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709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261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705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240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090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963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484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100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844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080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220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8C3F5-EA54-4474-AB1D-D2D7986D3DC9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562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00728" y="2155842"/>
            <a:ext cx="9679708" cy="2030079"/>
          </a:xfrm>
        </p:spPr>
        <p:txBody>
          <a:bodyPr>
            <a:normAutofit fontScale="90000"/>
          </a:bodyPr>
          <a:lstStyle/>
          <a:p>
            <a:r>
              <a:rPr lang="en-US" sz="5400" b="1" dirty="0"/>
              <a:t>WF on PDSCH resource allocation for 5-20 MHz in CE mode B in </a:t>
            </a:r>
            <a:r>
              <a:rPr lang="en-US" sz="5400" b="1" dirty="0" err="1"/>
              <a:t>FeMTC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755589"/>
            <a:ext cx="9144000" cy="1655762"/>
          </a:xfrm>
        </p:spPr>
        <p:txBody>
          <a:bodyPr/>
          <a:lstStyle/>
          <a:p>
            <a:r>
              <a:rPr lang="en-US" dirty="0"/>
              <a:t>Ericsson, Huawei, </a:t>
            </a:r>
            <a:r>
              <a:rPr lang="en-US" dirty="0" err="1"/>
              <a:t>HiSilicon</a:t>
            </a:r>
            <a:r>
              <a:rPr lang="en-US" dirty="0"/>
              <a:t>, Qualcomm, ZTE, ZTE Microelectronics</a:t>
            </a:r>
          </a:p>
        </p:txBody>
      </p:sp>
      <p:sp>
        <p:nvSpPr>
          <p:cNvPr id="6" name="Rectangle 5"/>
          <p:cNvSpPr/>
          <p:nvPr/>
        </p:nvSpPr>
        <p:spPr>
          <a:xfrm>
            <a:off x="679939" y="306481"/>
            <a:ext cx="10832122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Aft>
                <a:spcPts val="300"/>
              </a:spcAft>
            </a:pP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WG1 Meeting #88						R1-1703877</a:t>
            </a:r>
            <a:endParaRPr lang="en-US" sz="20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Athens, Greece, 13</a:t>
            </a:r>
            <a:r>
              <a:rPr lang="en-GB" sz="2000" b="1" baseline="30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17</a:t>
            </a:r>
            <a:r>
              <a:rPr lang="en-GB" sz="2000" b="1" baseline="30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February 2017</a:t>
            </a:r>
            <a:b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	7.2.3.1.1</a:t>
            </a:r>
            <a:endParaRPr lang="en-US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4153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Proposal for 5 MHz max channel bandwidth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38199" y="1825624"/>
                <a:ext cx="10762673" cy="4722957"/>
              </a:xfrm>
            </p:spPr>
            <p:txBody>
              <a:bodyPr>
                <a:noAutofit/>
              </a:bodyPr>
              <a:lstStyle/>
              <a:p>
                <a:r>
                  <a:rPr lang="en-US" sz="2000" dirty="0"/>
                  <a:t>For PDSCH resource allocation for 5 MHz in CE mode B</a:t>
                </a:r>
                <a:r>
                  <a:rPr lang="en-GB" sz="2000" dirty="0"/>
                  <a:t>, the </a:t>
                </a:r>
                <a:r>
                  <a:rPr lang="en-US" sz="2000" dirty="0"/>
                  <a:t>number of bits in DCI for resource assignment is</a:t>
                </a:r>
              </a:p>
              <a:p>
                <a:pPr lvl="1"/>
                <a:r>
                  <a:rPr lang="en-US" sz="2000" b="1" dirty="0"/>
                  <a:t>Option 1: </a:t>
                </a:r>
                <a:r>
                  <a:rPr lang="en-US" sz="2000" dirty="0"/>
                  <a:t>the same as in Rel-13, i.e. </a:t>
                </a:r>
                <a14:m>
                  <m:oMath xmlns:m="http://schemas.openxmlformats.org/officeDocument/2006/math">
                    <m:d>
                      <m:dPr>
                        <m:begChr m:val="⌈"/>
                        <m:endChr m:val="⌉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unc>
                          <m:func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𝑙𝑜𝑔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fName>
                          <m:e>
                            <m:d>
                              <m:dPr>
                                <m:begChr m:val="⌊"/>
                                <m:endChr m:val="⌋"/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Sup>
                                      <m:sSubSupPr>
                                        <m:ctrlP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</m:e>
                                      <m:sub>
                                        <m: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  <m:t>𝑅𝐵</m:t>
                                        </m:r>
                                      </m:sub>
                                      <m:sup>
                                        <m: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  <m:t>𝐷𝐿</m:t>
                                        </m:r>
                                      </m:sup>
                                    </m:sSubSup>
                                  </m:num>
                                  <m:den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den>
                                </m:f>
                              </m:e>
                            </m:d>
                          </m:e>
                        </m:func>
                      </m:e>
                    </m:d>
                    <m:r>
                      <a:rPr lang="en-US" sz="2000" i="1">
                        <a:latin typeface="Cambria Math" panose="02040503050406030204" pitchFamily="18" charset="0"/>
                      </a:rPr>
                      <m:t>+1</m:t>
                    </m:r>
                  </m:oMath>
                </a14:m>
                <a:r>
                  <a:rPr lang="en-US" sz="2000" dirty="0"/>
                  <a:t> bits</a:t>
                </a:r>
              </a:p>
              <a:p>
                <a:pPr lvl="1"/>
                <a:r>
                  <a:rPr lang="en-US" sz="2000" b="1" dirty="0"/>
                  <a:t>Option 2: </a:t>
                </a:r>
                <a:r>
                  <a:rPr lang="en-US" sz="2000" dirty="0"/>
                  <a:t>higher than in Rel-13</a:t>
                </a:r>
              </a:p>
              <a:p>
                <a:r>
                  <a:rPr lang="en-US" sz="2000" dirty="0"/>
                  <a:t>Indicate one of </a:t>
                </a:r>
                <a:r>
                  <a:rPr lang="en-US" sz="2000" i="1" dirty="0"/>
                  <a:t>N</a:t>
                </a:r>
                <a:r>
                  <a:rPr lang="en-US" sz="2000" dirty="0"/>
                  <a:t> non-overlapping 24-PRB </a:t>
                </a:r>
                <a:r>
                  <a:rPr lang="en-US" sz="2000" dirty="0" err="1"/>
                  <a:t>widebands</a:t>
                </a:r>
                <a:r>
                  <a:rPr lang="en-US" sz="2000" dirty="0"/>
                  <a:t> using </a:t>
                </a:r>
                <a14:m>
                  <m:oMath xmlns:m="http://schemas.openxmlformats.org/officeDocument/2006/math">
                    <m:d>
                      <m:dPr>
                        <m:begChr m:val="⌈"/>
                        <m:endChr m:val="⌉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unc>
                          <m:func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𝑙𝑜𝑔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fName>
                          <m:e>
                            <m:d>
                              <m:dPr>
                                <m:begChr m:val="⌊"/>
                                <m:endChr m:val="⌋"/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Sup>
                                      <m:sSubSupPr>
                                        <m:ctrlP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</m:e>
                                      <m:sub>
                                        <m: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  <m:t>𝑅𝐵</m:t>
                                        </m:r>
                                      </m:sub>
                                      <m:sup>
                                        <m: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  <m:t>𝐷𝐿</m:t>
                                        </m:r>
                                      </m:sup>
                                    </m:sSubSup>
                                  </m:num>
                                  <m:den>
                                    <m:r>
                                      <a:rPr lang="sv-SE" sz="2000" b="0" i="1" smtClean="0">
                                        <a:latin typeface="Cambria Math" panose="02040503050406030204" pitchFamily="18" charset="0"/>
                                      </a:rPr>
                                      <m:t>24</m:t>
                                    </m:r>
                                  </m:den>
                                </m:f>
                              </m:e>
                            </m:d>
                          </m:e>
                        </m:func>
                      </m:e>
                    </m:d>
                  </m:oMath>
                </a14:m>
                <a:r>
                  <a:rPr lang="en-US" sz="2000" dirty="0"/>
                  <a:t> bits.</a:t>
                </a:r>
              </a:p>
              <a:p>
                <a:pPr lvl="1"/>
                <a:r>
                  <a:rPr lang="en-US" sz="2000" dirty="0"/>
                  <a:t>The number of </a:t>
                </a:r>
                <a:r>
                  <a:rPr lang="en-US" sz="2000" dirty="0" err="1"/>
                  <a:t>widebands</a:t>
                </a:r>
                <a:r>
                  <a:rPr lang="en-US" sz="2000" dirty="0"/>
                  <a:t> </a:t>
                </a:r>
                <a:r>
                  <a:rPr lang="en-US" sz="2000" i="1" dirty="0"/>
                  <a:t>N</a:t>
                </a:r>
                <a:r>
                  <a:rPr lang="en-US" sz="2000" dirty="0"/>
                  <a:t> = {1, 1, 1, 2, 3, 4} for {1.4, 3, 5, 10, 15, 20} MHz system bandwidth.</a:t>
                </a:r>
              </a:p>
              <a:p>
                <a:pPr lvl="1"/>
                <a:r>
                  <a:rPr lang="en-US" sz="2000" dirty="0"/>
                  <a:t>The required number of bits is {0, 0, 0, 1, 2, 2} for {1.4, 3, 5, 10, 15, 20} MHz system bandwidth.</a:t>
                </a:r>
              </a:p>
              <a:p>
                <a:r>
                  <a:rPr lang="en-US" sz="2000" dirty="0"/>
                  <a:t>Use the remaining bits to indicate the resource allocation within the wideband.</a:t>
                </a:r>
              </a:p>
              <a:p>
                <a:pPr lvl="1"/>
                <a:r>
                  <a:rPr lang="en-US" sz="2000" dirty="0"/>
                  <a:t>With Option 1, there are {1, 2, 3, 3, 3, 3} remaining bits for {1.4, 3, 5, 10, 15, 20} MHz system bandwidth.</a:t>
                </a:r>
              </a:p>
              <a:p>
                <a:pPr lvl="1"/>
                <a:r>
                  <a:rPr lang="en-US" sz="2000" dirty="0"/>
                  <a:t>The tables on the next page shows two examples.</a:t>
                </a:r>
              </a:p>
              <a:p>
                <a:pPr lvl="1"/>
                <a:r>
                  <a:rPr lang="en-US" sz="2000" dirty="0"/>
                  <a:t>For system bandwidths &lt;5 MHz, use only a subset of the rows in the table.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825624"/>
                <a:ext cx="10762673" cy="4722957"/>
              </a:xfrm>
              <a:blipFill>
                <a:blip r:embed="rId2"/>
                <a:stretch>
                  <a:fillRect l="-453" t="-12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28393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/>
              <a:t>Examples on use of RA indices for PDSCH resource allocation for 5 MHz in CE mode 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253006"/>
            <a:ext cx="6846455" cy="1941922"/>
          </a:xfrm>
        </p:spPr>
        <p:txBody>
          <a:bodyPr>
            <a:normAutofit/>
          </a:bodyPr>
          <a:lstStyle/>
          <a:p>
            <a:r>
              <a:rPr lang="en-US" sz="2000" dirty="0"/>
              <a:t>These two examples use 3 bits (Option 1) and 4 bits (Option 2) respectively for resource allocation within a 5-MHz wideband consisting of 4 narrowbands.</a:t>
            </a:r>
          </a:p>
          <a:p>
            <a:r>
              <a:rPr lang="en-US" sz="2000" dirty="0"/>
              <a:t>The numbers in the table cells indicate the number of PRBs (4 or 6) that are allocated in a narrowband.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053325"/>
              </p:ext>
            </p:extLst>
          </p:nvPr>
        </p:nvGraphicFramePr>
        <p:xfrm>
          <a:off x="7935390" y="2566540"/>
          <a:ext cx="3529245" cy="3789045"/>
        </p:xfrm>
        <a:graphic>
          <a:graphicData uri="http://schemas.openxmlformats.org/drawingml/2006/table">
            <a:tbl>
              <a:tblPr/>
              <a:tblGrid>
                <a:gridCol w="705849">
                  <a:extLst>
                    <a:ext uri="{9D8B030D-6E8A-4147-A177-3AD203B41FA5}">
                      <a16:colId xmlns:a16="http://schemas.microsoft.com/office/drawing/2014/main" val="2240553669"/>
                    </a:ext>
                  </a:extLst>
                </a:gridCol>
                <a:gridCol w="705849">
                  <a:extLst>
                    <a:ext uri="{9D8B030D-6E8A-4147-A177-3AD203B41FA5}">
                      <a16:colId xmlns:a16="http://schemas.microsoft.com/office/drawing/2014/main" val="99032050"/>
                    </a:ext>
                  </a:extLst>
                </a:gridCol>
                <a:gridCol w="705849">
                  <a:extLst>
                    <a:ext uri="{9D8B030D-6E8A-4147-A177-3AD203B41FA5}">
                      <a16:colId xmlns:a16="http://schemas.microsoft.com/office/drawing/2014/main" val="1665924188"/>
                    </a:ext>
                  </a:extLst>
                </a:gridCol>
                <a:gridCol w="705849">
                  <a:extLst>
                    <a:ext uri="{9D8B030D-6E8A-4147-A177-3AD203B41FA5}">
                      <a16:colId xmlns:a16="http://schemas.microsoft.com/office/drawing/2014/main" val="3379488113"/>
                    </a:ext>
                  </a:extLst>
                </a:gridCol>
                <a:gridCol w="705849">
                  <a:extLst>
                    <a:ext uri="{9D8B030D-6E8A-4147-A177-3AD203B41FA5}">
                      <a16:colId xmlns:a16="http://schemas.microsoft.com/office/drawing/2014/main" val="383381268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 index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NB #0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NB #1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NB #2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NB #3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71457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840402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315954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210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0605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923558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945369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561330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32744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494352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841728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755853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13615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064517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784948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61288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9125986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4706944"/>
              </p:ext>
            </p:extLst>
          </p:nvPr>
        </p:nvGraphicFramePr>
        <p:xfrm>
          <a:off x="3835185" y="4349620"/>
          <a:ext cx="3376320" cy="2005965"/>
        </p:xfrm>
        <a:graphic>
          <a:graphicData uri="http://schemas.openxmlformats.org/drawingml/2006/table">
            <a:tbl>
              <a:tblPr/>
              <a:tblGrid>
                <a:gridCol w="675264">
                  <a:extLst>
                    <a:ext uri="{9D8B030D-6E8A-4147-A177-3AD203B41FA5}">
                      <a16:colId xmlns:a16="http://schemas.microsoft.com/office/drawing/2014/main" val="3863848054"/>
                    </a:ext>
                  </a:extLst>
                </a:gridCol>
                <a:gridCol w="675264">
                  <a:extLst>
                    <a:ext uri="{9D8B030D-6E8A-4147-A177-3AD203B41FA5}">
                      <a16:colId xmlns:a16="http://schemas.microsoft.com/office/drawing/2014/main" val="466434647"/>
                    </a:ext>
                  </a:extLst>
                </a:gridCol>
                <a:gridCol w="675264">
                  <a:extLst>
                    <a:ext uri="{9D8B030D-6E8A-4147-A177-3AD203B41FA5}">
                      <a16:colId xmlns:a16="http://schemas.microsoft.com/office/drawing/2014/main" val="2171366317"/>
                    </a:ext>
                  </a:extLst>
                </a:gridCol>
                <a:gridCol w="675264">
                  <a:extLst>
                    <a:ext uri="{9D8B030D-6E8A-4147-A177-3AD203B41FA5}">
                      <a16:colId xmlns:a16="http://schemas.microsoft.com/office/drawing/2014/main" val="647374497"/>
                    </a:ext>
                  </a:extLst>
                </a:gridCol>
                <a:gridCol w="675264">
                  <a:extLst>
                    <a:ext uri="{9D8B030D-6E8A-4147-A177-3AD203B41FA5}">
                      <a16:colId xmlns:a16="http://schemas.microsoft.com/office/drawing/2014/main" val="4025424624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 index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NB #0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NB #1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NB #2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NB #3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49145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779224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069778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640883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370125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33616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008339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773818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63234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62164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algn="ctr"/>
            <a:r>
              <a:rPr lang="en-US" b="1" dirty="0"/>
              <a:t>Proposal for PDSCH resource allocation for 20 MHz max channel bandwidth in CE mode 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2224726"/>
            <a:ext cx="5326931" cy="4323855"/>
          </a:xfrm>
        </p:spPr>
        <p:txBody>
          <a:bodyPr>
            <a:noAutofit/>
          </a:bodyPr>
          <a:lstStyle/>
          <a:p>
            <a:r>
              <a:rPr lang="en-US" sz="2000" dirty="0"/>
              <a:t>PDSCH resource allocation for up to 20 MHz in CE mode B</a:t>
            </a:r>
            <a:r>
              <a:rPr lang="en-GB" sz="2000" dirty="0"/>
              <a:t> can be supported by extending the 2-bit wideband index (used for the 5-MHz case on the previous slide) to a 3-bit wideband combination index.</a:t>
            </a:r>
          </a:p>
          <a:p>
            <a:pPr lvl="1"/>
            <a:r>
              <a:rPr lang="en-US" sz="2000" dirty="0"/>
              <a:t>For system bandwidths &lt;20 MHz, use only a subset of the rows in the table.</a:t>
            </a:r>
          </a:p>
          <a:p>
            <a:pPr lvl="1"/>
            <a:r>
              <a:rPr lang="en-GB" sz="2000" dirty="0"/>
              <a:t>For 10 MHz system bandwidth, only 2 bits are needed.</a:t>
            </a:r>
          </a:p>
          <a:p>
            <a:r>
              <a:rPr lang="en-GB" sz="2000" dirty="0"/>
              <a:t>Within each allocated wideband in the wideband combination, the allocation is according to the RA index (see examples on previous slide).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3785131"/>
              </p:ext>
            </p:extLst>
          </p:nvPr>
        </p:nvGraphicFramePr>
        <p:xfrm>
          <a:off x="6885500" y="3733088"/>
          <a:ext cx="4468302" cy="2815493"/>
        </p:xfrm>
        <a:graphic>
          <a:graphicData uri="http://schemas.openxmlformats.org/drawingml/2006/table">
            <a:tbl>
              <a:tblPr/>
              <a:tblGrid>
                <a:gridCol w="1140642">
                  <a:extLst>
                    <a:ext uri="{9D8B030D-6E8A-4147-A177-3AD203B41FA5}">
                      <a16:colId xmlns:a16="http://schemas.microsoft.com/office/drawing/2014/main" val="3012087124"/>
                    </a:ext>
                  </a:extLst>
                </a:gridCol>
                <a:gridCol w="831915">
                  <a:extLst>
                    <a:ext uri="{9D8B030D-6E8A-4147-A177-3AD203B41FA5}">
                      <a16:colId xmlns:a16="http://schemas.microsoft.com/office/drawing/2014/main" val="1359566955"/>
                    </a:ext>
                  </a:extLst>
                </a:gridCol>
                <a:gridCol w="831915">
                  <a:extLst>
                    <a:ext uri="{9D8B030D-6E8A-4147-A177-3AD203B41FA5}">
                      <a16:colId xmlns:a16="http://schemas.microsoft.com/office/drawing/2014/main" val="1254880478"/>
                    </a:ext>
                  </a:extLst>
                </a:gridCol>
                <a:gridCol w="831915">
                  <a:extLst>
                    <a:ext uri="{9D8B030D-6E8A-4147-A177-3AD203B41FA5}">
                      <a16:colId xmlns:a16="http://schemas.microsoft.com/office/drawing/2014/main" val="2063387094"/>
                    </a:ext>
                  </a:extLst>
                </a:gridCol>
                <a:gridCol w="831915">
                  <a:extLst>
                    <a:ext uri="{9D8B030D-6E8A-4147-A177-3AD203B41FA5}">
                      <a16:colId xmlns:a16="http://schemas.microsoft.com/office/drawing/2014/main" val="2585378446"/>
                    </a:ext>
                  </a:extLst>
                </a:gridCol>
              </a:tblGrid>
              <a:tr h="270736"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WB combination index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WB #0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WB #1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WB #2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WB #3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7186015"/>
                  </a:ext>
                </a:extLst>
              </a:tr>
              <a:tr h="270736"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1038187"/>
                  </a:ext>
                </a:extLst>
              </a:tr>
              <a:tr h="270736"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7951845"/>
                  </a:ext>
                </a:extLst>
              </a:tr>
              <a:tr h="270736"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2243245"/>
                  </a:ext>
                </a:extLst>
              </a:tr>
              <a:tr h="270736"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4951611"/>
                  </a:ext>
                </a:extLst>
              </a:tr>
              <a:tr h="270736"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0151762"/>
                  </a:ext>
                </a:extLst>
              </a:tr>
              <a:tr h="270736"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6211140"/>
                  </a:ext>
                </a:extLst>
              </a:tr>
              <a:tr h="270736"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8196812"/>
                  </a:ext>
                </a:extLst>
              </a:tr>
              <a:tr h="270736"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2255059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8610331"/>
              </p:ext>
            </p:extLst>
          </p:nvPr>
        </p:nvGraphicFramePr>
        <p:xfrm>
          <a:off x="7154943" y="2094031"/>
          <a:ext cx="3902695" cy="1353680"/>
        </p:xfrm>
        <a:graphic>
          <a:graphicData uri="http://schemas.openxmlformats.org/drawingml/2006/table">
            <a:tbl>
              <a:tblPr/>
              <a:tblGrid>
                <a:gridCol w="780539">
                  <a:extLst>
                    <a:ext uri="{9D8B030D-6E8A-4147-A177-3AD203B41FA5}">
                      <a16:colId xmlns:a16="http://schemas.microsoft.com/office/drawing/2014/main" val="3012087124"/>
                    </a:ext>
                  </a:extLst>
                </a:gridCol>
                <a:gridCol w="780539">
                  <a:extLst>
                    <a:ext uri="{9D8B030D-6E8A-4147-A177-3AD203B41FA5}">
                      <a16:colId xmlns:a16="http://schemas.microsoft.com/office/drawing/2014/main" val="1359566955"/>
                    </a:ext>
                  </a:extLst>
                </a:gridCol>
                <a:gridCol w="780539">
                  <a:extLst>
                    <a:ext uri="{9D8B030D-6E8A-4147-A177-3AD203B41FA5}">
                      <a16:colId xmlns:a16="http://schemas.microsoft.com/office/drawing/2014/main" val="1254880478"/>
                    </a:ext>
                  </a:extLst>
                </a:gridCol>
                <a:gridCol w="780539">
                  <a:extLst>
                    <a:ext uri="{9D8B030D-6E8A-4147-A177-3AD203B41FA5}">
                      <a16:colId xmlns:a16="http://schemas.microsoft.com/office/drawing/2014/main" val="2063387094"/>
                    </a:ext>
                  </a:extLst>
                </a:gridCol>
                <a:gridCol w="780539">
                  <a:extLst>
                    <a:ext uri="{9D8B030D-6E8A-4147-A177-3AD203B41FA5}">
                      <a16:colId xmlns:a16="http://schemas.microsoft.com/office/drawing/2014/main" val="2585378446"/>
                    </a:ext>
                  </a:extLst>
                </a:gridCol>
              </a:tblGrid>
              <a:tr h="270736"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WB index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WB #0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WB #1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WB #2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WB #3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7186015"/>
                  </a:ext>
                </a:extLst>
              </a:tr>
              <a:tr h="270736"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1038187"/>
                  </a:ext>
                </a:extLst>
              </a:tr>
              <a:tr h="270736"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7951845"/>
                  </a:ext>
                </a:extLst>
              </a:tr>
              <a:tr h="270736"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2243245"/>
                  </a:ext>
                </a:extLst>
              </a:tr>
              <a:tr h="270736"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49516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12850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1032</TotalTime>
  <Words>407</Words>
  <Application>Microsoft Office PowerPoint</Application>
  <PresentationFormat>Widescreen</PresentationFormat>
  <Paragraphs>223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Cambria Math</vt:lpstr>
      <vt:lpstr>Times New Roman</vt:lpstr>
      <vt:lpstr>Office Theme</vt:lpstr>
      <vt:lpstr>WF on PDSCH resource allocation for 5-20 MHz in CE mode B in FeMTC</vt:lpstr>
      <vt:lpstr>Proposal for 5 MHz max channel bandwidth</vt:lpstr>
      <vt:lpstr>Examples on use of RA indices for PDSCH resource allocation for 5 MHz in CE mode B</vt:lpstr>
      <vt:lpstr>Proposal for PDSCH resource allocation for 20 MHz max channel bandwidth in CE mode B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PDSCH resource allocation BL/non-BL UEs with 5 MHz bandwidth in CE mode A </dc:title>
  <dc:creator>Hazhir Shokri Razaghi</dc:creator>
  <cp:lastModifiedBy>Johan Bergman</cp:lastModifiedBy>
  <cp:revision>83</cp:revision>
  <dcterms:created xsi:type="dcterms:W3CDTF">2017-02-10T15:19:01Z</dcterms:created>
  <dcterms:modified xsi:type="dcterms:W3CDTF">2017-02-16T07:42:30Z</dcterms:modified>
</cp:coreProperties>
</file>