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72" r:id="rId3"/>
    <p:sldId id="271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89021" autoAdjust="0"/>
  </p:normalViewPr>
  <p:slideViewPr>
    <p:cSldViewPr>
      <p:cViewPr>
        <p:scale>
          <a:sx n="70" d="100"/>
          <a:sy n="70" d="100"/>
        </p:scale>
        <p:origin x="-132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2017/2/15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6220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70161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50519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9669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</a:t>
            </a:r>
            <a:r>
              <a:rPr lang="en-GB" dirty="0" smtClean="0"/>
              <a:t>multiple slots design </a:t>
            </a:r>
            <a:r>
              <a:rPr lang="en-GB" dirty="0"/>
              <a:t>for PUCCH </a:t>
            </a:r>
            <a:r>
              <a:rPr lang="en-GB" dirty="0" smtClean="0"/>
              <a:t>in </a:t>
            </a:r>
            <a:r>
              <a:rPr lang="en-GB" altLang="en-US" dirty="0" smtClean="0"/>
              <a:t>l</a:t>
            </a:r>
            <a:r>
              <a:rPr lang="en-GB" dirty="0" smtClean="0"/>
              <a:t>ong duration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</a:t>
            </a:r>
            <a:r>
              <a:rPr lang="en-US" altLang="zh-CN" dirty="0" smtClean="0">
                <a:solidFill>
                  <a:srgbClr val="898989"/>
                </a:solidFill>
              </a:rPr>
              <a:t>, OPPO, vivo, Panasonic, CMCC, NTT DOCOMO…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1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j-lt"/>
              </a:rPr>
              <a:t>3GPP TSG-RAN WG1 Meeting #88</a:t>
            </a:r>
            <a:r>
              <a:rPr lang="en-US" altLang="zh-CN" sz="2400" dirty="0" smtClean="0">
                <a:latin typeface="+mj-lt"/>
              </a:rPr>
              <a:t>		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>
                <a:latin typeface="+mj-lt"/>
              </a:rPr>
              <a:t>Athens, Greece, 13th-17th  February </a:t>
            </a:r>
            <a:r>
              <a:rPr lang="en-US" altLang="zh-CN" sz="2400" dirty="0" smtClean="0">
                <a:latin typeface="+mj-lt"/>
              </a:rPr>
              <a:t>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latin typeface="+mj-lt"/>
              </a:rPr>
              <a:t>AI:  8.1.3.2.2</a:t>
            </a:r>
            <a:endParaRPr lang="zh-CN" altLang="zh-CN" sz="2800" dirty="0" smtClean="0">
              <a:latin typeface="+mj-lt"/>
            </a:endParaRPr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R1-170</a:t>
            </a:r>
            <a:r>
              <a:rPr lang="en-US" altLang="zh-CN" dirty="0" smtClean="0"/>
              <a:t>3861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>
            <a:normAutofit fontScale="92500" lnSpcReduction="10000"/>
          </a:bodyPr>
          <a:lstStyle/>
          <a:p>
            <a:pPr marL="914400" indent="-914400">
              <a:spcAft>
                <a:spcPts val="0"/>
              </a:spcAft>
              <a:buNone/>
            </a:pPr>
            <a:r>
              <a:rPr lang="en-US" altLang="zh-CN" sz="28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zh-CN" altLang="zh-CN" sz="2800" dirty="0" smtClean="0">
              <a:latin typeface="Times"/>
              <a:ea typeface="Batang"/>
              <a:cs typeface="Times New Roman"/>
            </a:endParaRPr>
          </a:p>
          <a:p>
            <a:pPr lvl="0"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zh-CN" sz="2800" dirty="0" smtClean="0">
                <a:latin typeface="Times"/>
                <a:ea typeface="MS Mincho"/>
                <a:cs typeface="Times New Roman"/>
              </a:rPr>
              <a:t>A UCI carried by long duration UL control channel at least with low PAPR design can be transmitted in one slot or multiple slots</a:t>
            </a:r>
            <a:endParaRPr lang="zh-CN" altLang="zh-CN" sz="2800" dirty="0" smtClean="0">
              <a:latin typeface="Times"/>
              <a:ea typeface="Batang"/>
              <a:cs typeface="Times New Roman"/>
            </a:endParaRPr>
          </a:p>
          <a:p>
            <a:pPr lvl="1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zh-CN" sz="2400" dirty="0" smtClean="0">
                <a:latin typeface="Times"/>
                <a:ea typeface="MS Mincho"/>
                <a:cs typeface="Times New Roman"/>
              </a:rPr>
              <a:t>Transmission across multiple slots should allow a total duration of [1] ms at least for some cases</a:t>
            </a:r>
            <a:endParaRPr lang="zh-CN" altLang="zh-CN" sz="2400" dirty="0" smtClean="0">
              <a:latin typeface="Times"/>
              <a:ea typeface="Batang"/>
              <a:cs typeface="Times New Roman"/>
            </a:endParaRPr>
          </a:p>
          <a:p>
            <a:pPr lvl="2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altLang="zh-CN" sz="2000" dirty="0" smtClean="0">
                <a:latin typeface="Times"/>
                <a:ea typeface="MS Mincho"/>
                <a:cs typeface="Times New Roman"/>
              </a:rPr>
              <a:t>FFS: more than [1] ms at least for some cases</a:t>
            </a:r>
            <a:endParaRPr lang="zh-CN" altLang="zh-CN" sz="2000" dirty="0" smtClean="0">
              <a:latin typeface="Times"/>
              <a:ea typeface="Batang"/>
              <a:cs typeface="Times New Roman"/>
            </a:endParaRPr>
          </a:p>
          <a:p>
            <a:pPr lvl="1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zh-CN" sz="2400" dirty="0" smtClean="0">
                <a:latin typeface="Times"/>
                <a:ea typeface="MS Mincho"/>
                <a:cs typeface="Times New Roman"/>
              </a:rPr>
              <a:t>FFS the numbers of the slots</a:t>
            </a:r>
          </a:p>
          <a:p>
            <a:pPr marL="914400" lvl="0" indent="-914400">
              <a:spcAft>
                <a:spcPts val="0"/>
              </a:spcAft>
              <a:buNone/>
            </a:pPr>
            <a:r>
              <a:rPr lang="en-US" altLang="zh-CN" sz="2800" b="1" u="sng" dirty="0" smtClean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</a:t>
            </a:r>
          </a:p>
          <a:p>
            <a:pPr>
              <a:spcAft>
                <a:spcPts val="0"/>
              </a:spcAft>
              <a:buFont typeface="Arial"/>
              <a:buChar char="•"/>
              <a:tabLst>
                <a:tab pos="457200" algn="l"/>
              </a:tabLst>
            </a:pPr>
            <a:r>
              <a:rPr lang="en-US" altLang="zh-CN" sz="2800" dirty="0" smtClean="0">
                <a:latin typeface="Times"/>
                <a:ea typeface="MS Mincho"/>
                <a:cs typeface="Times New Roman"/>
              </a:rPr>
              <a:t>Long UL-part of a slot can be used for transmission of PUCCH in long-duration</a:t>
            </a:r>
          </a:p>
          <a:p>
            <a:pPr lvl="1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r>
              <a:rPr lang="en-US" altLang="zh-CN" sz="2400" dirty="0" smtClean="0">
                <a:latin typeface="Times"/>
                <a:ea typeface="MS Mincho"/>
                <a:cs typeface="Times New Roman"/>
              </a:rPr>
              <a:t>i.e., PUCCH in long-duration is supported for both UL-only slot and a slot with the number of uplink symbols greater than X (X &gt;= 2).</a:t>
            </a:r>
          </a:p>
          <a:p>
            <a:pPr lvl="2">
              <a:spcAft>
                <a:spcPts val="0"/>
              </a:spcAft>
              <a:buFont typeface="Arial"/>
              <a:buChar char="•"/>
              <a:tabLst>
                <a:tab pos="1371600" algn="l"/>
              </a:tabLst>
            </a:pPr>
            <a:r>
              <a:rPr lang="en-US" altLang="zh-CN" sz="2000" dirty="0" smtClean="0">
                <a:latin typeface="Times"/>
                <a:ea typeface="MS Mincho"/>
                <a:cs typeface="Times New Roman"/>
              </a:rPr>
              <a:t>FFS exact value of X</a:t>
            </a:r>
          </a:p>
          <a:p>
            <a:pPr lvl="1">
              <a:spcAft>
                <a:spcPts val="0"/>
              </a:spcAft>
              <a:buFont typeface="Arial"/>
              <a:buChar char="–"/>
              <a:tabLst>
                <a:tab pos="914400" algn="l"/>
              </a:tabLst>
            </a:pPr>
            <a:endParaRPr lang="zh-CN" altLang="zh-CN" sz="2000" dirty="0">
              <a:latin typeface="Times"/>
              <a:ea typeface="Batang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en-US" dirty="0" smtClean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86400"/>
          </a:xfrm>
        </p:spPr>
        <p:txBody>
          <a:bodyPr>
            <a:normAutofit lnSpcReduction="10000"/>
          </a:bodyPr>
          <a:lstStyle/>
          <a:p>
            <a:pPr lvl="0" latinLnBrk="0"/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For PUCCH in </a:t>
            </a:r>
            <a:r>
              <a:rPr lang="en-GB" altLang="zh-CN" sz="3600" dirty="0" smtClean="0"/>
              <a:t>l</a:t>
            </a:r>
            <a:r>
              <a:rPr lang="en-GB" sz="3600" dirty="0" smtClean="0"/>
              <a:t>ong duration on multiple slots</a:t>
            </a:r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, </a:t>
            </a:r>
          </a:p>
          <a:p>
            <a:pPr lvl="1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A UCI is repeatedly transmitted in </a:t>
            </a:r>
            <a:r>
              <a:rPr lang="en-US" altLang="zh-CN" i="1" dirty="0" smtClean="0">
                <a:latin typeface="Calibri" pitchFamily="34" charset="0"/>
                <a:cs typeface="Calibri" pitchFamily="34" charset="0"/>
              </a:rPr>
              <a:t>N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slots is supported. (</a:t>
            </a:r>
            <a:r>
              <a:rPr lang="en-US" altLang="zh-CN" i="1" dirty="0" smtClean="0">
                <a:latin typeface="Calibri" pitchFamily="34" charset="0"/>
                <a:cs typeface="Calibri" pitchFamily="34" charset="0"/>
              </a:rPr>
              <a:t>N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&gt;1)</a:t>
            </a:r>
          </a:p>
          <a:p>
            <a:pPr lvl="2"/>
            <a:r>
              <a:rPr lang="en-US" altLang="zh-CN" dirty="0" smtClean="0"/>
              <a:t>FFS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a UCI can be jointly encoded for </a:t>
            </a:r>
            <a:r>
              <a:rPr lang="en-US" altLang="zh-CN" i="1" dirty="0" smtClean="0">
                <a:latin typeface="Calibri" pitchFamily="34" charset="0"/>
                <a:cs typeface="Calibri" pitchFamily="34" charset="0"/>
              </a:rPr>
              <a:t>N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slots</a:t>
            </a:r>
            <a:endParaRPr lang="en-US" altLang="zh-CN" dirty="0" smtClean="0"/>
          </a:p>
          <a:p>
            <a:pPr lvl="2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The N </a:t>
            </a:r>
            <a:r>
              <a:rPr lang="en-US" altLang="zh-CN" dirty="0" smtClean="0"/>
              <a:t>slots 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may not be adjacent</a:t>
            </a:r>
          </a:p>
          <a:p>
            <a:pPr lvl="2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The indicated N slots can be multiple UL-only slots or multiple bi-directional slots, or combination of UL-only slots and bi-directional slots</a:t>
            </a:r>
          </a:p>
          <a:p>
            <a:pPr lvl="2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How to </a:t>
            </a:r>
            <a:r>
              <a:rPr lang="en-US" altLang="zh-CN" dirty="0" smtClean="0"/>
              <a:t>explicitly or implicitly indicate N is FFS</a:t>
            </a:r>
            <a:endParaRPr lang="en-US" altLang="zh-CN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FFS a long PUCCH in one slot is realized by the repetition/combination of PUCCHs</a:t>
            </a:r>
          </a:p>
        </p:txBody>
      </p:sp>
    </p:spTree>
    <p:extLst>
      <p:ext uri="{BB962C8B-B14F-4D97-AF65-F5344CB8AC3E}">
        <p14:creationId xmlns:p14="http://schemas.microsoft.com/office/powerpoint/2010/main" xmlns="" val="2137175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6277</TotalTime>
  <Words>234</Words>
  <Application>Microsoft Office PowerPoint</Application>
  <PresentationFormat>全屏显示(4:3)</PresentationFormat>
  <Paragraphs>27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multiple slots design for PUCCH in long duration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Wangda (Standard, Huawei)</cp:lastModifiedBy>
  <cp:revision>269</cp:revision>
  <dcterms:created xsi:type="dcterms:W3CDTF">2016-02-10T21:48:49Z</dcterms:created>
  <dcterms:modified xsi:type="dcterms:W3CDTF">2017-02-15T10:50:27Z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(3)cXSs1qHhIUaPTipWUer/TnA0Ksn5VToloFuOvKtkxUFO1zaJdOHsxjr9p8YgKIr5SutsY1Bk
SuIbGTyoQZDYzz51Y9i0Pk5UU6tYzuvBzFYH953x+huMCXZVohefObzZoVTo6rn7cwMTYJye
w8AMlk6fG8IBYnyoQB0W8mE0RWREeeOJCQ6GaJ90vW8sxQSB4m485LI5uvIi+qQCEZV2pUlY
taCtqDDeuYRmnGIW8S</vt:lpwstr>
  </property>
  <property fmtid="{D5CDD505-2E9C-101B-9397-08002B2CF9AE}" pid="3" name="_2015_ms_pID_7253431">
    <vt:lpwstr>/nUU+zlDzQARdMPnvl4TcWVtTHoplNf3mUnT6TG92WlPZ0QXiXBtFn
PAFLfHZLpJrE7K2fG4FcLCqKi7I1+5IZXijbgg7bFQudm8A4D6RKfSYOm89AJyCrTbS0vJZA
HtG/pmyzb0vrY/8vFKgddSjcr1Li25I9yExR/qZpD+vK5Ni3FxDPROdythstzzmbEqry9m+w
TPFyE7PDwMSUWqg1k3/w6LrLleO9PVBA0V4o</vt:lpwstr>
  </property>
  <property fmtid="{D5CDD505-2E9C-101B-9397-08002B2CF9AE}" pid="4" name="_2015_ms_pID_7253432">
    <vt:lpwstr>5FG7S09tBDV9XfaUu+PJwr/rWpXt3v/ZpWhN
qE3lfZ5zqjZMCmTIlc2IKqVHZz27pA==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1475918089</vt:lpwstr>
  </property>
</Properties>
</file>