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09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70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4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6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8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10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44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8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2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8C3F5-EA54-4474-AB1D-D2D7986D3DC9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22CF-5BB9-45B7-9005-7925CE83D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6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8292" y="2275914"/>
            <a:ext cx="10047317" cy="2030079"/>
          </a:xfrm>
        </p:spPr>
        <p:txBody>
          <a:bodyPr>
            <a:normAutofit/>
          </a:bodyPr>
          <a:lstStyle/>
          <a:p>
            <a:r>
              <a:rPr lang="en-US" sz="5400" b="1" dirty="0"/>
              <a:t>WF on PDSCH resource allocation for 5 MHz in CE mode B in </a:t>
            </a:r>
            <a:r>
              <a:rPr lang="en-US" sz="5400" b="1" dirty="0" err="1"/>
              <a:t>FeMTC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55589"/>
            <a:ext cx="9144000" cy="1655762"/>
          </a:xfrm>
        </p:spPr>
        <p:txBody>
          <a:bodyPr/>
          <a:lstStyle/>
          <a:p>
            <a:r>
              <a:rPr lang="en-US" dirty="0"/>
              <a:t>Ericsson, Lenovo, ZTE, ZTE Microelectronics</a:t>
            </a:r>
          </a:p>
        </p:txBody>
      </p:sp>
      <p:sp>
        <p:nvSpPr>
          <p:cNvPr id="6" name="Rectangle 5"/>
          <p:cNvSpPr/>
          <p:nvPr/>
        </p:nvSpPr>
        <p:spPr>
          <a:xfrm>
            <a:off x="679939" y="306481"/>
            <a:ext cx="10832122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3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WG1 Meeting #88					</a:t>
            </a:r>
            <a:r>
              <a:rPr lang="en-GB" sz="20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R1-1703859</a:t>
            </a:r>
            <a:endParaRPr lang="en-U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Athens, Greece, 13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17</a:t>
            </a:r>
            <a:r>
              <a:rPr lang="en-GB" sz="20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February 2017</a:t>
            </a:r>
            <a:b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7.2.3.1.1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153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10762673" cy="4351338"/>
              </a:xfrm>
            </p:spPr>
            <p:txBody>
              <a:bodyPr>
                <a:noAutofit/>
              </a:bodyPr>
              <a:lstStyle/>
              <a:p>
                <a:r>
                  <a:rPr lang="en-US" sz="1800" dirty="0"/>
                  <a:t>For PDSCH resource allocation for 5 MHz in CE mode B</a:t>
                </a:r>
                <a:r>
                  <a:rPr lang="en-GB" sz="1800" dirty="0"/>
                  <a:t>, the </a:t>
                </a:r>
                <a:r>
                  <a:rPr lang="en-US" sz="1800" dirty="0"/>
                  <a:t>number of bits in DCI for resource assignment is</a:t>
                </a:r>
              </a:p>
              <a:p>
                <a:pPr lvl="1"/>
                <a:r>
                  <a:rPr lang="en-US" sz="1800" b="1" dirty="0"/>
                  <a:t>Option 1: </a:t>
                </a:r>
                <a:r>
                  <a:rPr lang="en-US" sz="1800" dirty="0"/>
                  <a:t>the same as in Rel-13, i.e.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𝑅𝐵</m:t>
                                        </m:r>
                                      </m:sub>
                                      <m:sup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𝐷𝐿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  <m:r>
                      <a:rPr lang="en-US" sz="1800" i="1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1800" dirty="0"/>
                  <a:t> bits</a:t>
                </a:r>
              </a:p>
              <a:p>
                <a:pPr lvl="1"/>
                <a:r>
                  <a:rPr lang="en-US" sz="1800" b="1" dirty="0"/>
                  <a:t>Option 2: </a:t>
                </a:r>
                <a:r>
                  <a:rPr lang="en-US" sz="1800" dirty="0"/>
                  <a:t>higher than in Rel-13</a:t>
                </a:r>
              </a:p>
              <a:p>
                <a:endParaRPr lang="en-US" sz="1800" dirty="0"/>
              </a:p>
              <a:p>
                <a:r>
                  <a:rPr lang="en-US" sz="1800" dirty="0"/>
                  <a:t>Indicate one of </a:t>
                </a:r>
                <a:r>
                  <a:rPr lang="en-US" sz="1800" i="1" dirty="0"/>
                  <a:t>N</a:t>
                </a:r>
                <a:r>
                  <a:rPr lang="en-US" sz="1800" dirty="0"/>
                  <a:t> non-overlapping 24-PRB </a:t>
                </a:r>
                <a:r>
                  <a:rPr lang="en-US" sz="1800" dirty="0" err="1"/>
                  <a:t>widebands</a:t>
                </a:r>
                <a:r>
                  <a:rPr lang="en-US" sz="1800" dirty="0"/>
                  <a:t> using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𝑙𝑜𝑔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𝑅𝐵</m:t>
                                        </m:r>
                                      </m:sub>
                                      <m:sup>
                                        <m:r>
                                          <a:rPr lang="en-US" sz="1800" i="1">
                                            <a:latin typeface="Cambria Math" panose="02040503050406030204" pitchFamily="18" charset="0"/>
                                          </a:rPr>
                                          <m:t>𝐷𝐿</m:t>
                                        </m:r>
                                      </m:sup>
                                    </m:sSubSup>
                                  </m:num>
                                  <m:den>
                                    <m:r>
                                      <a:rPr lang="sv-SE" sz="1800" b="0" i="1" smtClean="0">
                                        <a:latin typeface="Cambria Math" panose="02040503050406030204" pitchFamily="18" charset="0"/>
                                      </a:rPr>
                                      <m:t>24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800" dirty="0"/>
                  <a:t> bits.</a:t>
                </a:r>
              </a:p>
              <a:p>
                <a:pPr lvl="1"/>
                <a:r>
                  <a:rPr lang="en-US" sz="1800" dirty="0"/>
                  <a:t>The number of </a:t>
                </a:r>
                <a:r>
                  <a:rPr lang="en-US" sz="1800" dirty="0" err="1"/>
                  <a:t>widebands</a:t>
                </a:r>
                <a:r>
                  <a:rPr lang="en-US" sz="1800" dirty="0"/>
                  <a:t> </a:t>
                </a:r>
                <a:r>
                  <a:rPr lang="en-US" sz="1800" i="1" dirty="0"/>
                  <a:t>N</a:t>
                </a:r>
                <a:r>
                  <a:rPr lang="en-US" sz="1800" dirty="0"/>
                  <a:t> = {1, 1, 1, 2, 3, 4} for {1.4, 3, 5, 10, 15, 20} MHz system bandwidth.</a:t>
                </a:r>
              </a:p>
              <a:p>
                <a:pPr lvl="1"/>
                <a:r>
                  <a:rPr lang="en-US" sz="1800" dirty="0"/>
                  <a:t>The required number of bits is {0, 0, 0, 1, 2, 2} for {1.4, 3, 5, 10, 15, 20} MHz system bandwidth.</a:t>
                </a:r>
              </a:p>
              <a:p>
                <a:endParaRPr lang="en-US" sz="1800" dirty="0"/>
              </a:p>
              <a:p>
                <a:r>
                  <a:rPr lang="en-US" sz="1800" dirty="0"/>
                  <a:t>Use the remaining bits to indicate the resource allocation within the wideband.</a:t>
                </a:r>
              </a:p>
              <a:p>
                <a:pPr lvl="1"/>
                <a:r>
                  <a:rPr lang="en-US" sz="1800" dirty="0"/>
                  <a:t>With Option 1, there are {1, 2, 3, 3, 3, 3} remaining bits for {1.4, 3, 5, 10, 15, 20} MHz system bandwidth.</a:t>
                </a:r>
              </a:p>
              <a:p>
                <a:pPr lvl="1"/>
                <a:r>
                  <a:rPr lang="en-US" sz="1800" dirty="0"/>
                  <a:t>The table on the next page shows an example where all allocations are multiples of 6-PRB narrowbands.</a:t>
                </a:r>
              </a:p>
              <a:p>
                <a:pPr lvl="1"/>
                <a:r>
                  <a:rPr lang="en-US" sz="1800" dirty="0"/>
                  <a:t>For system bandwidths &lt;5 MHz, use only the top rows in the table.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10762673" cy="4351338"/>
              </a:xfrm>
              <a:blipFill>
                <a:blip r:embed="rId2"/>
                <a:stretch>
                  <a:fillRect l="-340" t="-1261" b="-3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8393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Example on use of RA indices for PDSCH resource allocation in CE mode B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640242"/>
              </p:ext>
            </p:extLst>
          </p:nvPr>
        </p:nvGraphicFramePr>
        <p:xfrm>
          <a:off x="2105979" y="1944210"/>
          <a:ext cx="8220725" cy="4425090"/>
        </p:xfrm>
        <a:graphic>
          <a:graphicData uri="http://schemas.openxmlformats.org/drawingml/2006/table">
            <a:tbl>
              <a:tblPr firstRow="1" firstCol="1" bandRow="1"/>
              <a:tblGrid>
                <a:gridCol w="1644145">
                  <a:extLst>
                    <a:ext uri="{9D8B030D-6E8A-4147-A177-3AD203B41FA5}">
                      <a16:colId xmlns:a16="http://schemas.microsoft.com/office/drawing/2014/main" val="1609957636"/>
                    </a:ext>
                  </a:extLst>
                </a:gridCol>
                <a:gridCol w="1644145">
                  <a:extLst>
                    <a:ext uri="{9D8B030D-6E8A-4147-A177-3AD203B41FA5}">
                      <a16:colId xmlns:a16="http://schemas.microsoft.com/office/drawing/2014/main" val="3388220156"/>
                    </a:ext>
                  </a:extLst>
                </a:gridCol>
                <a:gridCol w="1644145">
                  <a:extLst>
                    <a:ext uri="{9D8B030D-6E8A-4147-A177-3AD203B41FA5}">
                      <a16:colId xmlns:a16="http://schemas.microsoft.com/office/drawing/2014/main" val="951788981"/>
                    </a:ext>
                  </a:extLst>
                </a:gridCol>
                <a:gridCol w="1644145">
                  <a:extLst>
                    <a:ext uri="{9D8B030D-6E8A-4147-A177-3AD203B41FA5}">
                      <a16:colId xmlns:a16="http://schemas.microsoft.com/office/drawing/2014/main" val="1534985764"/>
                    </a:ext>
                  </a:extLst>
                </a:gridCol>
                <a:gridCol w="1644145">
                  <a:extLst>
                    <a:ext uri="{9D8B030D-6E8A-4147-A177-3AD203B41FA5}">
                      <a16:colId xmlns:a16="http://schemas.microsoft.com/office/drawing/2014/main" val="1204154361"/>
                    </a:ext>
                  </a:extLst>
                </a:gridCol>
              </a:tblGrid>
              <a:tr h="8850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 index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 #0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 #1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 #2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 #3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28069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005561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91628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3367150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634355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665309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073960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361323"/>
                  </a:ext>
                </a:extLst>
              </a:tr>
              <a:tr h="4425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124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6539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</TotalTime>
  <Words>130</Words>
  <Application>Microsoft Office PowerPoint</Application>
  <PresentationFormat>Widescreen</PresentationFormat>
  <Paragraphs>63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Times New Roman</vt:lpstr>
      <vt:lpstr>Office Theme</vt:lpstr>
      <vt:lpstr>WF on PDSCH resource allocation for 5 MHz in CE mode B in FeMTC</vt:lpstr>
      <vt:lpstr>Proposal</vt:lpstr>
      <vt:lpstr>Example on use of RA indices for PDSCH resource allocation in CE mode B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PDSCH resource allocation BL/non-BL UEs with 5 MHz bandwidth in CE mode A </dc:title>
  <dc:creator>Hazhir Shokri Razaghi</dc:creator>
  <cp:lastModifiedBy>Johan Bergman</cp:lastModifiedBy>
  <cp:revision>70</cp:revision>
  <dcterms:created xsi:type="dcterms:W3CDTF">2017-02-10T15:19:01Z</dcterms:created>
  <dcterms:modified xsi:type="dcterms:W3CDTF">2017-02-15T10:02:39Z</dcterms:modified>
</cp:coreProperties>
</file>