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803" autoAdjust="0"/>
  </p:normalViewPr>
  <p:slideViewPr>
    <p:cSldViewPr>
      <p:cViewPr>
        <p:scale>
          <a:sx n="90" d="100"/>
          <a:sy n="90" d="100"/>
        </p:scale>
        <p:origin x="-720" y="-78"/>
      </p:cViewPr>
      <p:guideLst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/>
              <a:t>Way Forward on Puncturing Indication</a:t>
            </a:r>
            <a:endParaRPr lang="zh-TW" alt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ZTE, ZTE Microelectronics, Sony, </a:t>
            </a:r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Sequans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Qualcomm, </a:t>
            </a:r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Oppo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Convida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Wireless, Samsung, </a:t>
            </a:r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Interdigital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TCL, Intel, Fujitsu, </a:t>
            </a:r>
            <a:r>
              <a:rPr lang="en-US" altLang="zh-TW" sz="24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</a:t>
            </a:r>
            <a:endParaRPr lang="zh-TW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 smtClean="0"/>
              <a:t>R1-1703849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3GPP TSG-RAN WG1 #88</a:t>
            </a:r>
          </a:p>
          <a:p>
            <a:r>
              <a:rPr lang="en-US" altLang="zh-CN" sz="2400" dirty="0" smtClean="0"/>
              <a:t>Athens, Greece, 13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February 2017</a:t>
            </a:r>
          </a:p>
          <a:p>
            <a:r>
              <a:rPr lang="en-US" altLang="zh-CN" sz="2400" dirty="0" smtClean="0"/>
              <a:t>Agenda item 8.1.3.4.1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Performance improved significantly if puncturing information available at first transmission (e.g., ZTE R1-166408)</a:t>
            </a:r>
            <a:endParaRPr lang="en-US" sz="2400" dirty="0"/>
          </a:p>
        </p:txBody>
      </p:sp>
      <p:pic>
        <p:nvPicPr>
          <p:cNvPr id="6" name="图片 3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286000"/>
            <a:ext cx="5332730" cy="4001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84624" y="2971800"/>
            <a:ext cx="2057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Case 1a/b: Without puncturing information</a:t>
            </a:r>
          </a:p>
          <a:p>
            <a:endParaRPr lang="sv-SE" dirty="0" smtClean="0"/>
          </a:p>
          <a:p>
            <a:r>
              <a:rPr lang="sv-SE" dirty="0" smtClean="0"/>
              <a:t>Case 2a/b: With puncturing information in first transmission</a:t>
            </a:r>
          </a:p>
          <a:p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Proposals</a:t>
            </a:r>
            <a:endParaRPr lang="en-US" sz="40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457200" y="1066801"/>
            <a:ext cx="8229600" cy="28194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URLLC transmission indication should be signaled explicitly to the eMBB UE</a:t>
            </a:r>
          </a:p>
          <a:p>
            <a:r>
              <a:rPr lang="en-US" sz="2400" dirty="0" smtClean="0"/>
              <a:t>Enabling the eMBB UE to use the indication for decoding  of the corresponding impacted TB for the current transmission and potential subsequent related transmission(s).</a:t>
            </a:r>
          </a:p>
          <a:p>
            <a:pPr lvl="1"/>
            <a:r>
              <a:rPr lang="en-US" sz="2000" dirty="0" smtClean="0"/>
              <a:t>The indication is transmitted within the eMBB UE’s expected active period including the immediate DCI of the next slot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Example (for illustration only)</a:t>
            </a: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1371600"/>
            <a:ext cx="807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 smtClean="0"/>
              <a:t>Allowed and precluded times intances to send indication </a:t>
            </a:r>
            <a:endParaRPr lang="sv-SE" sz="2400" dirty="0"/>
          </a:p>
        </p:txBody>
      </p:sp>
      <p:sp>
        <p:nvSpPr>
          <p:cNvPr id="7" name="Rectangle 6"/>
          <p:cNvSpPr/>
          <p:nvPr/>
        </p:nvSpPr>
        <p:spPr>
          <a:xfrm>
            <a:off x="1905000" y="3309584"/>
            <a:ext cx="19050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Rectangle 8"/>
          <p:cNvSpPr/>
          <p:nvPr/>
        </p:nvSpPr>
        <p:spPr>
          <a:xfrm>
            <a:off x="2286000" y="3309584"/>
            <a:ext cx="228600" cy="533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cxnSp>
        <p:nvCxnSpPr>
          <p:cNvPr id="11" name="Straight Arrow Connector 10"/>
          <p:cNvCxnSpPr/>
          <p:nvPr/>
        </p:nvCxnSpPr>
        <p:spPr>
          <a:xfrm rot="5400000">
            <a:off x="2236302" y="311624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201840" y="26670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ok</a:t>
            </a:r>
            <a:endParaRPr lang="sv-SE" dirty="0"/>
          </a:p>
        </p:txBody>
      </p:sp>
      <p:sp>
        <p:nvSpPr>
          <p:cNvPr id="15" name="Rectangle 14"/>
          <p:cNvSpPr/>
          <p:nvPr/>
        </p:nvSpPr>
        <p:spPr>
          <a:xfrm>
            <a:off x="3810000" y="3309584"/>
            <a:ext cx="228600" cy="533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cxnSp>
        <p:nvCxnSpPr>
          <p:cNvPr id="17" name="Straight Connector 16"/>
          <p:cNvCxnSpPr/>
          <p:nvPr/>
        </p:nvCxnSpPr>
        <p:spPr>
          <a:xfrm rot="5400000">
            <a:off x="3314700" y="3652484"/>
            <a:ext cx="990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1409700" y="3662009"/>
            <a:ext cx="990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>
            <a:off x="3504406" y="3146865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>
            <a:off x="3753644" y="315639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429000" y="2690459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ok</a:t>
            </a:r>
            <a:endParaRPr lang="sv-SE" dirty="0"/>
          </a:p>
        </p:txBody>
      </p:sp>
      <p:sp>
        <p:nvSpPr>
          <p:cNvPr id="22" name="TextBox 21"/>
          <p:cNvSpPr txBox="1"/>
          <p:nvPr/>
        </p:nvSpPr>
        <p:spPr>
          <a:xfrm>
            <a:off x="3695700" y="2690459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ok</a:t>
            </a:r>
            <a:endParaRPr lang="sv-SE" dirty="0"/>
          </a:p>
        </p:txBody>
      </p:sp>
      <p:sp>
        <p:nvSpPr>
          <p:cNvPr id="23" name="Rectangle 22"/>
          <p:cNvSpPr/>
          <p:nvPr/>
        </p:nvSpPr>
        <p:spPr>
          <a:xfrm>
            <a:off x="1905000" y="3309584"/>
            <a:ext cx="228600" cy="533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4" name="TextBox 23"/>
          <p:cNvSpPr txBox="1"/>
          <p:nvPr/>
        </p:nvSpPr>
        <p:spPr>
          <a:xfrm>
            <a:off x="2019300" y="3804884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Scheduled eMBB</a:t>
            </a:r>
            <a:endParaRPr lang="sv-SE" dirty="0"/>
          </a:p>
        </p:txBody>
      </p:sp>
      <p:sp>
        <p:nvSpPr>
          <p:cNvPr id="25" name="TextBox 24"/>
          <p:cNvSpPr txBox="1"/>
          <p:nvPr/>
        </p:nvSpPr>
        <p:spPr>
          <a:xfrm rot="5400000">
            <a:off x="2039839" y="3441446"/>
            <a:ext cx="685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 smtClean="0"/>
              <a:t>URLLC</a:t>
            </a:r>
            <a:endParaRPr lang="sv-SE" sz="1400" dirty="0"/>
          </a:p>
        </p:txBody>
      </p:sp>
      <p:sp>
        <p:nvSpPr>
          <p:cNvPr id="26" name="Rectangle 25"/>
          <p:cNvSpPr/>
          <p:nvPr/>
        </p:nvSpPr>
        <p:spPr>
          <a:xfrm>
            <a:off x="6324600" y="3309584"/>
            <a:ext cx="228600" cy="533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cxnSp>
        <p:nvCxnSpPr>
          <p:cNvPr id="27" name="Straight Arrow Connector 26"/>
          <p:cNvCxnSpPr/>
          <p:nvPr/>
        </p:nvCxnSpPr>
        <p:spPr>
          <a:xfrm rot="5400000">
            <a:off x="6277769" y="315639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315074" y="3848100"/>
            <a:ext cx="2219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Next active period</a:t>
            </a:r>
            <a:endParaRPr lang="sv-SE" dirty="0"/>
          </a:p>
        </p:txBody>
      </p:sp>
      <p:cxnSp>
        <p:nvCxnSpPr>
          <p:cNvPr id="32" name="Straight Connector 31"/>
          <p:cNvCxnSpPr/>
          <p:nvPr/>
        </p:nvCxnSpPr>
        <p:spPr>
          <a:xfrm>
            <a:off x="4105275" y="3309584"/>
            <a:ext cx="2209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114800" y="3842984"/>
            <a:ext cx="2209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419600" y="3385784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Inactive period</a:t>
            </a:r>
            <a:endParaRPr lang="sv-SE" dirty="0"/>
          </a:p>
        </p:txBody>
      </p:sp>
      <p:cxnSp>
        <p:nvCxnSpPr>
          <p:cNvPr id="35" name="Straight Arrow Connector 34"/>
          <p:cNvCxnSpPr/>
          <p:nvPr/>
        </p:nvCxnSpPr>
        <p:spPr>
          <a:xfrm rot="5400000">
            <a:off x="4952206" y="315639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724400" y="2711652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Not ok</a:t>
            </a:r>
            <a:endParaRPr lang="sv-SE" dirty="0"/>
          </a:p>
        </p:txBody>
      </p:sp>
      <p:sp>
        <p:nvSpPr>
          <p:cNvPr id="37" name="TextBox 36"/>
          <p:cNvSpPr txBox="1"/>
          <p:nvPr/>
        </p:nvSpPr>
        <p:spPr>
          <a:xfrm rot="5400000">
            <a:off x="1792187" y="3422397"/>
            <a:ext cx="457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 smtClean="0"/>
              <a:t>DCI</a:t>
            </a:r>
            <a:endParaRPr lang="sv-SE" sz="1400" dirty="0"/>
          </a:p>
        </p:txBody>
      </p:sp>
      <p:sp>
        <p:nvSpPr>
          <p:cNvPr id="38" name="TextBox 37"/>
          <p:cNvSpPr txBox="1"/>
          <p:nvPr/>
        </p:nvSpPr>
        <p:spPr>
          <a:xfrm rot="5400000">
            <a:off x="3694210" y="3431922"/>
            <a:ext cx="457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 smtClean="0"/>
              <a:t>DCI</a:t>
            </a:r>
            <a:endParaRPr lang="sv-SE" sz="1400" dirty="0"/>
          </a:p>
        </p:txBody>
      </p:sp>
      <p:sp>
        <p:nvSpPr>
          <p:cNvPr id="39" name="TextBox 38"/>
          <p:cNvSpPr txBox="1"/>
          <p:nvPr/>
        </p:nvSpPr>
        <p:spPr>
          <a:xfrm rot="5400000">
            <a:off x="6202263" y="3460497"/>
            <a:ext cx="457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 smtClean="0"/>
              <a:t>DCI</a:t>
            </a:r>
            <a:endParaRPr lang="sv-SE" sz="1400" dirty="0"/>
          </a:p>
        </p:txBody>
      </p:sp>
      <p:cxnSp>
        <p:nvCxnSpPr>
          <p:cNvPr id="41" name="Straight Connector 40"/>
          <p:cNvCxnSpPr/>
          <p:nvPr/>
        </p:nvCxnSpPr>
        <p:spPr>
          <a:xfrm rot="5400000">
            <a:off x="5799519" y="3635633"/>
            <a:ext cx="102286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248400" y="26670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ok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7638</TotalTime>
  <Words>170</Words>
  <Application>Microsoft Office PowerPoint</Application>
  <PresentationFormat>On-screen Show (4:3)</PresentationFormat>
  <Paragraphs>29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Puncturing Indication</vt:lpstr>
      <vt:lpstr>Background</vt:lpstr>
      <vt:lpstr>Proposals</vt:lpstr>
      <vt:lpstr>Example (for illustration only)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Thorsten</cp:lastModifiedBy>
  <cp:revision>463</cp:revision>
  <dcterms:created xsi:type="dcterms:W3CDTF">2006-08-16T00:00:00Z</dcterms:created>
  <dcterms:modified xsi:type="dcterms:W3CDTF">2017-02-15T10:40:05Z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