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8" r:id="rId5"/>
    <p:sldId id="260" r:id="rId6"/>
    <p:sldId id="261" r:id="rId7"/>
    <p:sldId id="262" r:id="rId8"/>
    <p:sldId id="263" r:id="rId9"/>
    <p:sldId id="264" r:id="rId10"/>
    <p:sldId id="267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9" d="100"/>
          <a:sy n="39" d="100"/>
        </p:scale>
        <p:origin x="36" y="6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145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5454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863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6390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2597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2378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873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6220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7004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667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4574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DC6D2-57DE-4A56-B662-6D21F522CD6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082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197628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summary of flexible duplexing evaluation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677303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458788"/>
            <a:ext cx="11480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ko-KR" sz="2000" b="1" dirty="0">
                <a:latin typeface="Arial" panose="020B0604020202020204" pitchFamily="34" charset="0"/>
              </a:rPr>
              <a:t>3GPP TSG RAN WG1 #88</a:t>
            </a:r>
            <a:r>
              <a:rPr lang="en-GB" altLang="zh-CN" sz="2000" b="1" dirty="0">
                <a:latin typeface="Arial" panose="020B0604020202020204" pitchFamily="34" charset="0"/>
              </a:rPr>
              <a:t> Meeting</a:t>
            </a:r>
            <a:r>
              <a:rPr lang="en-GB" altLang="ko-KR" sz="2000" b="1" dirty="0">
                <a:latin typeface="Arial" panose="020B0604020202020204" pitchFamily="34" charset="0"/>
              </a:rPr>
              <a:t>		                                               R1-1</a:t>
            </a:r>
            <a:r>
              <a:rPr lang="en-US" altLang="ko-KR" sz="2000" b="1" dirty="0">
                <a:latin typeface="Arial" panose="020B0604020202020204" pitchFamily="34" charset="0"/>
              </a:rPr>
              <a:t>703818</a:t>
            </a:r>
            <a:endParaRPr lang="en-US" altLang="zh-CN" sz="2000" b="1" dirty="0">
              <a:latin typeface="Arial" panose="020B0604020202020204" pitchFamily="34" charset="0"/>
              <a:ea typeface="맑은 고딕" panose="020B0503020000020004" pitchFamily="34" charset="-127"/>
            </a:endParaRPr>
          </a:p>
          <a:p>
            <a:r>
              <a:rPr lang="en-US" altLang="zh-CN" sz="2000" b="1" dirty="0">
                <a:latin typeface="Arial" panose="020B0604020202020204" pitchFamily="34" charset="0"/>
              </a:rPr>
              <a:t>Athens, Greece 13th - 17th February 2017</a:t>
            </a:r>
            <a:endParaRPr lang="zh-CN" altLang="zh-CN" sz="2000" b="1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447799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>
                <a:latin typeface="Arial" panose="020B0604020202020204" pitchFamily="34" charset="0"/>
              </a:rPr>
              <a:t>Agenda item: </a:t>
            </a:r>
            <a:r>
              <a:rPr lang="en-GB" altLang="ko-KR" dirty="0">
                <a:latin typeface="Arial" panose="020B0604020202020204" pitchFamily="34" charset="0"/>
              </a:rPr>
              <a:t>8.1.6.1</a:t>
            </a:r>
            <a:endParaRPr lang="en-US" altLang="ko-KR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ko-KR" dirty="0">
                <a:latin typeface="Arial" panose="020B0604020202020204" pitchFamily="34" charset="0"/>
              </a:rPr>
              <a:t>Document for decision</a:t>
            </a:r>
            <a:endParaRPr lang="ko-KR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207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Common template in </a:t>
            </a:r>
            <a:r>
              <a:rPr lang="en-GB" altLang="ja-JP" dirty="0"/>
              <a:t>R1-1701329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065407"/>
              </p:ext>
            </p:extLst>
          </p:nvPr>
        </p:nvGraphicFramePr>
        <p:xfrm>
          <a:off x="299267" y="1829603"/>
          <a:ext cx="11448388" cy="3413760"/>
        </p:xfrm>
        <a:graphic>
          <a:graphicData uri="http://schemas.openxmlformats.org/drawingml/2006/table">
            <a:tbl>
              <a:tblPr firstRow="1" firstCol="1" bandRow="1"/>
              <a:tblGrid>
                <a:gridCol w="756194">
                  <a:extLst>
                    <a:ext uri="{9D8B030D-6E8A-4147-A177-3AD203B41FA5}">
                      <a16:colId xmlns:a16="http://schemas.microsoft.com/office/drawing/2014/main" val="477402404"/>
                    </a:ext>
                  </a:extLst>
                </a:gridCol>
                <a:gridCol w="756194">
                  <a:extLst>
                    <a:ext uri="{9D8B030D-6E8A-4147-A177-3AD203B41FA5}">
                      <a16:colId xmlns:a16="http://schemas.microsoft.com/office/drawing/2014/main" val="196962940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298722948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862643452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82186742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468573844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01044701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941195618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841665881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470548658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98426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Source x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(R1-17xxxxx)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[scenario]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4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595590"/>
                  </a:ext>
                </a:extLst>
              </a:tr>
              <a:tr h="646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Ratio of DL/UL traffic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DL UPT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altLang="ja-JP" sz="1600" kern="100" baseline="0" dirty="0" err="1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Mbps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4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UL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UPT (</a:t>
                      </a:r>
                      <a:r>
                        <a:rPr lang="en-US" altLang="ja-JP" sz="1600" kern="100" baseline="0" dirty="0" err="1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Mbps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3409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5%-tile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50%-tile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95%-tile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Average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Served/offered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packets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RU (%)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5%-tile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50%-tile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95%-tile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Average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Served/offered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packets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RU (%)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076020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Scheme 1</a:t>
                      </a:r>
                      <a:endParaRPr lang="ja-JP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3899410"/>
                  </a:ext>
                </a:extLst>
              </a:tr>
              <a:tr h="13229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Scheme 2</a:t>
                      </a:r>
                      <a:endParaRPr lang="ja-JP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360618"/>
                  </a:ext>
                </a:extLst>
              </a:tr>
              <a:tr h="132292">
                <a:tc gridSpan="14"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altLang="ja-JP" sz="16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Note (</a:t>
                      </a:r>
                      <a:r>
                        <a:rPr lang="en-US" altLang="ja-JP" sz="1600" kern="1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interference mitigation/cancellation schemes, evaluation assumption, etc):</a:t>
                      </a:r>
                    </a:p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if any</a:t>
                      </a:r>
                    </a:p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6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0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0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0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0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6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6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0088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821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1/2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altLang="zh-CN" dirty="0"/>
              <a:t>At RAN1#87, it was concluded that the Rapporteur of TR 38.802 should come up with a skeleton for duplexing flexibility in TR 38.802</a:t>
            </a:r>
          </a:p>
          <a:p>
            <a:pPr>
              <a:defRPr/>
            </a:pPr>
            <a:endParaRPr lang="en-US" altLang="zh-CN" dirty="0"/>
          </a:p>
          <a:p>
            <a:pPr>
              <a:buFont typeface="Arial" charset="0"/>
              <a:buNone/>
              <a:defRPr/>
            </a:pPr>
            <a:r>
              <a:rPr lang="en-GB" altLang="zh-CN" sz="2200" b="1" u="sng" dirty="0">
                <a:latin typeface="Arial" charset="0"/>
                <a:cs typeface="Arial" charset="0"/>
              </a:rPr>
              <a:t>RAN1#87 conclusion:</a:t>
            </a:r>
          </a:p>
          <a:p>
            <a:pPr lvl="1">
              <a:buFont typeface="Arial" charset="0"/>
              <a:buChar char="–"/>
              <a:defRPr/>
            </a:pPr>
            <a:r>
              <a:rPr lang="en-US" altLang="zh-CN" sz="2200" dirty="0">
                <a:latin typeface="Arial" charset="0"/>
                <a:cs typeface="Arial" charset="0"/>
              </a:rPr>
              <a:t>Rapporteur to come up with a skeleton for duplexing flexibility, e.g., using the following as a start point:</a:t>
            </a:r>
          </a:p>
          <a:p>
            <a:pPr lvl="2">
              <a:buFont typeface="Wingdings" pitchFamily="2" charset="2"/>
              <a:buChar char="q"/>
              <a:defRPr/>
            </a:pPr>
            <a:r>
              <a:rPr lang="en-US" altLang="zh-CN" sz="2100" dirty="0">
                <a:latin typeface="Arial" charset="0"/>
                <a:cs typeface="Arial" charset="0"/>
              </a:rPr>
              <a:t>X. Duplexing flexibility</a:t>
            </a:r>
          </a:p>
          <a:p>
            <a:pPr lvl="3">
              <a:buFont typeface="Arial" charset="0"/>
              <a:buChar char="•"/>
              <a:defRPr/>
            </a:pPr>
            <a:r>
              <a:rPr lang="en-US" altLang="zh-CN" dirty="0">
                <a:latin typeface="Arial" charset="0"/>
                <a:cs typeface="Arial" charset="0"/>
              </a:rPr>
              <a:t>X.1 Duplexing mechanisms</a:t>
            </a:r>
          </a:p>
          <a:p>
            <a:pPr lvl="3">
              <a:buFont typeface="Arial" charset="0"/>
              <a:buChar char="•"/>
              <a:defRPr/>
            </a:pPr>
            <a:r>
              <a:rPr lang="en-US" altLang="zh-CN" dirty="0">
                <a:latin typeface="Arial" charset="0"/>
                <a:cs typeface="Arial" charset="0"/>
              </a:rPr>
              <a:t>X.2 Cross-link interference mitigation</a:t>
            </a:r>
          </a:p>
          <a:p>
            <a:pPr lvl="3">
              <a:buFont typeface="Arial" charset="0"/>
              <a:buChar char="•"/>
              <a:defRPr/>
            </a:pPr>
            <a:r>
              <a:rPr lang="en-US" altLang="zh-CN" dirty="0">
                <a:latin typeface="Arial" charset="0"/>
                <a:cs typeface="Arial" charset="0"/>
              </a:rPr>
              <a:t>X.3 Evaluation of duplexing flexibility</a:t>
            </a:r>
          </a:p>
          <a:p>
            <a:pPr lvl="3">
              <a:buFont typeface="Arial" charset="0"/>
              <a:buChar char="•"/>
              <a:defRPr/>
            </a:pPr>
            <a:r>
              <a:rPr lang="en-US" altLang="zh-CN" dirty="0">
                <a:latin typeface="Arial" charset="0"/>
                <a:cs typeface="Arial" charset="0"/>
              </a:rPr>
              <a:t>X.4 Summary and conclusions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7573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2/2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altLang="zh-CN" dirty="0"/>
              <a:t>At RAN1#NR Jan. ad-hoc, the following was concluded:</a:t>
            </a:r>
          </a:p>
          <a:p>
            <a:pPr>
              <a:defRPr/>
            </a:pPr>
            <a:endParaRPr lang="en-US" altLang="zh-CN" dirty="0"/>
          </a:p>
          <a:p>
            <a:pPr>
              <a:buFont typeface="Arial" charset="0"/>
              <a:buNone/>
              <a:defRPr/>
            </a:pPr>
            <a:r>
              <a:rPr lang="en-GB" altLang="zh-CN" sz="2200" b="1" u="sng" dirty="0">
                <a:latin typeface="Arial" charset="0"/>
                <a:cs typeface="Arial" charset="0"/>
              </a:rPr>
              <a:t>RAN1#NR Jan. ad-hoc conclusion:</a:t>
            </a:r>
          </a:p>
          <a:p>
            <a:pPr lvl="0"/>
            <a:r>
              <a:rPr lang="en-GB" altLang="ja-JP" dirty="0"/>
              <a:t>The WF in R1-1701329 is agreed</a:t>
            </a:r>
            <a:endParaRPr lang="ja-JP" altLang="ja-JP" dirty="0"/>
          </a:p>
          <a:p>
            <a:pPr lvl="0"/>
            <a:r>
              <a:rPr lang="en-GB" altLang="ja-JP" dirty="0"/>
              <a:t>Companies are encouraged to perform evaluations under various RU percentage values</a:t>
            </a:r>
            <a:endParaRPr lang="ja-JP" altLang="ja-JP" dirty="0"/>
          </a:p>
          <a:p>
            <a:pPr lvl="1"/>
            <a:r>
              <a:rPr lang="en-GB" altLang="ja-JP" dirty="0"/>
              <a:t>Note: the RU for a link direction (DL or UL) herein is defined as the amount of occupied resources for the given link direction divided by the total number of resources (irrespective of link directions)</a:t>
            </a:r>
            <a:endParaRPr lang="ja-JP" altLang="ja-JP" dirty="0"/>
          </a:p>
          <a:p>
            <a:pPr lvl="0"/>
            <a:r>
              <a:rPr lang="en-GB" altLang="ja-JP" dirty="0"/>
              <a:t>Companies should also report assumptions regarding backhaul</a:t>
            </a:r>
            <a:endParaRPr lang="ja-JP" altLang="ja-JP" dirty="0"/>
          </a:p>
          <a:p>
            <a:pPr lvl="0"/>
            <a:r>
              <a:rPr lang="en-GB" altLang="ja-JP" dirty="0"/>
              <a:t>In performing evaluations for flexible duplexing operation, companies should take into account additional overhead for the operation. 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4253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25300"/>
          </a:xfrm>
        </p:spPr>
        <p:txBody>
          <a:bodyPr>
            <a:normAutofit/>
          </a:bodyPr>
          <a:lstStyle/>
          <a:p>
            <a:r>
              <a:rPr lang="en-US" altLang="ja-JP" dirty="0"/>
              <a:t>Evaluation results for flexible duplexing is captured in section 10 of TR38.802</a:t>
            </a:r>
          </a:p>
          <a:p>
            <a:pPr lvl="1"/>
            <a:r>
              <a:rPr lang="en-US" altLang="ja-JP" dirty="0"/>
              <a:t>Evaluation results are summarized in the attached sheet</a:t>
            </a:r>
          </a:p>
          <a:p>
            <a:r>
              <a:rPr lang="en-US" altLang="ja-JP" dirty="0"/>
              <a:t>Agreed evaluation assumption for flexible duplexing is also captured in appendix A.2 of TR38.802</a:t>
            </a:r>
          </a:p>
          <a:p>
            <a:pPr lvl="1"/>
            <a:r>
              <a:rPr lang="en-US" altLang="ja-JP" dirty="0"/>
              <a:t>Agreed assumption are indicated in slide 5-9</a:t>
            </a:r>
          </a:p>
        </p:txBody>
      </p:sp>
    </p:spTree>
    <p:extLst>
      <p:ext uri="{BB962C8B-B14F-4D97-AF65-F5344CB8AC3E}">
        <p14:creationId xmlns:p14="http://schemas.microsoft.com/office/powerpoint/2010/main" val="3388529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3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4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5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6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8" name="Rectangle 13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9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0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1" name="Rectangle 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2" name="Rectangle 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3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4" name="Rectangle 10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5" name="Rectangle 1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6" name="Rectangle 1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7" name="Rectangle 1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8" name="Rectangle 1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9" name="Rectangle 25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20" name="Rectangle 2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77552"/>
              </p:ext>
            </p:extLst>
          </p:nvPr>
        </p:nvGraphicFramePr>
        <p:xfrm>
          <a:off x="1278464" y="922860"/>
          <a:ext cx="9640482" cy="5775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74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74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74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6796"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ko-KR" alt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1" marB="4570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Dense urban</a:t>
                      </a:r>
                      <a:endParaRPr lang="ko-KR" alt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1" marB="4570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Urban macro</a:t>
                      </a:r>
                      <a:endParaRPr lang="ko-KR" altLang="en-US" sz="11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1" marB="4570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Indoor hotspot</a:t>
                      </a:r>
                      <a:endParaRPr lang="ko-KR" altLang="en-US" sz="11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1" marB="45701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579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Layout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Two layer:</a:t>
                      </a:r>
                    </a:p>
                    <a:p>
                      <a:pPr marL="108000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 Macro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layer: Hex. Grid</a:t>
                      </a:r>
                    </a:p>
                    <a:p>
                      <a:pPr marL="108000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Micro layer: Random drop (All micro BSs are outdoor)</a:t>
                      </a:r>
                    </a:p>
                    <a:p>
                      <a:pPr marL="216000" lvl="1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3 micro BSs per macro BS</a:t>
                      </a:r>
                    </a:p>
                    <a:p>
                      <a:pPr marL="216000" lvl="1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baseline="0" dirty="0">
                          <a:solidFill>
                            <a:srgbClr val="FF0000"/>
                          </a:solidFill>
                        </a:rPr>
                        <a:t>6 micro BSs per macro BS (optional)</a:t>
                      </a:r>
                    </a:p>
                    <a:p>
                      <a:pPr marL="216000" lvl="1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baseline="0" dirty="0">
                          <a:solidFill>
                            <a:srgbClr val="FF0000"/>
                          </a:solidFill>
                        </a:rPr>
                        <a:t>9 micro BSs per macro BS (optional)</a:t>
                      </a:r>
                    </a:p>
                    <a:p>
                      <a:pPr marL="0" lvl="1" indent="0" latinLnBrk="1">
                        <a:buFont typeface="Calibri" panose="020F0502020204030204" pitchFamily="34" charset="0"/>
                        <a:buNone/>
                      </a:pPr>
                      <a:r>
                        <a:rPr lang="en-US" altLang="ko-KR" sz="1100" b="0" baseline="0" dirty="0">
                          <a:solidFill>
                            <a:srgbClr val="FF0000"/>
                          </a:solidFill>
                        </a:rPr>
                        <a:t>FFS: other cluster dropping models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Single layer:</a:t>
                      </a:r>
                    </a:p>
                    <a:p>
                      <a:pPr marL="108000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 Macro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layer: Hex. Grid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Single layer:</a:t>
                      </a:r>
                    </a:p>
                    <a:p>
                      <a:pPr marL="108000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 Indoor floor (12 BSs per 120m X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50m)</a:t>
                      </a: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36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Inter-BS distance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Macro-to-macro: 200m</a:t>
                      </a:r>
                    </a:p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Macro-to-micro: 105m [TR36.897]</a:t>
                      </a:r>
                    </a:p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Micro-to-micro: 57.9m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500m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20m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36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Minimum BS-UE (2D) distance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Macro-to-UE: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35m [TR36.897]</a:t>
                      </a:r>
                    </a:p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Micro-to-UE: 10m [TR36.897]</a:t>
                      </a:r>
                    </a:p>
                    <a:p>
                      <a:pPr latinLnBrk="1"/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35m 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[TR36.897]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0m 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[TR38.900]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36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Minimum UE-UE (2D)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distance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3m 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[TR36.843]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3217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Carrier frequency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Macro layer: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4 GHz, 30 GHz [TR38.913]</a:t>
                      </a:r>
                    </a:p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Micro layer: 4 GHz, 30 GHz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2GHz 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[TR38.913]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, 4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GHz, 30 GHz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GHz, 30 GHz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3217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marT="45701" marB="45701"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For 30GHz: Un-paired spectrum is preferred.</a:t>
                      </a:r>
                    </a:p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For 2GHz: paired spectrum is preferred.</a:t>
                      </a:r>
                    </a:p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For 4GHz: both paired and un-paired spectrum can be considered.</a:t>
                      </a:r>
                    </a:p>
                  </a:txBody>
                  <a:tcPr marT="45701" marB="45701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aseline="0" dirty="0"/>
                    </a:p>
                  </a:txBody>
                  <a:tcPr marT="45701" marB="45701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marT="45701" marB="4570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7350"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Aggregated system </a:t>
                      </a:r>
                      <a:b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bandwidth</a:t>
                      </a:r>
                      <a:endParaRPr lang="ko-KR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4GHz: Up to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200MHz (DL+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 </a:t>
                      </a:r>
                      <a:b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30GHz: Up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to1GHz (DL+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</a:t>
                      </a:r>
                      <a:endParaRPr lang="ko-KR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2GHz: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 to 40 </a:t>
                      </a:r>
                      <a:r>
                        <a:rPr lang="en-US" altLang="ko-KR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 (DL+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</a:t>
                      </a:r>
                      <a:br>
                        <a:rPr lang="en-US" altLang="ko-K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4GHz: Up to 200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 (DL+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</a:t>
                      </a:r>
                      <a:b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30GHz: Up to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1GHz (DL+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</a:t>
                      </a:r>
                      <a:endParaRPr lang="ko-KR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4GHz: Up to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200MHz (DL+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</a:t>
                      </a:r>
                      <a:b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30GHz: Up to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1GHz (DL+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</a:t>
                      </a:r>
                      <a:endParaRPr lang="ko-KR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735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Simulation bandwidth</a:t>
                      </a:r>
                      <a:endParaRPr lang="ko-KR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20MHz per CC below 6GHz and 80 MHz  per CC above 6GHz </a:t>
                      </a:r>
                      <a:b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Note: For FDD, simulation BW is split equally between UL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and DL</a:t>
                      </a:r>
                      <a:b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Note: UE TX power scaling will impact final results</a:t>
                      </a:r>
                      <a:endParaRPr lang="ko-KR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166" name="제목 1"/>
          <p:cNvSpPr txBox="1">
            <a:spLocks/>
          </p:cNvSpPr>
          <p:nvPr/>
        </p:nvSpPr>
        <p:spPr bwMode="auto">
          <a:xfrm>
            <a:off x="237068" y="274638"/>
            <a:ext cx="11319933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ko-KR" sz="3200" dirty="0">
                <a:latin typeface="+mj-lt"/>
                <a:ea typeface="+mj-ea"/>
                <a:cs typeface="+mj-cs"/>
              </a:rPr>
              <a:t>Agreed evaluation assumption</a:t>
            </a:r>
            <a:endParaRPr lang="ko-KR" altLang="en-US" sz="32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46026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11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13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10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1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25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5143" name="Rectangle 2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784092"/>
              </p:ext>
            </p:extLst>
          </p:nvPr>
        </p:nvGraphicFramePr>
        <p:xfrm>
          <a:off x="1600200" y="905931"/>
          <a:ext cx="9006840" cy="54450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931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Parameters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Dense urban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Urban macro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Indoor hotspot</a:t>
                      </a:r>
                      <a:endParaRPr lang="ko-KR" altLang="en-US" sz="1100" b="1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30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Channel model </a:t>
                      </a:r>
                      <a:r>
                        <a:rPr lang="en-US" altLang="ko-KR" sz="1100" dirty="0">
                          <a:solidFill>
                            <a:srgbClr val="FF0000"/>
                          </a:solidFill>
                        </a:rPr>
                        <a:t>(Note)</a:t>
                      </a:r>
                      <a:endParaRPr lang="ko-KR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Below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Macro-to-UE: 3D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Micro-to-UE: 3D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Macro-to-Macro: 3D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=25m)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Macro-to-Micro: 3D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=10m), FFS additional offset X1 dB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Micro-to-Micro: 3D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=10m), FFS additional offset X2 dB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UE-to-UE: A.2.1.2 in TR36.843, FFS on penetration loss between UEs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Above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Macro-to-UE: 5GCM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Micro-to-UE: 5GCM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Macro-to-Macro: 5GCM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=25m)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Macro-to-Micro: 5GCM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=10m)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Micro-to-Micro: 5GCM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=10m)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UE-to-UE: 5GCM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h_BS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=1.5m ~ 22.5m), FFS on penetration loss between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Ues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Below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TRP-to-UE: ITU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InH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TRP-to-TRP: ITU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InH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=3m)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UE-to-UE: A.2.1.2 in TR36.843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Above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TRP-to-UE: 5GCM Indoor-office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TRP-to-TRP: 5GCM Indoor-office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=3m)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UE-to-UE: 5GCM Indoor-office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h_BS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=1.5m)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422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Large-scale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channel parameters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FFS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rgbClr val="FF0000"/>
                          </a:solidFill>
                        </a:rPr>
                        <a:t>As penetration model,</a:t>
                      </a:r>
                      <a:r>
                        <a:rPr lang="en-US" altLang="ko-KR" sz="11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sz="1100" dirty="0">
                          <a:solidFill>
                            <a:srgbClr val="FF0000"/>
                          </a:solidFill>
                        </a:rPr>
                        <a:t>Tables 1 and 2 of R1-168373 </a:t>
                      </a:r>
                      <a:r>
                        <a:rPr lang="en-US" altLang="ja-JP" sz="1100" dirty="0">
                          <a:solidFill>
                            <a:srgbClr val="FF0000"/>
                          </a:solidFill>
                        </a:rPr>
                        <a:t>are used as starting point, and further update might be made</a:t>
                      </a:r>
                      <a:endParaRPr lang="en-US" altLang="ko-KR" sz="11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08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Fast fading parameters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ja-JP" sz="1100" dirty="0">
                          <a:solidFill>
                            <a:schemeClr val="tx1"/>
                          </a:solidFill>
                        </a:rPr>
                        <a:t>FFS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ja-JP" sz="1100" dirty="0">
                          <a:solidFill>
                            <a:srgbClr val="FF0000"/>
                          </a:solidFill>
                        </a:rPr>
                        <a:t>Slide 2 of R1-168372 is used as starting point, and further update might be made</a:t>
                      </a:r>
                      <a:endParaRPr lang="ko-KR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T="45715" marB="4571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3156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BS </a:t>
                      </a:r>
                      <a:r>
                        <a:rPr lang="en-US" altLang="ko-KR" sz="1100" dirty="0" err="1">
                          <a:solidFill>
                            <a:schemeClr val="tx1"/>
                          </a:solidFill>
                        </a:rPr>
                        <a:t>Tx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 power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Below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6GHz: 44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PA scaled with simulation BW when system BW is higher than simulation BW. Otherwise, 44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endParaRPr lang="en-US" altLang="ko-KR" sz="11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Above 6GHz: 33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PA scaled down with simulation BW when system BW is higher than simulation BW. Otherwise, 33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Below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6GHz: 49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PA scaled with simulation BW when system BW is higher than simulation BW. Otherwise, 49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endParaRPr lang="en-US" altLang="ko-KR" sz="11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Above 6GHz: 43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[scaled with simulation BW when system BW is higher than simulation BW. Otherwise, 43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Below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6GHz: 24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PA scaled with simulation BW when system BW is higher than simulation BW. Otherwise, 24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endParaRPr lang="en-US" altLang="ko-KR" sz="11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Above 6GHz: 23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[scaled with simulation BW when system BW is higher than simulation BW. Otherwise, 23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제목 1"/>
          <p:cNvSpPr txBox="1">
            <a:spLocks/>
          </p:cNvSpPr>
          <p:nvPr/>
        </p:nvSpPr>
        <p:spPr bwMode="auto">
          <a:xfrm>
            <a:off x="237068" y="274638"/>
            <a:ext cx="11319933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ko-KR" sz="3200" dirty="0">
                <a:latin typeface="+mj-lt"/>
                <a:ea typeface="+mj-ea"/>
                <a:cs typeface="+mj-cs"/>
              </a:rPr>
              <a:t>Agreed evaluation assumption</a:t>
            </a:r>
            <a:endParaRPr lang="ko-KR" altLang="en-US" sz="3200" dirty="0">
              <a:latin typeface="+mj-lt"/>
              <a:ea typeface="+mj-ea"/>
              <a:cs typeface="+mj-cs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574803" y="6443131"/>
            <a:ext cx="10589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FF0000"/>
                </a:solidFill>
              </a:rPr>
              <a:t>Note: Current channel model </a:t>
            </a:r>
            <a:r>
              <a:rPr lang="en-GB" altLang="ja-JP" sz="1200" dirty="0">
                <a:solidFill>
                  <a:srgbClr val="FF0000"/>
                </a:solidFill>
              </a:rPr>
              <a:t>are used as a starting point. It can be further discussed whether or not to update the channel model.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411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47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49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0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1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2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4" name="Rectangle 11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5" name="Rectangle 13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6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7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8" name="Rectangle 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9" name="Rectangle 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0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1" name="Rectangle 10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2" name="Rectangle 1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3" name="Rectangle 1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4" name="Rectangle 1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5" name="Rectangle 1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6" name="Rectangle 25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6167" name="Rectangle 2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826695"/>
              </p:ext>
            </p:extLst>
          </p:nvPr>
        </p:nvGraphicFramePr>
        <p:xfrm>
          <a:off x="1600200" y="880531"/>
          <a:ext cx="8991600" cy="57790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754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Parameters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Dense urban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Urban macro</a:t>
                      </a:r>
                      <a:endParaRPr lang="ko-KR" altLang="en-US" sz="1100" b="1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Indoor hotspot</a:t>
                      </a:r>
                      <a:endParaRPr lang="ko-KR" altLang="en-US" sz="1100" b="1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5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 </a:t>
                      </a:r>
                      <a:r>
                        <a:rPr lang="en-US" altLang="ko-KR" sz="1100" dirty="0" err="1"/>
                        <a:t>Tx</a:t>
                      </a:r>
                      <a:r>
                        <a:rPr lang="en-US" altLang="ko-KR" sz="1100" dirty="0"/>
                        <a:t> power</a:t>
                      </a:r>
                      <a:endParaRPr lang="ko-KR" altLang="en-US" sz="1100" dirty="0"/>
                    </a:p>
                  </a:txBody>
                  <a:tcPr marT="45715" marB="45715"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23 </a:t>
                      </a:r>
                      <a:r>
                        <a:rPr lang="en-US" altLang="ko-KR" sz="1100" dirty="0" err="1"/>
                        <a:t>dBm</a:t>
                      </a:r>
                      <a:endParaRPr lang="ko-KR" altLang="en-US" sz="1100" dirty="0"/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582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BS antenna configuration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Below 6GHz: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Baseline: </a:t>
                      </a:r>
                      <a:r>
                        <a:rPr lang="en-US" altLang="ko-KR" sz="1100" dirty="0"/>
                        <a:t>(</a:t>
                      </a:r>
                      <a:r>
                        <a:rPr lang="en-US" altLang="ko-KR" sz="1100" dirty="0" err="1"/>
                        <a:t>M,N,P,M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 err="1"/>
                        <a:t>,N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/>
                        <a:t>)=(8,8,2,1,1) (</a:t>
                      </a:r>
                      <a:r>
                        <a:rPr lang="en-US" altLang="ko-KR" sz="1100" dirty="0" err="1"/>
                        <a:t>d</a:t>
                      </a:r>
                      <a:r>
                        <a:rPr lang="en-US" altLang="ko-KR" sz="1100" baseline="-25000" dirty="0" err="1"/>
                        <a:t>H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V</a:t>
                      </a:r>
                      <a:r>
                        <a:rPr lang="en-US" altLang="ko-KR" sz="1100" dirty="0"/>
                        <a:t>)=(0.5,0.8)</a:t>
                      </a:r>
                      <a:r>
                        <a:rPr lang="el-GR" altLang="ko-KR" sz="1100" dirty="0"/>
                        <a:t>λ</a:t>
                      </a:r>
                      <a:endParaRPr lang="en-US" altLang="ko-KR" sz="110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Above 6GHz: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Baseline: </a:t>
                      </a:r>
                      <a:r>
                        <a:rPr lang="en-US" altLang="ko-KR" sz="1100" dirty="0"/>
                        <a:t>(</a:t>
                      </a:r>
                      <a:r>
                        <a:rPr lang="en-US" altLang="ko-KR" sz="1100" dirty="0" err="1"/>
                        <a:t>M,N,P,M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 err="1"/>
                        <a:t>,N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/>
                        <a:t>)=(4,8,2,2,2) (</a:t>
                      </a:r>
                      <a:r>
                        <a:rPr lang="en-US" altLang="ko-KR" sz="1100" dirty="0" err="1"/>
                        <a:t>d</a:t>
                      </a:r>
                      <a:r>
                        <a:rPr lang="en-US" altLang="ko-KR" sz="1100" baseline="-25000" dirty="0" err="1"/>
                        <a:t>H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V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H,g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V,g</a:t>
                      </a:r>
                      <a:r>
                        <a:rPr lang="en-US" altLang="ko-KR" sz="1100" dirty="0"/>
                        <a:t>)=(0.5,0.5,4.0,2.0)</a:t>
                      </a:r>
                      <a:r>
                        <a:rPr lang="el-GR" altLang="ko-KR" sz="1100" dirty="0"/>
                        <a:t>λ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Below 6GHz: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Baseline: </a:t>
                      </a:r>
                      <a:r>
                        <a:rPr lang="en-US" altLang="ko-KR" sz="1100" dirty="0"/>
                        <a:t>(</a:t>
                      </a:r>
                      <a:r>
                        <a:rPr lang="en-US" altLang="ko-KR" sz="1100" dirty="0" err="1"/>
                        <a:t>M,N,P,M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 err="1"/>
                        <a:t>,N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/>
                        <a:t>)=(8,8,2,1,1) (</a:t>
                      </a:r>
                      <a:r>
                        <a:rPr lang="en-US" altLang="ko-KR" sz="1100" dirty="0" err="1"/>
                        <a:t>d</a:t>
                      </a:r>
                      <a:r>
                        <a:rPr lang="en-US" altLang="ko-KR" sz="1100" baseline="-25000" dirty="0" err="1"/>
                        <a:t>H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V</a:t>
                      </a:r>
                      <a:r>
                        <a:rPr lang="en-US" altLang="ko-KR" sz="1100" dirty="0"/>
                        <a:t>)=(0.5,0.8)</a:t>
                      </a:r>
                      <a:r>
                        <a:rPr lang="el-GR" altLang="ko-KR" sz="1100" dirty="0"/>
                        <a:t>λ</a:t>
                      </a:r>
                      <a:endParaRPr lang="en-US" altLang="ko-KR" sz="110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Above 6GHz: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Baseline: </a:t>
                      </a:r>
                      <a:r>
                        <a:rPr lang="en-US" altLang="ko-KR" sz="1100" dirty="0"/>
                        <a:t>(</a:t>
                      </a:r>
                      <a:r>
                        <a:rPr lang="en-US" altLang="ko-KR" sz="1100" dirty="0" err="1"/>
                        <a:t>M,N,P,M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 err="1"/>
                        <a:t>,N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/>
                        <a:t>)=(4,8,2,2,2) (</a:t>
                      </a:r>
                      <a:r>
                        <a:rPr lang="en-US" altLang="ko-KR" sz="1100" dirty="0" err="1"/>
                        <a:t>d</a:t>
                      </a:r>
                      <a:r>
                        <a:rPr lang="en-US" altLang="ko-KR" sz="1100" baseline="-25000" dirty="0" err="1"/>
                        <a:t>H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V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H,g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V,g</a:t>
                      </a:r>
                      <a:r>
                        <a:rPr lang="en-US" altLang="ko-KR" sz="1100" dirty="0"/>
                        <a:t>)=(0.5,0.5,4.0,2.0)</a:t>
                      </a:r>
                      <a:r>
                        <a:rPr lang="el-GR" altLang="ko-KR" sz="1100" dirty="0"/>
                        <a:t>λ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FFS</a:t>
                      </a:r>
                      <a:endParaRPr lang="ko-KR" altLang="en-US" sz="1100" dirty="0"/>
                    </a:p>
                  </a:txBody>
                  <a:tcPr marT="45716" marB="4571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83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BS antenna</a:t>
                      </a:r>
                      <a:r>
                        <a:rPr lang="en-US" altLang="ko-KR" sz="1100" baseline="0" dirty="0"/>
                        <a:t> height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Macro: 25m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Micro:</a:t>
                      </a:r>
                      <a:r>
                        <a:rPr lang="en-US" altLang="ko-KR" sz="1100" baseline="0" dirty="0"/>
                        <a:t> 10m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25m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3m</a:t>
                      </a:r>
                      <a:endParaRPr lang="ko-KR" altLang="en-US" sz="1100" dirty="0"/>
                    </a:p>
                  </a:txBody>
                  <a:tcPr marT="45716" marB="4571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939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BS </a:t>
                      </a:r>
                      <a:r>
                        <a:rPr lang="en-US" altLang="ko-KR" sz="1100" dirty="0" err="1"/>
                        <a:t>anteena</a:t>
                      </a:r>
                      <a:r>
                        <a:rPr lang="en-US" altLang="ko-KR" sz="1100" dirty="0"/>
                        <a:t> element gain + connector loss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8 </a:t>
                      </a:r>
                      <a:r>
                        <a:rPr lang="en-US" altLang="ko-KR" sz="1100" dirty="0" err="1">
                          <a:solidFill>
                            <a:schemeClr val="tx1"/>
                          </a:solidFill>
                        </a:rPr>
                        <a:t>dBi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8 </a:t>
                      </a:r>
                      <a:r>
                        <a:rPr lang="en-US" altLang="ko-KR" sz="1100" dirty="0" err="1">
                          <a:solidFill>
                            <a:schemeClr val="tx1"/>
                          </a:solidFill>
                        </a:rPr>
                        <a:t>dBi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5 </a:t>
                      </a:r>
                      <a:r>
                        <a:rPr lang="en-US" altLang="ko-KR" sz="1100" dirty="0" err="1">
                          <a:solidFill>
                            <a:schemeClr val="tx1"/>
                          </a:solidFill>
                        </a:rPr>
                        <a:t>dBi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83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BS receiver</a:t>
                      </a:r>
                      <a:r>
                        <a:rPr lang="en-US" altLang="ko-KR" sz="1100" baseline="0" dirty="0"/>
                        <a:t> noise figure</a:t>
                      </a:r>
                      <a:endParaRPr lang="ko-KR" altLang="en-US" sz="1100" dirty="0"/>
                    </a:p>
                  </a:txBody>
                  <a:tcPr marT="45716" marB="45716"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Below</a:t>
                      </a:r>
                      <a:r>
                        <a:rPr lang="en-US" altLang="ko-KR" sz="1100" baseline="0" dirty="0"/>
                        <a:t> 6GHz: </a:t>
                      </a:r>
                      <a:r>
                        <a:rPr lang="en-US" altLang="ko-KR" sz="1100" dirty="0"/>
                        <a:t>5 dB</a:t>
                      </a:r>
                    </a:p>
                    <a:p>
                      <a:pPr latinLnBrk="1"/>
                      <a:r>
                        <a:rPr lang="en-US" altLang="ko-KR" sz="1100" dirty="0"/>
                        <a:t>Above 6GHz:</a:t>
                      </a:r>
                      <a:r>
                        <a:rPr lang="en-US" altLang="ko-KR" sz="1100" baseline="0" dirty="0"/>
                        <a:t> 7 dB</a:t>
                      </a:r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latinLnBrk="1"/>
                      <a:endParaRPr lang="en-US" altLang="ko-KR" sz="1400" baseline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en-US" altLang="ko-KR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211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 antenna configuration</a:t>
                      </a:r>
                      <a:endParaRPr lang="ko-KR" altLang="en-US" sz="1100" dirty="0"/>
                    </a:p>
                  </a:txBody>
                  <a:tcPr marT="45716" marB="45716"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Follow the Table A.2.1-</a:t>
                      </a:r>
                      <a:r>
                        <a:rPr lang="en-US" altLang="ko-KR" sz="1100" u="none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US" altLang="ko-KR" sz="1100" baseline="0" dirty="0"/>
                        <a:t> of TR38.802</a:t>
                      </a:r>
                      <a:endParaRPr lang="en-US" altLang="ko-KR" sz="1100" dirty="0"/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211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 antenna height</a:t>
                      </a:r>
                      <a:endParaRPr lang="ko-KR" altLang="en-US" sz="1100" dirty="0"/>
                    </a:p>
                  </a:txBody>
                  <a:tcPr marT="45716" marB="45716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 err="1"/>
                        <a:t>h</a:t>
                      </a:r>
                      <a:r>
                        <a:rPr lang="en-US" altLang="ko-KR" sz="1100" baseline="-25000" dirty="0" err="1"/>
                        <a:t>UT</a:t>
                      </a:r>
                      <a:r>
                        <a:rPr lang="en-US" altLang="ko-KR" sz="1100" dirty="0"/>
                        <a:t>=3(n</a:t>
                      </a:r>
                      <a:r>
                        <a:rPr lang="en-US" altLang="ko-KR" sz="1100" baseline="-25000" dirty="0"/>
                        <a:t>fl</a:t>
                      </a:r>
                      <a:r>
                        <a:rPr lang="en-US" altLang="ko-KR" sz="1100" dirty="0"/>
                        <a:t>-1)+1.5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 err="1"/>
                        <a:t>n</a:t>
                      </a:r>
                      <a:r>
                        <a:rPr lang="en-US" altLang="ko-KR" sz="1100" baseline="-25000" dirty="0" err="1"/>
                        <a:t>fl</a:t>
                      </a:r>
                      <a:r>
                        <a:rPr lang="en-US" altLang="ko-KR" sz="1100" baseline="0" dirty="0"/>
                        <a:t> for outdoor UEs: 1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 err="1"/>
                        <a:t>n</a:t>
                      </a:r>
                      <a:r>
                        <a:rPr lang="en-US" altLang="ko-KR" sz="1100" baseline="-25000" dirty="0" err="1"/>
                        <a:t>fl</a:t>
                      </a:r>
                      <a:r>
                        <a:rPr lang="en-US" altLang="ko-KR" sz="1100" baseline="0" dirty="0"/>
                        <a:t> for indoor UEs: </a:t>
                      </a:r>
                      <a:r>
                        <a:rPr lang="en-US" altLang="ko-KR" sz="1100" baseline="0" dirty="0" err="1"/>
                        <a:t>n</a:t>
                      </a:r>
                      <a:r>
                        <a:rPr lang="en-US" altLang="ko-KR" sz="1100" baseline="-25000" dirty="0" err="1"/>
                        <a:t>fl</a:t>
                      </a:r>
                      <a:r>
                        <a:rPr lang="en-US" altLang="ko-KR" sz="1100" baseline="0" dirty="0" err="1"/>
                        <a:t>~uniform</a:t>
                      </a:r>
                      <a:r>
                        <a:rPr lang="en-US" altLang="ko-KR" sz="1100" baseline="0" dirty="0"/>
                        <a:t>(1,N</a:t>
                      </a:r>
                      <a:r>
                        <a:rPr lang="en-US" altLang="ko-KR" sz="1100" baseline="-25000" dirty="0"/>
                        <a:t>fl</a:t>
                      </a:r>
                      <a:r>
                        <a:rPr lang="en-US" altLang="ko-KR" sz="1100" baseline="0" dirty="0"/>
                        <a:t>) where </a:t>
                      </a:r>
                      <a:r>
                        <a:rPr lang="en-US" altLang="ko-KR" sz="1100" baseline="0" dirty="0" err="1"/>
                        <a:t>N</a:t>
                      </a:r>
                      <a:r>
                        <a:rPr lang="en-US" altLang="ko-KR" sz="1100" baseline="-25000" dirty="0" err="1"/>
                        <a:t>fl</a:t>
                      </a:r>
                      <a:r>
                        <a:rPr lang="en-US" altLang="ko-KR" sz="1100" baseline="0" dirty="0" err="1"/>
                        <a:t>~uniform</a:t>
                      </a:r>
                      <a:r>
                        <a:rPr lang="en-US" altLang="ko-KR" sz="1100" baseline="0" dirty="0"/>
                        <a:t>(4,8)</a:t>
                      </a:r>
                      <a:endParaRPr lang="ko-KR" altLang="en-US" sz="1100" dirty="0"/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1.5m</a:t>
                      </a:r>
                      <a:endParaRPr lang="ko-KR" altLang="en-US" sz="1100" dirty="0"/>
                    </a:p>
                  </a:txBody>
                  <a:tcPr marT="45716" marB="45716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483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 antenna gain</a:t>
                      </a:r>
                      <a:endParaRPr lang="ko-KR" altLang="en-US" sz="1100" dirty="0"/>
                    </a:p>
                  </a:txBody>
                  <a:tcPr marT="45716" marB="45716"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Follow the modeling</a:t>
                      </a:r>
                      <a:r>
                        <a:rPr lang="en-US" altLang="ko-KR" sz="1100" baseline="0" dirty="0"/>
                        <a:t> of TR36.873</a:t>
                      </a:r>
                      <a:endParaRPr lang="ko-KR" altLang="en-US" sz="1100" dirty="0"/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5" name="제목 1"/>
          <p:cNvSpPr txBox="1">
            <a:spLocks/>
          </p:cNvSpPr>
          <p:nvPr/>
        </p:nvSpPr>
        <p:spPr bwMode="auto">
          <a:xfrm>
            <a:off x="237068" y="274638"/>
            <a:ext cx="11319933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ko-KR" sz="3200" dirty="0">
                <a:latin typeface="+mj-lt"/>
                <a:ea typeface="+mj-ea"/>
                <a:cs typeface="+mj-cs"/>
              </a:rPr>
              <a:t>Agreed evaluation assumption</a:t>
            </a:r>
            <a:endParaRPr lang="ko-KR" altLang="en-US" sz="32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15378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1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3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4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5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8" name="Rectangle 11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9" name="Rectangle 13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0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1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2" name="Rectangle 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3" name="Rectangle 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4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5" name="Rectangle 10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6" name="Rectangle 1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7" name="Rectangle 1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8" name="Rectangle 1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9" name="Rectangle 1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90" name="Rectangle 25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7191" name="Rectangle 2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6103"/>
              </p:ext>
            </p:extLst>
          </p:nvPr>
        </p:nvGraphicFramePr>
        <p:xfrm>
          <a:off x="1600200" y="1092200"/>
          <a:ext cx="8991600" cy="5029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480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/>
                        <a:t>Parameters</a:t>
                      </a:r>
                      <a:endParaRPr lang="ko-KR" altLang="en-US" sz="1100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/>
                        <a:t>Dense urban</a:t>
                      </a:r>
                      <a:endParaRPr lang="ko-KR" altLang="en-US" sz="1100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/>
                        <a:t>Urban macro</a:t>
                      </a:r>
                      <a:endParaRPr lang="ko-KR" altLang="en-US" sz="1100" b="1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/>
                        <a:t>Indoor hotspot</a:t>
                      </a:r>
                      <a:endParaRPr lang="ko-KR" altLang="en-US" sz="1100" b="1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</a:t>
                      </a:r>
                      <a:r>
                        <a:rPr lang="en-US" altLang="ko-KR" sz="1100" baseline="0" dirty="0"/>
                        <a:t> receiver noise figure</a:t>
                      </a:r>
                      <a:endParaRPr lang="ko-KR" alt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Below 6GHz: 9 dB</a:t>
                      </a:r>
                    </a:p>
                    <a:p>
                      <a:pPr latinLnBrk="1"/>
                      <a:r>
                        <a:rPr lang="en-US" altLang="ko-KR" sz="1100" dirty="0">
                          <a:solidFill>
                            <a:srgbClr val="FF0000"/>
                          </a:solidFill>
                        </a:rPr>
                        <a:t>Above 6GHz: 13dB (baseline performance), 10dB (high performance)</a:t>
                      </a:r>
                      <a:endParaRPr lang="en-US" altLang="ko-KR" sz="1100" baseline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en-US" altLang="ko-KR" sz="14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5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Traffic model</a:t>
                      </a:r>
                      <a:endParaRPr lang="ko-KR" alt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Baseline: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FTP traffic model 3 with packet size 0.1, 0.5, </a:t>
                      </a: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2.0</a:t>
                      </a: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Mbytes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Ratio of DL/UL traffic = {2:1}, {4:1}, </a:t>
                      </a: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{1:1} (optional)</a:t>
                      </a: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[TR36.828]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Note: other FTP model is not precluded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endParaRPr kumimoji="0" lang="en-US" altLang="ko-KR" sz="140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825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 distribution</a:t>
                      </a:r>
                      <a:endParaRPr lang="ko-KR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aseline="0" dirty="0"/>
                        <a:t>For FTP traffic model 3</a:t>
                      </a:r>
                      <a:r>
                        <a:rPr lang="en-US" altLang="ko-KR" sz="1100" baseline="0" dirty="0">
                          <a:solidFill>
                            <a:srgbClr val="00B050"/>
                          </a:solidFill>
                        </a:rPr>
                        <a:t>: </a:t>
                      </a:r>
                      <a:r>
                        <a:rPr lang="en-GB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2/3 users randomly and uniformly dropped within the clusters, 1/3 users randomly and uniformly dropped throughout the macro geographical area, and 60 users per macro geographical area</a:t>
                      </a:r>
                    </a:p>
                    <a:p>
                      <a:pPr latinLnBrk="1"/>
                      <a:r>
                        <a:rPr lang="en-US" altLang="ko-KR" sz="1100" baseline="0" dirty="0"/>
                        <a:t>80% indoor (3km/h) and 20% outdoor (30km/h)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aseline="0" dirty="0"/>
                        <a:t>For FTP traffic model 3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: 10 users per macro TRP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aseline="0" dirty="0"/>
                        <a:t>80% indoor (3km/h) and 20% outdoor (30km/h)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aseline="0" dirty="0"/>
                        <a:t>For FTP traffic model 3: 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10 users per TRP </a:t>
                      </a:r>
                    </a:p>
                    <a:p>
                      <a:pPr latinLnBrk="1"/>
                      <a:r>
                        <a:rPr lang="en-US" altLang="ko-KR" sz="1100" baseline="0" dirty="0"/>
                        <a:t>100% indoor (3km/h)</a:t>
                      </a:r>
                    </a:p>
                    <a:p>
                      <a:pPr latinLnBrk="1"/>
                      <a:endParaRPr lang="en-US" altLang="ko-KR" sz="1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76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 receiver</a:t>
                      </a:r>
                      <a:endParaRPr lang="ko-KR" alt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MMSE-IRC as the baseline</a:t>
                      </a:r>
                      <a:r>
                        <a:rPr lang="en-US" altLang="ko-KR" sz="1100" baseline="0" dirty="0"/>
                        <a:t> receiver</a:t>
                      </a:r>
                      <a:endParaRPr lang="ko-KR" alt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76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BS recei</a:t>
                      </a:r>
                      <a:r>
                        <a:rPr lang="en-US" altLang="ko-KR" sz="1100" baseline="0" dirty="0"/>
                        <a:t>ver </a:t>
                      </a:r>
                      <a:endParaRPr lang="ko-KR" alt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MMSE-IRC as the baseline</a:t>
                      </a:r>
                      <a:r>
                        <a:rPr lang="en-US" altLang="ko-KR" sz="1100" baseline="0" dirty="0"/>
                        <a:t> receiver</a:t>
                      </a:r>
                      <a:endParaRPr lang="ko-KR" altLang="en-US" sz="11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16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Feedback assumption</a:t>
                      </a:r>
                      <a:endParaRPr lang="ko-KR" alt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Realistic</a:t>
                      </a:r>
                      <a:endParaRPr lang="ko-KR" alt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816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Channel estimation</a:t>
                      </a:r>
                      <a:endParaRPr lang="ko-KR" alt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Realistic</a:t>
                      </a:r>
                      <a:endParaRPr lang="ko-KR" alt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5" name="제목 1"/>
          <p:cNvSpPr txBox="1">
            <a:spLocks/>
          </p:cNvSpPr>
          <p:nvPr/>
        </p:nvSpPr>
        <p:spPr bwMode="auto">
          <a:xfrm>
            <a:off x="237068" y="274638"/>
            <a:ext cx="11319933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ko-KR" sz="3200" dirty="0">
                <a:latin typeface="+mj-lt"/>
                <a:ea typeface="+mj-ea"/>
                <a:cs typeface="+mj-cs"/>
              </a:rPr>
              <a:t>Agreed evaluation assumption</a:t>
            </a:r>
            <a:endParaRPr lang="ko-KR" altLang="en-US" sz="32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74402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コンテンツ プレースホルダー 9"/>
          <p:cNvSpPr>
            <a:spLocks noGrp="1"/>
          </p:cNvSpPr>
          <p:nvPr>
            <p:ph idx="1"/>
          </p:nvPr>
        </p:nvSpPr>
        <p:spPr>
          <a:xfrm>
            <a:off x="838200" y="990600"/>
            <a:ext cx="10515600" cy="5186363"/>
          </a:xfrm>
        </p:spPr>
        <p:txBody>
          <a:bodyPr>
            <a:normAutofit/>
          </a:bodyPr>
          <a:lstStyle/>
          <a:p>
            <a:pPr lvl="0"/>
            <a:r>
              <a:rPr lang="en-GB" altLang="ja-JP" dirty="0"/>
              <a:t>Companies to report the delay assumption used for coordination schemes if used in the simulations</a:t>
            </a:r>
            <a:endParaRPr lang="ja-JP" altLang="ja-JP" dirty="0"/>
          </a:p>
          <a:p>
            <a:pPr marL="800100" lvl="2" indent="-342900"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en-GB" altLang="ja-JP" sz="2400" dirty="0"/>
              <a:t>Note that the delay assumption depends on RAN3 architecture discussions</a:t>
            </a:r>
            <a:endParaRPr lang="ja-JP" altLang="ja-JP" sz="2400" dirty="0"/>
          </a:p>
          <a:p>
            <a:pPr marL="342900" lvl="1" indent="-342900">
              <a:spcBef>
                <a:spcPts val="1000"/>
              </a:spcBef>
              <a:buFont typeface="Wingdings" panose="05000000000000000000" pitchFamily="2" charset="2"/>
              <a:buChar char="ü"/>
            </a:pPr>
            <a:endParaRPr lang="en-US" altLang="ja-JP" sz="2800" dirty="0"/>
          </a:p>
          <a:p>
            <a:pPr marL="685800" lvl="2">
              <a:spcBef>
                <a:spcPts val="1000"/>
              </a:spcBef>
            </a:pPr>
            <a:endParaRPr lang="en-US" altLang="ja-JP" sz="2400" dirty="0"/>
          </a:p>
          <a:p>
            <a:pPr lvl="1"/>
            <a:endParaRPr kumimoji="1" lang="ja-JP" altLang="en-US" sz="1800" dirty="0"/>
          </a:p>
        </p:txBody>
      </p:sp>
      <p:sp>
        <p:nvSpPr>
          <p:cNvPr id="11" name="제목 1"/>
          <p:cNvSpPr txBox="1">
            <a:spLocks/>
          </p:cNvSpPr>
          <p:nvPr/>
        </p:nvSpPr>
        <p:spPr bwMode="auto">
          <a:xfrm>
            <a:off x="237068" y="274638"/>
            <a:ext cx="11319933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ko-KR" sz="3200" dirty="0">
                <a:latin typeface="+mj-lt"/>
                <a:ea typeface="+mj-ea"/>
                <a:cs typeface="+mj-cs"/>
              </a:rPr>
              <a:t>Agreed evaluation assumption</a:t>
            </a:r>
            <a:endParaRPr lang="ko-KR" altLang="en-US" sz="32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08653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</TotalTime>
  <Words>1479</Words>
  <Application>Microsoft Office PowerPoint</Application>
  <PresentationFormat>ワイド画面</PresentationFormat>
  <Paragraphs>210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21" baseType="lpstr">
      <vt:lpstr>等线</vt:lpstr>
      <vt:lpstr>맑은 고딕</vt:lpstr>
      <vt:lpstr>ＭＳ Ｐゴシック</vt:lpstr>
      <vt:lpstr>SimSun</vt:lpstr>
      <vt:lpstr>游ゴシック</vt:lpstr>
      <vt:lpstr>游ゴシック Light</vt:lpstr>
      <vt:lpstr>Arial</vt:lpstr>
      <vt:lpstr>Calibri</vt:lpstr>
      <vt:lpstr>Times New Roman</vt:lpstr>
      <vt:lpstr>Wingdings</vt:lpstr>
      <vt:lpstr>Office テーマ</vt:lpstr>
      <vt:lpstr>WF on summary of flexible duplexing evaluation</vt:lpstr>
      <vt:lpstr>Background 1/2</vt:lpstr>
      <vt:lpstr>Background 2/2</vt:lpstr>
      <vt:lpstr>Proposal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Common template in R1-1701329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duplexing evaluation</dc:title>
  <dc:creator>sano</dc:creator>
  <cp:lastModifiedBy>sano</cp:lastModifiedBy>
  <cp:revision>58</cp:revision>
  <dcterms:created xsi:type="dcterms:W3CDTF">2017-01-17T01:16:00Z</dcterms:created>
  <dcterms:modified xsi:type="dcterms:W3CDTF">2017-02-15T06:48:20Z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1484677528</vt:lpwstr>
  </property>
</Properties>
</file>