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737" autoAdjust="0"/>
  </p:normalViewPr>
  <p:slideViewPr>
    <p:cSldViewPr>
      <p:cViewPr varScale="1">
        <p:scale>
          <a:sx n="75" d="100"/>
          <a:sy n="75" d="100"/>
        </p:scale>
        <p:origin x="936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DCI Aggregation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smtClean="0">
                <a:solidFill>
                  <a:schemeClr val="tx1"/>
                </a:solidFill>
              </a:rPr>
              <a:t>, ITRI, 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R1-1703768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#88</a:t>
            </a:r>
          </a:p>
          <a:p>
            <a:r>
              <a:rPr lang="en-US" altLang="zh-CN" sz="2400" dirty="0" smtClean="0"/>
              <a:t>Athens, Greece, 13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2017</a:t>
            </a:r>
          </a:p>
          <a:p>
            <a:r>
              <a:rPr lang="en-US" altLang="zh-CN" sz="2400" dirty="0" smtClean="0"/>
              <a:t>Agenda item 8.1.3.1.5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Multiple DCI can be aggregated and </a:t>
            </a:r>
            <a:r>
              <a:rPr lang="en-US" sz="2400" dirty="0"/>
              <a:t>transmitted by one </a:t>
            </a:r>
            <a:r>
              <a:rPr lang="en-US" sz="2400" dirty="0" smtClean="0"/>
              <a:t>NR-PDCCH</a:t>
            </a:r>
            <a:endParaRPr lang="en-US" sz="2400" dirty="0"/>
          </a:p>
          <a:p>
            <a:pPr lvl="1"/>
            <a:r>
              <a:rPr lang="en-US" sz="2400" dirty="0"/>
              <a:t>Use case includes </a:t>
            </a:r>
            <a:r>
              <a:rPr lang="en-US" sz="2400" dirty="0" smtClean="0"/>
              <a:t>the first-stage DCI of 2-stage </a:t>
            </a:r>
            <a:r>
              <a:rPr lang="en-US" sz="2400" dirty="0"/>
              <a:t>DCI</a:t>
            </a:r>
            <a:endParaRPr lang="en-US" sz="1200" dirty="0"/>
          </a:p>
          <a:p>
            <a:pPr lvl="1"/>
            <a:r>
              <a:rPr lang="en-US" sz="2400" dirty="0" smtClean="0"/>
              <a:t>UE </a:t>
            </a:r>
            <a:r>
              <a:rPr lang="en-US" sz="2400" dirty="0"/>
              <a:t>grouping </a:t>
            </a:r>
            <a:r>
              <a:rPr lang="en-US" sz="2400" dirty="0" smtClean="0"/>
              <a:t>can be </a:t>
            </a:r>
            <a:r>
              <a:rPr lang="en-US" sz="2400" dirty="0"/>
              <a:t>used to </a:t>
            </a:r>
            <a:r>
              <a:rPr lang="en-US" sz="2400" dirty="0" smtClean="0"/>
              <a:t>reduce the CRC overhead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661341" y="2161120"/>
            <a:ext cx="7988400" cy="4392080"/>
            <a:chOff x="661341" y="2133264"/>
            <a:chExt cx="7988400" cy="4392080"/>
          </a:xfrm>
        </p:grpSpPr>
        <p:sp>
          <p:nvSpPr>
            <p:cNvPr id="5" name="Rectangle 15"/>
            <p:cNvSpPr>
              <a:spLocks noChangeArrowheads="1"/>
            </p:cNvSpPr>
            <p:nvPr/>
          </p:nvSpPr>
          <p:spPr bwMode="auto">
            <a:xfrm>
              <a:off x="3600500" y="4125545"/>
              <a:ext cx="88900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" name="圖片 5" descr="201702_DCI_aggregation_1.png"/>
            <p:cNvPicPr preferRelativeResize="0"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1341" y="2133264"/>
              <a:ext cx="7988400" cy="3672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文字方塊 6"/>
            <p:cNvSpPr txBox="1"/>
            <p:nvPr/>
          </p:nvSpPr>
          <p:spPr>
            <a:xfrm>
              <a:off x="5148064" y="5970766"/>
              <a:ext cx="14334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1 DCI in 72 REs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5868144" y="5589240"/>
              <a:ext cx="1537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u="sng" dirty="0" smtClean="0">
                  <a:solidFill>
                    <a:srgbClr val="0070C0"/>
                  </a:solidFill>
                </a:rPr>
                <a:t>4 DCI</a:t>
              </a:r>
              <a:r>
                <a:rPr lang="en-US" sz="1600" b="1" dirty="0" smtClean="0">
                  <a:solidFill>
                    <a:srgbClr val="0070C0"/>
                  </a:solidFill>
                </a:rPr>
                <a:t> in 240 REs</a:t>
              </a:r>
              <a:endParaRPr lang="en-US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手繪多邊形 8"/>
            <p:cNvSpPr/>
            <p:nvPr/>
          </p:nvSpPr>
          <p:spPr>
            <a:xfrm>
              <a:off x="5508104" y="3429000"/>
              <a:ext cx="144016" cy="2520280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手繪多邊形 9"/>
            <p:cNvSpPr/>
            <p:nvPr/>
          </p:nvSpPr>
          <p:spPr>
            <a:xfrm rot="21178863">
              <a:off x="5700548" y="3567421"/>
              <a:ext cx="264368" cy="2060172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rgbClr val="0070C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1979712" y="5877272"/>
              <a:ext cx="1537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1 DCI in 144 REs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3419872" y="6186790"/>
              <a:ext cx="1537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u="sng" dirty="0" smtClean="0">
                  <a:solidFill>
                    <a:srgbClr val="0070C0"/>
                  </a:solidFill>
                </a:rPr>
                <a:t>2 DCI</a:t>
              </a:r>
              <a:r>
                <a:rPr lang="en-US" sz="1600" b="1" dirty="0" smtClean="0">
                  <a:solidFill>
                    <a:srgbClr val="0070C0"/>
                  </a:solidFill>
                </a:rPr>
                <a:t> in 240 REs</a:t>
              </a:r>
              <a:endParaRPr lang="en-US" sz="16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手繪多邊形 12"/>
            <p:cNvSpPr/>
            <p:nvPr/>
          </p:nvSpPr>
          <p:spPr>
            <a:xfrm rot="808895">
              <a:off x="3821972" y="3713504"/>
              <a:ext cx="264368" cy="2492782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rgbClr val="0070C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手繪多邊形 13"/>
            <p:cNvSpPr/>
            <p:nvPr/>
          </p:nvSpPr>
          <p:spPr>
            <a:xfrm rot="1703154">
              <a:off x="3244601" y="3485777"/>
              <a:ext cx="504056" cy="2520280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手繪多邊形 14"/>
            <p:cNvSpPr/>
            <p:nvPr/>
          </p:nvSpPr>
          <p:spPr>
            <a:xfrm rot="308247">
              <a:off x="4270806" y="3743528"/>
              <a:ext cx="114710" cy="2060172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3733386" y="5761383"/>
              <a:ext cx="1537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1 DCI in 120 REs</a:t>
              </a:r>
              <a:endParaRPr lang="en-US" sz="1600" b="1" dirty="0"/>
            </a:p>
          </p:txBody>
        </p:sp>
        <p:sp>
          <p:nvSpPr>
            <p:cNvPr id="17" name="手繪多邊形 16"/>
            <p:cNvSpPr/>
            <p:nvPr/>
          </p:nvSpPr>
          <p:spPr>
            <a:xfrm rot="19494853" flipH="1">
              <a:off x="6824143" y="3448695"/>
              <a:ext cx="269574" cy="2044139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7092280" y="5301208"/>
              <a:ext cx="14334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1 DCI in 60 REs</a:t>
              </a:r>
              <a:endParaRPr lang="en-US" sz="1600" b="1" dirty="0"/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572282"/>
            <a:ext cx="4968552" cy="1561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字方塊 19"/>
          <p:cNvSpPr txBox="1"/>
          <p:nvPr/>
        </p:nvSpPr>
        <p:spPr>
          <a:xfrm>
            <a:off x="283814" y="15240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R1-1702723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42335" y="152400"/>
            <a:ext cx="3553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7313" lvl="1"/>
            <a:r>
              <a:rPr lang="en-US" b="1" dirty="0" smtClean="0">
                <a:solidFill>
                  <a:srgbClr val="0000FF"/>
                </a:solidFill>
              </a:rPr>
              <a:t>Channel coding gain enhancement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650851" y="2137523"/>
            <a:ext cx="7988400" cy="4387821"/>
            <a:chOff x="650851" y="2137523"/>
            <a:chExt cx="7988400" cy="4387821"/>
          </a:xfrm>
        </p:grpSpPr>
        <p:sp>
          <p:nvSpPr>
            <p:cNvPr id="5" name="Rectangle 15"/>
            <p:cNvSpPr>
              <a:spLocks noChangeArrowheads="1"/>
            </p:cNvSpPr>
            <p:nvPr/>
          </p:nvSpPr>
          <p:spPr bwMode="auto">
            <a:xfrm>
              <a:off x="3600500" y="4125545"/>
              <a:ext cx="88900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" name="圖片 5" descr="201702_DCI_aggregation_TPC_grouping.png"/>
            <p:cNvPicPr preferRelativeResize="0"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0851" y="2137523"/>
              <a:ext cx="7988400" cy="3672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文字方塊 6"/>
            <p:cNvSpPr txBox="1"/>
            <p:nvPr/>
          </p:nvSpPr>
          <p:spPr>
            <a:xfrm>
              <a:off x="5652120" y="5589240"/>
              <a:ext cx="14334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1 DCI in 72 REs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5076056" y="6114782"/>
              <a:ext cx="1537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u="sng" dirty="0" smtClean="0">
                  <a:solidFill>
                    <a:srgbClr val="00B050"/>
                  </a:solidFill>
                </a:rPr>
                <a:t>4 DCI</a:t>
              </a:r>
              <a:r>
                <a:rPr lang="en-US" sz="1600" b="1" dirty="0" smtClean="0">
                  <a:solidFill>
                    <a:srgbClr val="00B050"/>
                  </a:solidFill>
                </a:rPr>
                <a:t> in 240 REs</a:t>
              </a:r>
              <a:endParaRPr lang="en-US" sz="1600" b="1" dirty="0">
                <a:solidFill>
                  <a:srgbClr val="00B050"/>
                </a:solidFill>
              </a:endParaRPr>
            </a:p>
          </p:txBody>
        </p:sp>
        <p:sp>
          <p:nvSpPr>
            <p:cNvPr id="9" name="手繪多邊形 8"/>
            <p:cNvSpPr/>
            <p:nvPr/>
          </p:nvSpPr>
          <p:spPr>
            <a:xfrm rot="21387521">
              <a:off x="5573596" y="3717234"/>
              <a:ext cx="216024" cy="1949238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手繪多邊形 9"/>
            <p:cNvSpPr/>
            <p:nvPr/>
          </p:nvSpPr>
          <p:spPr>
            <a:xfrm rot="21178863">
              <a:off x="5214136" y="3720239"/>
              <a:ext cx="202251" cy="2441857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rgbClr val="00B05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3178416" y="6186790"/>
              <a:ext cx="1537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1 DCI in 144 REs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1738256" y="5741640"/>
              <a:ext cx="1537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u="sng" dirty="0" smtClean="0">
                  <a:solidFill>
                    <a:srgbClr val="00B050"/>
                  </a:solidFill>
                </a:rPr>
                <a:t>2 DCI</a:t>
              </a:r>
              <a:r>
                <a:rPr lang="en-US" sz="1600" b="1" dirty="0" smtClean="0">
                  <a:solidFill>
                    <a:srgbClr val="00B050"/>
                  </a:solidFill>
                </a:rPr>
                <a:t> in 240 REs</a:t>
              </a:r>
              <a:endParaRPr lang="en-US" sz="16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手繪多邊形 12"/>
            <p:cNvSpPr/>
            <p:nvPr/>
          </p:nvSpPr>
          <p:spPr>
            <a:xfrm rot="1770698">
              <a:off x="3139371" y="3513547"/>
              <a:ext cx="301483" cy="2359821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rgbClr val="00B05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手繪多邊形 13"/>
            <p:cNvSpPr/>
            <p:nvPr/>
          </p:nvSpPr>
          <p:spPr>
            <a:xfrm rot="742360">
              <a:off x="3733503" y="3645388"/>
              <a:ext cx="305639" cy="2615760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手繪多邊形 14"/>
            <p:cNvSpPr/>
            <p:nvPr/>
          </p:nvSpPr>
          <p:spPr>
            <a:xfrm>
              <a:off x="4276426" y="3746537"/>
              <a:ext cx="139008" cy="1993998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3733386" y="5761383"/>
              <a:ext cx="1537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1 DCI in 120 REs</a:t>
              </a:r>
              <a:endParaRPr lang="en-US" sz="1600" b="1" dirty="0"/>
            </a:p>
          </p:txBody>
        </p:sp>
        <p:sp>
          <p:nvSpPr>
            <p:cNvPr id="17" name="手繪多邊形 16"/>
            <p:cNvSpPr/>
            <p:nvPr/>
          </p:nvSpPr>
          <p:spPr>
            <a:xfrm rot="19494853" flipH="1">
              <a:off x="6817359" y="3461765"/>
              <a:ext cx="138729" cy="2263500"/>
            </a:xfrm>
            <a:custGeom>
              <a:avLst/>
              <a:gdLst>
                <a:gd name="connsiteX0" fmla="*/ 49794 w 76954"/>
                <a:gd name="connsiteY0" fmla="*/ 1991762 h 1991762"/>
                <a:gd name="connsiteX1" fmla="*/ 4527 w 76954"/>
                <a:gd name="connsiteY1" fmla="*/ 814812 h 1991762"/>
                <a:gd name="connsiteX2" fmla="*/ 76954 w 76954"/>
                <a:gd name="connsiteY2" fmla="*/ 0 h 19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54" h="1991762">
                  <a:moveTo>
                    <a:pt x="49794" y="1991762"/>
                  </a:moveTo>
                  <a:cubicBezTo>
                    <a:pt x="24897" y="1569267"/>
                    <a:pt x="0" y="1146772"/>
                    <a:pt x="4527" y="814812"/>
                  </a:cubicBezTo>
                  <a:cubicBezTo>
                    <a:pt x="9054" y="482852"/>
                    <a:pt x="43004" y="241426"/>
                    <a:pt x="76954" y="0"/>
                  </a:cubicBezTo>
                </a:path>
              </a:pathLst>
            </a:cu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7092280" y="5538718"/>
              <a:ext cx="14334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1 DCI in 60 REs</a:t>
              </a:r>
              <a:endParaRPr lang="en-US" sz="1600" b="1" dirty="0"/>
            </a:p>
          </p:txBody>
        </p:sp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57200"/>
            <a:ext cx="5760640" cy="1676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字方塊 19"/>
          <p:cNvSpPr txBox="1"/>
          <p:nvPr/>
        </p:nvSpPr>
        <p:spPr>
          <a:xfrm>
            <a:off x="283814" y="15240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R1-1702723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81200" y="152400"/>
            <a:ext cx="62484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lvl="1"/>
            <a:r>
              <a:rPr lang="en-US" b="1" dirty="0" smtClean="0">
                <a:solidFill>
                  <a:srgbClr val="0000FF"/>
                </a:solidFill>
              </a:rPr>
              <a:t>Channel coding gain enhancement + CRC overhead reduction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3423</TotalTime>
  <Words>133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宋体</vt:lpstr>
      <vt:lpstr>新細明體</vt:lpstr>
      <vt:lpstr>Arial</vt:lpstr>
      <vt:lpstr>Calibri</vt:lpstr>
      <vt:lpstr>Times New Roman</vt:lpstr>
      <vt:lpstr>Office Theme</vt:lpstr>
      <vt:lpstr>Way Forward on DCI Aggregation</vt:lpstr>
      <vt:lpstr>Proposals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277</cp:revision>
  <dcterms:created xsi:type="dcterms:W3CDTF">2006-08-16T00:00:00Z</dcterms:created>
  <dcterms:modified xsi:type="dcterms:W3CDTF">2017-02-14T16:59:14Z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