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614" r:id="rId2"/>
    <p:sldId id="619" r:id="rId3"/>
    <p:sldId id="620" r:id="rId4"/>
    <p:sldId id="618" r:id="rId5"/>
    <p:sldId id="621" r:id="rId6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008000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2017-02-15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remaining details of multiplexing V2V with other signals/channels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Panasonic,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ZTE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#88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R1-1703693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anose="020F0502020204030204" pitchFamily="34" charset="0"/>
              </a:rPr>
              <a:t>Athens, Greece </a:t>
            </a:r>
            <a:r>
              <a:rPr lang="en-US" altLang="ko-KR" b="1" dirty="0" smtClean="0">
                <a:latin typeface="Calibri" panose="020F0502020204030204" pitchFamily="34" charset="0"/>
              </a:rPr>
              <a:t>13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rd</a:t>
            </a:r>
            <a:r>
              <a:rPr lang="en-US" altLang="ko-KR" b="1" dirty="0" smtClean="0">
                <a:latin typeface="Calibri" panose="020F0502020204030204" pitchFamily="34" charset="0"/>
              </a:rPr>
              <a:t> - </a:t>
            </a:r>
            <a:r>
              <a:rPr lang="en-US" altLang="ko-KR" b="1" dirty="0">
                <a:latin typeface="Calibri" panose="020F0502020204030204" pitchFamily="34" charset="0"/>
              </a:rPr>
              <a:t>17</a:t>
            </a:r>
            <a:r>
              <a:rPr lang="en-US" altLang="ko-KR" b="1" baseline="30000" dirty="0">
                <a:latin typeface="Calibri" panose="020F0502020204030204" pitchFamily="34" charset="0"/>
              </a:rPr>
              <a:t>th</a:t>
            </a:r>
            <a:r>
              <a:rPr lang="en-US" altLang="ko-KR" b="1" dirty="0">
                <a:latin typeface="Calibri" panose="020F0502020204030204" pitchFamily="34" charset="0"/>
              </a:rPr>
              <a:t> February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7.2.1.4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 (1)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b="1" u="sng" dirty="0">
                <a:latin typeface="Calibri" panose="020F0502020204030204" pitchFamily="34" charset="0"/>
                <a:cs typeface="Times New Roman" panose="02020603050405020304" pitchFamily="18" charset="0"/>
              </a:rPr>
              <a:t>Agreements (</a:t>
            </a:r>
            <a:r>
              <a:rPr lang="en-US" altLang="ko-KR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RAN1#86)</a:t>
            </a:r>
            <a:endParaRPr lang="en-US" altLang="ko-KR" b="1" u="sng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</a:rPr>
              <a:t>V2V </a:t>
            </a:r>
            <a:r>
              <a:rPr lang="en-US" altLang="ko-KR" dirty="0">
                <a:latin typeface="Calibri" panose="020F0502020204030204" pitchFamily="34" charset="0"/>
              </a:rPr>
              <a:t>pool is defined by a repeating bitmap mapped to all </a:t>
            </a:r>
            <a:r>
              <a:rPr lang="en-US" altLang="ko-KR" dirty="0" err="1">
                <a:latin typeface="Calibri" panose="020F0502020204030204" pitchFamily="34" charset="0"/>
              </a:rPr>
              <a:t>subframes</a:t>
            </a:r>
            <a:r>
              <a:rPr lang="en-US" altLang="ko-KR" dirty="0">
                <a:latin typeface="Calibri" panose="020F0502020204030204" pitchFamily="34" charset="0"/>
              </a:rPr>
              <a:t> except for at least SLSS </a:t>
            </a:r>
            <a:r>
              <a:rPr lang="en-US" altLang="ko-KR" dirty="0" err="1">
                <a:latin typeface="Calibri" panose="020F0502020204030204" pitchFamily="34" charset="0"/>
              </a:rPr>
              <a:t>subframes</a:t>
            </a:r>
            <a:r>
              <a:rPr lang="en-US" altLang="ko-KR" dirty="0">
                <a:latin typeface="Calibri" panose="020F0502020204030204" pitchFamily="34" charset="0"/>
              </a:rPr>
              <a:t> which are </a:t>
            </a:r>
            <a:r>
              <a:rPr lang="en-US" altLang="ko-KR" dirty="0" smtClean="0">
                <a:latin typeface="Calibri" panose="020F0502020204030204" pitchFamily="34" charset="0"/>
              </a:rPr>
              <a:t>skipped.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The bitmap length is 16, 20, or 100.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if/how to handle the case where the bitmap does not repeat an integer number of times within the DFN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period.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</a:rPr>
              <a:t>The bitmap defines which </a:t>
            </a:r>
            <a:r>
              <a:rPr lang="en-US" altLang="ko-KR" dirty="0" err="1">
                <a:latin typeface="Calibri" panose="020F0502020204030204" pitchFamily="34" charset="0"/>
              </a:rPr>
              <a:t>subframes</a:t>
            </a:r>
            <a:r>
              <a:rPr lang="en-US" altLang="ko-KR" dirty="0">
                <a:latin typeface="Calibri" panose="020F0502020204030204" pitchFamily="34" charset="0"/>
              </a:rPr>
              <a:t> are allowed for V2V SA/data transmission and/or reception for a pool</a:t>
            </a:r>
            <a:r>
              <a:rPr lang="en-US" altLang="ko-KR" dirty="0" smtClean="0">
                <a:latin typeface="Calibri" panose="020F0502020204030204" pitchFamily="34" charset="0"/>
              </a:rPr>
              <a:t>.</a:t>
            </a:r>
          </a:p>
          <a:p>
            <a:pPr marL="457200" lvl="1" indent="0" algn="just">
              <a:buNone/>
            </a:pPr>
            <a:endParaRPr lang="ko-KR" altLang="ko-KR" dirty="0">
              <a:latin typeface="Calibri" panose="020F0502020204030204" pitchFamily="34" charset="0"/>
            </a:endParaRPr>
          </a:p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Agreements (RAN1#86bis)</a:t>
            </a:r>
            <a:endParaRPr lang="ko-KR" altLang="ko-KR" b="1" u="sng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</a:rPr>
              <a:t>A pool is configured with a number of reserved </a:t>
            </a:r>
            <a:r>
              <a:rPr lang="en-US" altLang="ko-KR" dirty="0" err="1">
                <a:latin typeface="Calibri" panose="020F0502020204030204" pitchFamily="34" charset="0"/>
              </a:rPr>
              <a:t>subframes</a:t>
            </a:r>
            <a:r>
              <a:rPr lang="en-US" altLang="ko-KR" dirty="0">
                <a:latin typeface="Calibri" panose="020F0502020204030204" pitchFamily="34" charset="0"/>
              </a:rPr>
              <a:t> such that the bitmap is repeated in an integer number within the DFN range.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V2V logical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index is not allocated to a reserved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ko-KR" altLang="ko-KR" dirty="0">
              <a:solidFill>
                <a:srgbClr val="0000F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200150" lvl="3" indent="-342900" algn="just" fontAlgn="base">
              <a:buFont typeface="Wingdings" panose="05000000000000000000" pitchFamily="2" charset="2"/>
              <a:buChar char="ü"/>
            </a:pPr>
            <a:r>
              <a:rPr lang="en-US" altLang="ko-KR" b="1" dirty="0">
                <a:solidFill>
                  <a:srgbClr val="0000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 location of the reserved </a:t>
            </a:r>
            <a:r>
              <a:rPr lang="en-US" altLang="ko-KR" b="1" dirty="0" err="1">
                <a:solidFill>
                  <a:srgbClr val="0000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subframes</a:t>
            </a:r>
            <a:r>
              <a:rPr lang="en-US" altLang="ko-KR" b="1" dirty="0">
                <a:solidFill>
                  <a:srgbClr val="0000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is indicated by an implicit way (details FFS until next meeting</a:t>
            </a:r>
            <a:r>
              <a:rPr lang="en-US" altLang="ko-KR" b="1" dirty="0" smtClean="0">
                <a:solidFill>
                  <a:srgbClr val="0000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ko-KR" altLang="ko-KR" b="1" dirty="0">
              <a:solidFill>
                <a:srgbClr val="0000F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4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 (2)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Agreements (RAN1#87)</a:t>
            </a:r>
            <a:endParaRPr lang="ko-KR" altLang="ko-KR" b="1" u="sng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</a:rPr>
              <a:t>In case of TDD shared carrier, DL and S(Special) </a:t>
            </a:r>
            <a:r>
              <a:rPr lang="en-US" altLang="ko-KR" dirty="0" err="1">
                <a:latin typeface="Calibri" panose="020F0502020204030204" pitchFamily="34" charset="0"/>
              </a:rPr>
              <a:t>subframes</a:t>
            </a:r>
            <a:r>
              <a:rPr lang="en-US" altLang="ko-KR" dirty="0">
                <a:latin typeface="Calibri" panose="020F0502020204030204" pitchFamily="34" charset="0"/>
              </a:rPr>
              <a:t> are skipped similar to SLSS </a:t>
            </a:r>
            <a:r>
              <a:rPr lang="en-US" altLang="ko-KR" dirty="0" err="1" smtClean="0">
                <a:latin typeface="Calibri" panose="020F0502020204030204" pitchFamily="34" charset="0"/>
              </a:rPr>
              <a:t>subframes</a:t>
            </a:r>
            <a:r>
              <a:rPr lang="en-US" altLang="ko-KR" dirty="0" smtClean="0">
                <a:latin typeface="Calibri" panose="020F0502020204030204" pitchFamily="34" charset="0"/>
              </a:rPr>
              <a:t>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</a:rPr>
              <a:t>The </a:t>
            </a:r>
            <a:r>
              <a:rPr lang="en-US" altLang="ko-KR" dirty="0" err="1">
                <a:latin typeface="Calibri" panose="020F0502020204030204" pitchFamily="34" charset="0"/>
              </a:rPr>
              <a:t>Pstep</a:t>
            </a:r>
            <a:r>
              <a:rPr lang="en-US" altLang="ko-KR" dirty="0">
                <a:latin typeface="Calibri" panose="020F0502020204030204" pitchFamily="34" charset="0"/>
              </a:rPr>
              <a:t> parameter is adjusted according to UL-DL </a:t>
            </a:r>
            <a:r>
              <a:rPr lang="en-US" altLang="ko-KR" dirty="0" smtClean="0">
                <a:latin typeface="Calibri" panose="020F0502020204030204" pitchFamily="34" charset="0"/>
              </a:rPr>
              <a:t>configuration.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Pstep_sharedTDD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Pstep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*(UL/(UL+DL+S))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endParaRPr lang="ko-KR" altLang="ko-KR" dirty="0">
              <a:latin typeface="Calibri" panose="020F0502020204030204" pitchFamily="34" charset="0"/>
            </a:endParaRPr>
          </a:p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Agreements (RAN1#87)</a:t>
            </a:r>
            <a:endParaRPr lang="ko-KR" altLang="ko-KR" b="1" u="sng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</a:rPr>
              <a:t>The following V2V </a:t>
            </a:r>
            <a:r>
              <a:rPr lang="en-US" altLang="ko-KR" dirty="0" err="1">
                <a:latin typeface="Calibri" panose="020F0502020204030204" pitchFamily="34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</a:rPr>
              <a:t> bitmap sizes are supported for TDD shared </a:t>
            </a:r>
            <a:r>
              <a:rPr lang="en-US" altLang="ko-KR" dirty="0" smtClean="0">
                <a:latin typeface="Calibri" panose="020F0502020204030204" pitchFamily="34" charset="0"/>
              </a:rPr>
              <a:t>carrier.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The bitmap length 100 is replaced by TDD#0: 60;  TDD#1: 40; TDD#2: 20, TDD#3: 30, TDD#4: 20, TDD#5: 10, TDD#6: 50.</a:t>
            </a:r>
            <a:endParaRPr lang="en-GB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51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764704"/>
            <a:ext cx="8230053" cy="5976664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19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altLang="ko-KR" sz="1900" dirty="0">
                <a:latin typeface="Calibri" panose="020F0502020204030204" pitchFamily="34" charset="0"/>
                <a:cs typeface="Times New Roman" panose="02020603050405020304" pitchFamily="18" charset="0"/>
              </a:rPr>
              <a:t>location of reserved </a:t>
            </a:r>
            <a:r>
              <a:rPr lang="en-US" altLang="ko-KR" sz="19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subframes</a:t>
            </a:r>
            <a:r>
              <a:rPr lang="en-US" altLang="ko-KR" sz="1900" dirty="0">
                <a:latin typeface="Calibri" panose="020F0502020204030204" pitchFamily="34" charset="0"/>
                <a:cs typeface="Times New Roman" panose="02020603050405020304" pitchFamily="18" charset="0"/>
              </a:rPr>
              <a:t> is implicitly determined with the following steps:</a:t>
            </a:r>
            <a:endParaRPr lang="ko-KR" altLang="ko-KR" sz="19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Step 1: </a:t>
            </a:r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Calibri" panose="020F0502020204030204" pitchFamily="34" charset="0"/>
              </a:rPr>
              <a:t>The number of reserved </a:t>
            </a:r>
            <a:r>
              <a:rPr lang="en-US" altLang="ko-KR" sz="1600" dirty="0" err="1">
                <a:latin typeface="Calibri" panose="020F0502020204030204" pitchFamily="34" charset="0"/>
              </a:rPr>
              <a:t>subframes</a:t>
            </a:r>
            <a:r>
              <a:rPr lang="en-US" altLang="ko-KR" sz="1600" dirty="0">
                <a:latin typeface="Calibri" panose="020F0502020204030204" pitchFamily="34" charset="0"/>
              </a:rPr>
              <a:t> (</a:t>
            </a:r>
            <a:r>
              <a:rPr lang="en-US" altLang="ko-KR" sz="1600" dirty="0" err="1">
                <a:latin typeface="Calibri" panose="020F0502020204030204" pitchFamily="34" charset="0"/>
              </a:rPr>
              <a:t>N</a:t>
            </a:r>
            <a:r>
              <a:rPr lang="en-US" altLang="ko-KR" sz="1100" dirty="0" err="1">
                <a:latin typeface="Calibri" panose="020F0502020204030204" pitchFamily="34" charset="0"/>
              </a:rPr>
              <a:t>reserved</a:t>
            </a:r>
            <a:r>
              <a:rPr lang="en-US" altLang="ko-KR" sz="1600" dirty="0">
                <a:latin typeface="Calibri" panose="020F0502020204030204" pitchFamily="34" charset="0"/>
              </a:rPr>
              <a:t>) within the DFN range is calculated by </a:t>
            </a:r>
            <a:r>
              <a:rPr lang="ko-KR" altLang="ko-KR" sz="1600" dirty="0">
                <a:latin typeface="Calibri" panose="020F0502020204030204" pitchFamily="34" charset="0"/>
              </a:rPr>
              <a:t>“</a:t>
            </a:r>
            <a:r>
              <a:rPr lang="en-US" altLang="ko-KR" sz="1600" dirty="0">
                <a:latin typeface="Calibri" panose="020F0502020204030204" pitchFamily="34" charset="0"/>
              </a:rPr>
              <a:t>mod (</a:t>
            </a:r>
            <a:r>
              <a:rPr lang="en-US" altLang="ko-KR" sz="1600" dirty="0" err="1">
                <a:latin typeface="Calibri" panose="020F0502020204030204" pitchFamily="34" charset="0"/>
              </a:rPr>
              <a:t>N</a:t>
            </a:r>
            <a:r>
              <a:rPr lang="en-US" altLang="ko-KR" sz="1100" dirty="0" err="1">
                <a:latin typeface="Calibri" panose="020F0502020204030204" pitchFamily="34" charset="0"/>
              </a:rPr>
              <a:t>phy</a:t>
            </a:r>
            <a:r>
              <a:rPr lang="en-US" altLang="ko-KR" sz="1600" dirty="0" err="1">
                <a:latin typeface="Calibri" panose="020F0502020204030204" pitchFamily="34" charset="0"/>
              </a:rPr>
              <a:t>-N</a:t>
            </a:r>
            <a:r>
              <a:rPr lang="en-US" altLang="ko-KR" sz="1100" dirty="0" err="1">
                <a:latin typeface="Calibri" panose="020F0502020204030204" pitchFamily="34" charset="0"/>
              </a:rPr>
              <a:t>skipped</a:t>
            </a:r>
            <a:r>
              <a:rPr lang="en-US" altLang="ko-KR" sz="1600" dirty="0">
                <a:latin typeface="Calibri" panose="020F0502020204030204" pitchFamily="34" charset="0"/>
              </a:rPr>
              <a:t>, </a:t>
            </a:r>
            <a:r>
              <a:rPr lang="en-US" altLang="ko-KR" sz="1600" dirty="0" err="1">
                <a:latin typeface="Calibri" panose="020F0502020204030204" pitchFamily="34" charset="0"/>
              </a:rPr>
              <a:t>L</a:t>
            </a:r>
            <a:r>
              <a:rPr lang="en-US" altLang="ko-KR" sz="1100" dirty="0" err="1">
                <a:latin typeface="Calibri" panose="020F0502020204030204" pitchFamily="34" charset="0"/>
              </a:rPr>
              <a:t>bitmap</a:t>
            </a:r>
            <a:r>
              <a:rPr lang="en-US" altLang="ko-KR" sz="1600" dirty="0">
                <a:latin typeface="Calibri" panose="020F0502020204030204" pitchFamily="34" charset="0"/>
              </a:rPr>
              <a:t>)</a:t>
            </a:r>
            <a:r>
              <a:rPr lang="ko-KR" altLang="ko-KR" sz="1600" dirty="0">
                <a:latin typeface="Calibri" panose="020F0502020204030204" pitchFamily="34" charset="0"/>
              </a:rPr>
              <a:t>”</a:t>
            </a:r>
            <a:r>
              <a:rPr lang="en-US" altLang="ko-KR" sz="1600" dirty="0">
                <a:latin typeface="Calibri" panose="020F0502020204030204" pitchFamily="34" charset="0"/>
              </a:rPr>
              <a:t>. </a:t>
            </a:r>
            <a:r>
              <a:rPr lang="en-US" altLang="ko-KR" sz="1600" dirty="0" smtClean="0">
                <a:latin typeface="Calibri" panose="020F0502020204030204" pitchFamily="34" charset="0"/>
              </a:rPr>
              <a:t>Here</a:t>
            </a:r>
            <a:r>
              <a:rPr lang="en-US" altLang="ko-KR" sz="1600" dirty="0">
                <a:latin typeface="Calibri" panose="020F0502020204030204" pitchFamily="34" charset="0"/>
              </a:rPr>
              <a:t>, </a:t>
            </a:r>
            <a:r>
              <a:rPr lang="en-US" altLang="ko-KR" sz="1600" dirty="0" err="1">
                <a:latin typeface="Calibri" panose="020F0502020204030204" pitchFamily="34" charset="0"/>
              </a:rPr>
              <a:t>N</a:t>
            </a:r>
            <a:r>
              <a:rPr lang="en-US" altLang="ko-KR" sz="1100" dirty="0" err="1">
                <a:latin typeface="Calibri" panose="020F0502020204030204" pitchFamily="34" charset="0"/>
              </a:rPr>
              <a:t>phy</a:t>
            </a:r>
            <a:r>
              <a:rPr lang="en-US" altLang="ko-KR" sz="1600" dirty="0">
                <a:latin typeface="Calibri" panose="020F0502020204030204" pitchFamily="34" charset="0"/>
              </a:rPr>
              <a:t> means the total number of physical </a:t>
            </a:r>
            <a:r>
              <a:rPr lang="en-US" altLang="ko-KR" sz="1600" dirty="0" err="1">
                <a:latin typeface="Calibri" panose="020F0502020204030204" pitchFamily="34" charset="0"/>
              </a:rPr>
              <a:t>subframes</a:t>
            </a:r>
            <a:r>
              <a:rPr lang="en-US" altLang="ko-KR" sz="1600" dirty="0">
                <a:latin typeface="Calibri" panose="020F0502020204030204" pitchFamily="34" charset="0"/>
              </a:rPr>
              <a:t> in the SFN range, which is 10240 in LTE specifications. </a:t>
            </a:r>
            <a:r>
              <a:rPr lang="en-US" altLang="ko-KR" sz="1600" dirty="0" err="1">
                <a:latin typeface="Calibri" panose="020F0502020204030204" pitchFamily="34" charset="0"/>
              </a:rPr>
              <a:t>N</a:t>
            </a:r>
            <a:r>
              <a:rPr lang="en-US" altLang="ko-KR" sz="1100" dirty="0" err="1">
                <a:latin typeface="Calibri" panose="020F0502020204030204" pitchFamily="34" charset="0"/>
              </a:rPr>
              <a:t>skipped</a:t>
            </a:r>
            <a:r>
              <a:rPr lang="en-US" altLang="ko-KR" sz="1600" dirty="0">
                <a:latin typeface="Calibri" panose="020F0502020204030204" pitchFamily="34" charset="0"/>
              </a:rPr>
              <a:t> and </a:t>
            </a:r>
            <a:r>
              <a:rPr lang="en-US" altLang="ko-KR" sz="1600" dirty="0" err="1">
                <a:latin typeface="Calibri" panose="020F0502020204030204" pitchFamily="34" charset="0"/>
              </a:rPr>
              <a:t>L</a:t>
            </a:r>
            <a:r>
              <a:rPr lang="en-US" altLang="ko-KR" sz="1100" dirty="0" err="1">
                <a:latin typeface="Calibri" panose="020F0502020204030204" pitchFamily="34" charset="0"/>
              </a:rPr>
              <a:t>bitmap</a:t>
            </a:r>
            <a:r>
              <a:rPr lang="en-US" altLang="ko-KR" sz="1600" dirty="0">
                <a:latin typeface="Calibri" panose="020F0502020204030204" pitchFamily="34" charset="0"/>
              </a:rPr>
              <a:t> denote the number of </a:t>
            </a:r>
            <a:r>
              <a:rPr lang="en-US" altLang="ko-KR" sz="1600" dirty="0" err="1">
                <a:latin typeface="Calibri" panose="020F0502020204030204" pitchFamily="34" charset="0"/>
              </a:rPr>
              <a:t>subframes</a:t>
            </a:r>
            <a:r>
              <a:rPr lang="en-US" altLang="ko-KR" sz="1600" dirty="0">
                <a:latin typeface="Calibri" panose="020F0502020204030204" pitchFamily="34" charset="0"/>
              </a:rPr>
              <a:t> excluded from the bitmap application due to the predefined usage (i.e., SLSS transmission, DL and special </a:t>
            </a:r>
            <a:r>
              <a:rPr lang="en-US" altLang="ko-KR" sz="1600" dirty="0" err="1">
                <a:latin typeface="Calibri" panose="020F0502020204030204" pitchFamily="34" charset="0"/>
              </a:rPr>
              <a:t>subframes</a:t>
            </a:r>
            <a:r>
              <a:rPr lang="en-US" altLang="ko-KR" sz="1600" dirty="0">
                <a:latin typeface="Calibri" panose="020F0502020204030204" pitchFamily="34" charset="0"/>
              </a:rPr>
              <a:t>) and the bitmap length for V2X resource pool, respectively. 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1" algn="just"/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Step 2: </a:t>
            </a:r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Calibri" panose="020F0502020204030204" pitchFamily="34" charset="0"/>
              </a:rPr>
              <a:t>Temporal </a:t>
            </a:r>
            <a:r>
              <a:rPr lang="en-US" altLang="ko-KR" sz="1600" dirty="0" err="1">
                <a:latin typeface="Calibri" panose="020F0502020204030204" pitchFamily="34" charset="0"/>
              </a:rPr>
              <a:t>subframe</a:t>
            </a:r>
            <a:r>
              <a:rPr lang="en-US" altLang="ko-KR" sz="1600" dirty="0">
                <a:latin typeface="Calibri" panose="020F0502020204030204" pitchFamily="34" charset="0"/>
              </a:rPr>
              <a:t> index is assigned to (</a:t>
            </a:r>
            <a:r>
              <a:rPr lang="en-US" altLang="ko-KR" sz="1600" dirty="0" err="1">
                <a:latin typeface="Calibri" panose="020F0502020204030204" pitchFamily="34" charset="0"/>
              </a:rPr>
              <a:t>N</a:t>
            </a:r>
            <a:r>
              <a:rPr lang="en-US" altLang="ko-KR" sz="1100" dirty="0" err="1">
                <a:latin typeface="Calibri" panose="020F0502020204030204" pitchFamily="34" charset="0"/>
              </a:rPr>
              <a:t>phy</a:t>
            </a:r>
            <a:r>
              <a:rPr lang="en-US" altLang="ko-KR" sz="1600" dirty="0" err="1">
                <a:latin typeface="Calibri" panose="020F0502020204030204" pitchFamily="34" charset="0"/>
              </a:rPr>
              <a:t>-N</a:t>
            </a:r>
            <a:r>
              <a:rPr lang="en-US" altLang="ko-KR" sz="1100" dirty="0" err="1">
                <a:latin typeface="Calibri" panose="020F0502020204030204" pitchFamily="34" charset="0"/>
              </a:rPr>
              <a:t>skipped</a:t>
            </a:r>
            <a:r>
              <a:rPr lang="en-US" altLang="ko-KR" sz="1600" dirty="0">
                <a:latin typeface="Calibri" panose="020F0502020204030204" pitchFamily="34" charset="0"/>
              </a:rPr>
              <a:t>) </a:t>
            </a:r>
            <a:r>
              <a:rPr lang="en-US" altLang="ko-KR" sz="1600" dirty="0" err="1">
                <a:latin typeface="Calibri" panose="020F0502020204030204" pitchFamily="34" charset="0"/>
              </a:rPr>
              <a:t>subframes</a:t>
            </a:r>
            <a:r>
              <a:rPr lang="en-US" altLang="ko-KR" sz="1600" dirty="0">
                <a:latin typeface="Calibri" panose="020F0502020204030204" pitchFamily="34" charset="0"/>
              </a:rPr>
              <a:t> remaining after excluding </a:t>
            </a:r>
            <a:r>
              <a:rPr lang="en-US" altLang="ko-KR" sz="1600" dirty="0" err="1">
                <a:latin typeface="Calibri" panose="020F0502020204030204" pitchFamily="34" charset="0"/>
              </a:rPr>
              <a:t>N</a:t>
            </a:r>
            <a:r>
              <a:rPr lang="en-US" altLang="ko-KR" sz="1100" dirty="0" err="1">
                <a:latin typeface="Calibri" panose="020F0502020204030204" pitchFamily="34" charset="0"/>
              </a:rPr>
              <a:t>skipped</a:t>
            </a:r>
            <a:r>
              <a:rPr lang="en-US" altLang="ko-KR" sz="1600" dirty="0">
                <a:latin typeface="Calibri" panose="020F0502020204030204" pitchFamily="34" charset="0"/>
              </a:rPr>
              <a:t> skipped </a:t>
            </a:r>
            <a:r>
              <a:rPr lang="en-US" altLang="ko-KR" sz="1600" dirty="0" err="1">
                <a:latin typeface="Calibri" panose="020F0502020204030204" pitchFamily="34" charset="0"/>
              </a:rPr>
              <a:t>subframes</a:t>
            </a:r>
            <a:r>
              <a:rPr lang="en-US" altLang="ko-KR" sz="1600" dirty="0">
                <a:latin typeface="Calibri" panose="020F0502020204030204" pitchFamily="34" charset="0"/>
              </a:rPr>
              <a:t>.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1" algn="just"/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Step 3:</a:t>
            </a:r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Calibri" panose="020F0502020204030204" pitchFamily="34" charset="0"/>
              </a:rPr>
              <a:t>The location of reserved </a:t>
            </a:r>
            <a:r>
              <a:rPr lang="en-US" altLang="ko-KR" sz="1600" dirty="0" err="1">
                <a:latin typeface="Calibri" panose="020F0502020204030204" pitchFamily="34" charset="0"/>
              </a:rPr>
              <a:t>subframes</a:t>
            </a:r>
            <a:r>
              <a:rPr lang="en-US" altLang="ko-KR" sz="1600" dirty="0">
                <a:latin typeface="Calibri" panose="020F0502020204030204" pitchFamily="34" charset="0"/>
              </a:rPr>
              <a:t> in the temporal </a:t>
            </a:r>
            <a:r>
              <a:rPr lang="en-US" altLang="ko-KR" sz="1600" dirty="0" err="1">
                <a:latin typeface="Calibri" panose="020F0502020204030204" pitchFamily="34" charset="0"/>
              </a:rPr>
              <a:t>subframe</a:t>
            </a:r>
            <a:r>
              <a:rPr lang="en-US" altLang="ko-KR" sz="1600" dirty="0">
                <a:latin typeface="Calibri" panose="020F0502020204030204" pitchFamily="34" charset="0"/>
              </a:rPr>
              <a:t> index (from Step 2) is determined by </a:t>
            </a:r>
            <a:r>
              <a:rPr lang="ko-KR" altLang="ko-KR" sz="1600" dirty="0">
                <a:latin typeface="Calibri" panose="020F0502020204030204" pitchFamily="34" charset="0"/>
              </a:rPr>
              <a:t>“</a:t>
            </a:r>
            <a:r>
              <a:rPr lang="en-US" altLang="ko-KR" sz="1600" dirty="0">
                <a:latin typeface="Calibri" panose="020F0502020204030204" pitchFamily="34" charset="0"/>
              </a:rPr>
              <a:t>floor (m*(</a:t>
            </a:r>
            <a:r>
              <a:rPr lang="en-US" altLang="ko-KR" sz="1600" dirty="0" err="1">
                <a:latin typeface="Calibri" panose="020F0502020204030204" pitchFamily="34" charset="0"/>
              </a:rPr>
              <a:t>N</a:t>
            </a:r>
            <a:r>
              <a:rPr lang="en-US" altLang="ko-KR" sz="1100" dirty="0" err="1">
                <a:latin typeface="Calibri" panose="020F0502020204030204" pitchFamily="34" charset="0"/>
              </a:rPr>
              <a:t>phy</a:t>
            </a:r>
            <a:r>
              <a:rPr lang="en-US" altLang="ko-KR" sz="1600" dirty="0" err="1">
                <a:latin typeface="Calibri" panose="020F0502020204030204" pitchFamily="34" charset="0"/>
              </a:rPr>
              <a:t>-N</a:t>
            </a:r>
            <a:r>
              <a:rPr lang="en-US" altLang="ko-KR" sz="1100" dirty="0" err="1">
                <a:latin typeface="Calibri" panose="020F0502020204030204" pitchFamily="34" charset="0"/>
              </a:rPr>
              <a:t>skipped</a:t>
            </a:r>
            <a:r>
              <a:rPr lang="en-US" altLang="ko-KR" sz="1600" dirty="0">
                <a:latin typeface="Calibri" panose="020F0502020204030204" pitchFamily="34" charset="0"/>
              </a:rPr>
              <a:t>)/</a:t>
            </a:r>
            <a:r>
              <a:rPr lang="en-US" altLang="ko-KR" sz="1600" dirty="0" err="1">
                <a:latin typeface="Calibri" panose="020F0502020204030204" pitchFamily="34" charset="0"/>
              </a:rPr>
              <a:t>N</a:t>
            </a:r>
            <a:r>
              <a:rPr lang="en-US" altLang="ko-KR" sz="1100" dirty="0" err="1">
                <a:latin typeface="Calibri" panose="020F0502020204030204" pitchFamily="34" charset="0"/>
              </a:rPr>
              <a:t>reserved</a:t>
            </a:r>
            <a:r>
              <a:rPr lang="en-US" altLang="ko-KR" sz="1600" dirty="0">
                <a:latin typeface="Calibri" panose="020F0502020204030204" pitchFamily="34" charset="0"/>
              </a:rPr>
              <a:t>), where m = 0, 1,</a:t>
            </a:r>
            <a:r>
              <a:rPr lang="ko-KR" altLang="ko-KR" sz="1600" dirty="0">
                <a:latin typeface="Calibri" panose="020F0502020204030204" pitchFamily="34" charset="0"/>
              </a:rPr>
              <a:t>…</a:t>
            </a:r>
            <a:r>
              <a:rPr lang="en-US" altLang="ko-KR" sz="1600" dirty="0">
                <a:latin typeface="Calibri" panose="020F0502020204030204" pitchFamily="34" charset="0"/>
              </a:rPr>
              <a:t>, (N</a:t>
            </a:r>
            <a:r>
              <a:rPr lang="en-US" altLang="ko-KR" sz="1100" dirty="0">
                <a:latin typeface="Calibri" panose="020F0502020204030204" pitchFamily="34" charset="0"/>
              </a:rPr>
              <a:t>reserved</a:t>
            </a:r>
            <a:r>
              <a:rPr lang="en-US" altLang="ko-KR" sz="1600" dirty="0">
                <a:latin typeface="Calibri" panose="020F0502020204030204" pitchFamily="34" charset="0"/>
              </a:rPr>
              <a:t>-1)</a:t>
            </a:r>
            <a:r>
              <a:rPr lang="ko-KR" altLang="ko-KR" sz="1600" dirty="0">
                <a:latin typeface="Calibri" panose="020F0502020204030204" pitchFamily="34" charset="0"/>
              </a:rPr>
              <a:t>”</a:t>
            </a:r>
            <a:r>
              <a:rPr lang="en-US" altLang="ko-KR" sz="1600" dirty="0">
                <a:latin typeface="Calibri" panose="020F0502020204030204" pitchFamily="34" charset="0"/>
              </a:rPr>
              <a:t>. 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1" algn="just"/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Step 4</a:t>
            </a:r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Calibri" panose="020F0502020204030204" pitchFamily="34" charset="0"/>
              </a:rPr>
              <a:t>The final V2V logical </a:t>
            </a:r>
            <a:r>
              <a:rPr lang="en-US" altLang="ko-KR" sz="1600" dirty="0" err="1">
                <a:latin typeface="Calibri" panose="020F0502020204030204" pitchFamily="34" charset="0"/>
              </a:rPr>
              <a:t>subframe</a:t>
            </a:r>
            <a:r>
              <a:rPr lang="en-US" altLang="ko-KR" sz="1600" dirty="0">
                <a:latin typeface="Calibri" panose="020F0502020204030204" pitchFamily="34" charset="0"/>
              </a:rPr>
              <a:t> index is assigned to the </a:t>
            </a:r>
            <a:r>
              <a:rPr lang="en-US" altLang="ko-KR" sz="1600" dirty="0" err="1">
                <a:latin typeface="Calibri" panose="020F0502020204030204" pitchFamily="34" charset="0"/>
              </a:rPr>
              <a:t>subframes</a:t>
            </a:r>
            <a:r>
              <a:rPr lang="en-US" altLang="ko-KR" sz="1600" dirty="0">
                <a:latin typeface="Calibri" panose="020F0502020204030204" pitchFamily="34" charset="0"/>
              </a:rPr>
              <a:t> remaining after excluding </a:t>
            </a:r>
            <a:r>
              <a:rPr lang="en-US" altLang="ko-KR" sz="1600" dirty="0" err="1">
                <a:latin typeface="Calibri" panose="020F0502020204030204" pitchFamily="34" charset="0"/>
              </a:rPr>
              <a:t>N</a:t>
            </a:r>
            <a:r>
              <a:rPr lang="en-US" altLang="ko-KR" sz="1100" dirty="0" err="1">
                <a:latin typeface="Calibri" panose="020F0502020204030204" pitchFamily="34" charset="0"/>
              </a:rPr>
              <a:t>reserved</a:t>
            </a:r>
            <a:r>
              <a:rPr lang="en-US" altLang="ko-KR" sz="1600" dirty="0">
                <a:latin typeface="Calibri" panose="020F0502020204030204" pitchFamily="34" charset="0"/>
              </a:rPr>
              <a:t> reserved </a:t>
            </a:r>
            <a:r>
              <a:rPr lang="en-US" altLang="ko-KR" sz="1600" dirty="0" err="1">
                <a:latin typeface="Calibri" panose="020F0502020204030204" pitchFamily="34" charset="0"/>
              </a:rPr>
              <a:t>subframes</a:t>
            </a:r>
            <a:r>
              <a:rPr lang="en-US" altLang="ko-KR" sz="1600" dirty="0" smtClean="0">
                <a:latin typeface="Calibri" panose="020F0502020204030204" pitchFamily="34" charset="0"/>
              </a:rPr>
              <a:t>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altLang="ko-KR" sz="1900" dirty="0" smtClean="0">
                <a:latin typeface="Calibri" panose="020F0502020204030204" pitchFamily="34" charset="0"/>
              </a:rPr>
              <a:t>Note </a:t>
            </a:r>
            <a:r>
              <a:rPr lang="en-US" altLang="ko-KR" sz="1900" dirty="0">
                <a:latin typeface="Calibri" panose="020F0502020204030204" pitchFamily="34" charset="0"/>
              </a:rPr>
              <a:t>that </a:t>
            </a:r>
            <a:r>
              <a:rPr lang="en-US" altLang="ko-KR" sz="1900" dirty="0" smtClean="0">
                <a:latin typeface="Calibri" panose="020F0502020204030204" pitchFamily="34" charset="0"/>
              </a:rPr>
              <a:t>the </a:t>
            </a:r>
            <a:r>
              <a:rPr lang="en-US" altLang="ko-KR" sz="1900" dirty="0" err="1" smtClean="0">
                <a:latin typeface="Calibri" panose="020F0502020204030204" pitchFamily="34" charset="0"/>
              </a:rPr>
              <a:t>subframe</a:t>
            </a:r>
            <a:r>
              <a:rPr lang="en-US" altLang="ko-KR" sz="1900" dirty="0" smtClean="0">
                <a:latin typeface="Calibri" panose="020F0502020204030204" pitchFamily="34" charset="0"/>
              </a:rPr>
              <a:t> offset </a:t>
            </a:r>
            <a:r>
              <a:rPr lang="en-US" altLang="ko-KR" sz="1900" dirty="0">
                <a:latin typeface="Calibri" panose="020F0502020204030204" pitchFamily="34" charset="0"/>
              </a:rPr>
              <a:t>for </a:t>
            </a:r>
            <a:r>
              <a:rPr lang="en-US" altLang="ko-KR" sz="1900" dirty="0" smtClean="0">
                <a:latin typeface="Calibri" panose="020F0502020204030204" pitchFamily="34" charset="0"/>
              </a:rPr>
              <a:t>the V2X resource pool is not assumed in the </a:t>
            </a:r>
            <a:r>
              <a:rPr lang="en-US" altLang="ko-KR" sz="1900" dirty="0">
                <a:latin typeface="Calibri" panose="020F0502020204030204" pitchFamily="34" charset="0"/>
              </a:rPr>
              <a:t>current RAN1 </a:t>
            </a:r>
            <a:r>
              <a:rPr lang="en-US" altLang="ko-KR" sz="1900" dirty="0" smtClean="0">
                <a:latin typeface="Calibri" panose="020F0502020204030204" pitchFamily="34" charset="0"/>
              </a:rPr>
              <a:t>specification.</a:t>
            </a:r>
            <a:endParaRPr lang="ko-KR" altLang="ko-KR" sz="1900" dirty="0">
              <a:latin typeface="Calibri" panose="020F0502020204030204" pitchFamily="34" charset="0"/>
            </a:endParaRPr>
          </a:p>
          <a:p>
            <a:pPr lvl="1" algn="just"/>
            <a:endParaRPr lang="en-US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Example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764704"/>
            <a:ext cx="8230053" cy="5976664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ko-KR" sz="16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phy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=30,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SLSS period=30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ms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ko-KR" sz="16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skipped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=13,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US" altLang="ko-KR" sz="16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bitmap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=5,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altLang="ko-KR" sz="16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reserved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=2.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ko-KR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8099581" cy="464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69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23214</TotalTime>
  <Words>486</Words>
  <Application>Microsoft Office PowerPoint</Application>
  <PresentationFormat>화면 슬라이드 쇼(4:3)</PresentationFormat>
  <Paragraphs>39</Paragraphs>
  <Slides>5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WF on remaining details of multiplexing V2V with other signals/channels</vt:lpstr>
      <vt:lpstr>Background (1)</vt:lpstr>
      <vt:lpstr>Background (2)</vt:lpstr>
      <vt:lpstr>Proposals</vt:lpstr>
      <vt:lpstr>Example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1854</cp:revision>
  <dcterms:created xsi:type="dcterms:W3CDTF">2011-09-26T04:10:00Z</dcterms:created>
  <dcterms:modified xsi:type="dcterms:W3CDTF">2017-02-15T10:09:43Z</dcterms:modified>
</cp:coreProperties>
</file>