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7" d="100"/>
          <a:sy n="87" d="100"/>
        </p:scale>
        <p:origin x="52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90C363-5EAA-4DFB-9D6C-2D941433D643}"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2520118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1940154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1188548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2941463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0C363-5EAA-4DFB-9D6C-2D941433D643}" type="datetimeFigureOut">
              <a:rPr lang="en-US" smtClean="0"/>
              <a:t>2/14/2017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72805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990C363-5EAA-4DFB-9D6C-2D941433D643}"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1102645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990C363-5EAA-4DFB-9D6C-2D941433D643}" type="datetimeFigureOut">
              <a:rPr lang="en-US" smtClean="0"/>
              <a:t>2/14/2017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2434228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990C363-5EAA-4DFB-9D6C-2D941433D643}" type="datetimeFigureOut">
              <a:rPr lang="en-US" smtClean="0"/>
              <a:t>2/14/2017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439392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90C363-5EAA-4DFB-9D6C-2D941433D643}" type="datetimeFigureOut">
              <a:rPr lang="en-US" smtClean="0"/>
              <a:t>2/14/2017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47138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90C363-5EAA-4DFB-9D6C-2D941433D643}"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634243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90C363-5EAA-4DFB-9D6C-2D941433D643}" type="datetimeFigureOut">
              <a:rPr lang="en-US" smtClean="0"/>
              <a:t>2/14/2017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3246950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0C363-5EAA-4DFB-9D6C-2D941433D643}" type="datetimeFigureOut">
              <a:rPr lang="en-US" smtClean="0"/>
              <a:t>2/14/2017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BDC6AD-329A-4843-90C2-869C26C99546}" type="slidenum">
              <a:rPr lang="en-US" smtClean="0"/>
              <a:t>‹#›</a:t>
            </a:fld>
            <a:endParaRPr lang="en-US"/>
          </a:p>
        </p:txBody>
      </p:sp>
    </p:spTree>
    <p:extLst>
      <p:ext uri="{BB962C8B-B14F-4D97-AF65-F5344CB8AC3E}">
        <p14:creationId xmlns:p14="http://schemas.microsoft.com/office/powerpoint/2010/main" val="2602603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on </a:t>
            </a:r>
            <a:r>
              <a:rPr lang="en-US" dirty="0" err="1"/>
              <a:t>FeMTC</a:t>
            </a:r>
            <a:r>
              <a:rPr lang="en-US" dirty="0"/>
              <a:t> OTDOA </a:t>
            </a:r>
            <a:r>
              <a:rPr lang="en-US" dirty="0" err="1"/>
              <a:t>TxD</a:t>
            </a:r>
            <a:r>
              <a:rPr lang="en-US" dirty="0"/>
              <a:t> Support</a:t>
            </a:r>
          </a:p>
        </p:txBody>
      </p:sp>
      <p:sp>
        <p:nvSpPr>
          <p:cNvPr id="3" name="Subtitle 2"/>
          <p:cNvSpPr>
            <a:spLocks noGrp="1"/>
          </p:cNvSpPr>
          <p:nvPr>
            <p:ph type="subTitle" idx="1"/>
          </p:nvPr>
        </p:nvSpPr>
        <p:spPr/>
        <p:txBody>
          <a:bodyPr/>
          <a:lstStyle/>
          <a:p>
            <a:r>
              <a:rPr lang="en-US" dirty="0"/>
              <a:t>Qualcomm</a:t>
            </a:r>
          </a:p>
        </p:txBody>
      </p:sp>
      <p:sp>
        <p:nvSpPr>
          <p:cNvPr id="4" name="TextBox 4"/>
          <p:cNvSpPr txBox="1">
            <a:spLocks noChangeArrowheads="1"/>
          </p:cNvSpPr>
          <p:nvPr/>
        </p:nvSpPr>
        <p:spPr bwMode="auto">
          <a:xfrm>
            <a:off x="152400" y="174536"/>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TSG-RAN WG1 Meeting #88</a:t>
            </a:r>
            <a:endParaRPr lang="it-IT" altLang="zh-CN" sz="1800" dirty="0">
              <a:latin typeface="Arial Unicode MS" pitchFamily="50" charset="-127"/>
              <a:ea typeface="Arial Unicode MS" pitchFamily="50" charset="-127"/>
              <a:cs typeface="Arial Unicode MS" pitchFamily="50" charset="-127"/>
            </a:endParaRPr>
          </a:p>
          <a:p>
            <a:pPr>
              <a:spcBef>
                <a:spcPct val="0"/>
              </a:spcBef>
              <a:buNone/>
            </a:pPr>
            <a:r>
              <a:rPr lang="en-US" altLang="zh-CN" sz="1800" dirty="0">
                <a:latin typeface="Arial Unicode MS" pitchFamily="50" charset="-127"/>
                <a:ea typeface="Arial Unicode MS" pitchFamily="50" charset="-127"/>
                <a:cs typeface="Arial Unicode MS" pitchFamily="50" charset="-127"/>
              </a:rPr>
              <a:t>Athens, Greece, 13th – 17</a:t>
            </a:r>
            <a:r>
              <a:rPr lang="en-US" altLang="zh-CN" sz="1800" baseline="30000" dirty="0">
                <a:latin typeface="Arial Unicode MS" pitchFamily="50" charset="-127"/>
                <a:ea typeface="Arial Unicode MS" pitchFamily="50" charset="-127"/>
                <a:cs typeface="Arial Unicode MS" pitchFamily="50" charset="-127"/>
              </a:rPr>
              <a:t>th</a:t>
            </a:r>
            <a:r>
              <a:rPr lang="en-US" altLang="zh-CN" sz="1800" dirty="0">
                <a:latin typeface="Arial Unicode MS" pitchFamily="50" charset="-127"/>
                <a:ea typeface="Arial Unicode MS" pitchFamily="50" charset="-127"/>
                <a:cs typeface="Arial Unicode MS" pitchFamily="50" charset="-127"/>
              </a:rPr>
              <a:t> February 2017</a:t>
            </a:r>
          </a:p>
          <a:p>
            <a:pPr>
              <a:spcBef>
                <a:spcPct val="0"/>
              </a:spcBef>
              <a:buNone/>
            </a:pPr>
            <a:r>
              <a:rPr lang="en-US" altLang="ja-JP" sz="1800" dirty="0">
                <a:latin typeface="Arial Unicode MS" pitchFamily="50" charset="-127"/>
                <a:ea typeface="Arial Unicode MS" pitchFamily="50" charset="-127"/>
                <a:cs typeface="Arial Unicode MS" pitchFamily="50" charset="-127"/>
              </a:rPr>
              <a:t>Agenda item 7.2.3.3 </a:t>
            </a:r>
            <a:endParaRPr lang="ja-JP" altLang="en-US" sz="1800" dirty="0">
              <a:latin typeface="Arial Unicode MS" pitchFamily="50" charset="-127"/>
              <a:ea typeface="Arial Unicode MS" pitchFamily="50" charset="-127"/>
              <a:cs typeface="Arial Unicode MS" pitchFamily="50" charset="-127"/>
            </a:endParaRPr>
          </a:p>
        </p:txBody>
      </p:sp>
      <p:sp>
        <p:nvSpPr>
          <p:cNvPr id="5" name="TextBox 4"/>
          <p:cNvSpPr txBox="1"/>
          <p:nvPr/>
        </p:nvSpPr>
        <p:spPr>
          <a:xfrm>
            <a:off x="10067191" y="174536"/>
            <a:ext cx="1765227" cy="461665"/>
          </a:xfrm>
          <a:prstGeom prst="rect">
            <a:avLst/>
          </a:prstGeom>
          <a:noFill/>
        </p:spPr>
        <p:txBody>
          <a:bodyPr wrap="none" rtlCol="0">
            <a:spAutoFit/>
          </a:bodyPr>
          <a:lstStyle/>
          <a:p>
            <a:r>
              <a:rPr lang="en-US" sz="2400" b="1" dirty="0"/>
              <a:t>R1-1703629 </a:t>
            </a:r>
          </a:p>
        </p:txBody>
      </p:sp>
    </p:spTree>
    <p:extLst>
      <p:ext uri="{BB962C8B-B14F-4D97-AF65-F5344CB8AC3E}">
        <p14:creationId xmlns:p14="http://schemas.microsoft.com/office/powerpoint/2010/main" val="3700346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a:xfrm>
            <a:off x="838200" y="1649781"/>
            <a:ext cx="10515600" cy="4351338"/>
          </a:xfrm>
        </p:spPr>
        <p:txBody>
          <a:bodyPr>
            <a:noAutofit/>
          </a:bodyPr>
          <a:lstStyle/>
          <a:p>
            <a:pPr lvl="0"/>
            <a:r>
              <a:rPr lang="en-US" sz="2400" dirty="0"/>
              <a:t>Supported legacy PRS periodicities are {160, 320, 640, 1280} </a:t>
            </a:r>
            <a:r>
              <a:rPr lang="en-US" sz="2400" dirty="0" err="1"/>
              <a:t>subframes</a:t>
            </a:r>
            <a:r>
              <a:rPr lang="en-US" sz="2400" dirty="0"/>
              <a:t> that are jointly signaled with starting </a:t>
            </a:r>
            <a:r>
              <a:rPr lang="en-US" sz="2400" dirty="0" err="1"/>
              <a:t>subframe</a:t>
            </a:r>
            <a:r>
              <a:rPr lang="en-US" sz="2400" dirty="0"/>
              <a:t> offsets in PRS configuration indices</a:t>
            </a:r>
          </a:p>
          <a:p>
            <a:pPr lvl="1"/>
            <a:r>
              <a:rPr lang="en-US" sz="2000" dirty="0"/>
              <a:t>No change w.r.t. legacy LTE PRS indices</a:t>
            </a:r>
            <a:endParaRPr lang="en-US" dirty="0"/>
          </a:p>
          <a:p>
            <a:pPr lvl="0"/>
            <a:r>
              <a:rPr lang="en-US" sz="2400" dirty="0"/>
              <a:t>Supported number of PRS </a:t>
            </a:r>
            <a:r>
              <a:rPr lang="en-US" sz="2400" dirty="0" err="1"/>
              <a:t>subframes</a:t>
            </a:r>
            <a:r>
              <a:rPr lang="en-US" sz="2400" dirty="0"/>
              <a:t> per PRS occasion are {1, 2, 4, 6, 10, 20, 40, 80, 160} </a:t>
            </a:r>
            <a:r>
              <a:rPr lang="en-US" sz="2400" dirty="0" err="1"/>
              <a:t>subframes</a:t>
            </a:r>
            <a:endParaRPr lang="en-US" sz="2400" dirty="0"/>
          </a:p>
          <a:p>
            <a:pPr lvl="0"/>
            <a:r>
              <a:rPr lang="en-US" sz="2400" dirty="0"/>
              <a:t>To support more frequent PRS transmission in time, add the following parameters to support multiple PRS occasions in a legacy PRS period</a:t>
            </a:r>
          </a:p>
          <a:p>
            <a:pPr lvl="1"/>
            <a:r>
              <a:rPr lang="en-US" sz="2000" dirty="0"/>
              <a:t>PRS occasion interval in a PRS period: {10, 20, 40, 80} </a:t>
            </a:r>
            <a:r>
              <a:rPr lang="en-US" sz="2000" dirty="0" err="1"/>
              <a:t>subframes</a:t>
            </a:r>
            <a:endParaRPr lang="en-US" sz="2000" dirty="0"/>
          </a:p>
          <a:p>
            <a:pPr lvl="2"/>
            <a:r>
              <a:rPr lang="en-US" sz="1800" dirty="0"/>
              <a:t>If this is not configured, there is only one PRS occasion in a legacy PRS period.</a:t>
            </a:r>
          </a:p>
          <a:p>
            <a:endParaRPr lang="en-US" sz="2400" dirty="0"/>
          </a:p>
        </p:txBody>
      </p:sp>
    </p:spTree>
    <p:extLst>
      <p:ext uri="{BB962C8B-B14F-4D97-AF65-F5344CB8AC3E}">
        <p14:creationId xmlns:p14="http://schemas.microsoft.com/office/powerpoint/2010/main" val="44886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92500"/>
          </a:bodyPr>
          <a:lstStyle/>
          <a:p>
            <a:r>
              <a:rPr lang="en-US" dirty="0"/>
              <a:t>From LTE Spec 36.211 6.2.1</a:t>
            </a:r>
          </a:p>
          <a:p>
            <a:pPr lvl="1"/>
            <a:r>
              <a:rPr lang="en-US" dirty="0"/>
              <a:t>Positioning reference signals are transmitted on antenna port p=6. The channel over which a symbol on antenna port  is conveyed can be inferred from the channel over which another symbol on the same antenna port is conveyed only within one positioning reference signal occasion consisting of  N</a:t>
            </a:r>
            <a:r>
              <a:rPr lang="en-US" baseline="-25000" dirty="0"/>
              <a:t>PRS</a:t>
            </a:r>
            <a:r>
              <a:rPr lang="en-US" dirty="0"/>
              <a:t> consecutive downlink </a:t>
            </a:r>
            <a:r>
              <a:rPr lang="en-US" dirty="0" err="1"/>
              <a:t>subframes</a:t>
            </a:r>
            <a:r>
              <a:rPr lang="en-US" dirty="0"/>
              <a:t>, where N</a:t>
            </a:r>
            <a:r>
              <a:rPr lang="en-US" baseline="-25000" dirty="0"/>
              <a:t>PRS </a:t>
            </a:r>
            <a:r>
              <a:rPr lang="en-US" dirty="0"/>
              <a:t>is configured by higher layers.</a:t>
            </a:r>
          </a:p>
          <a:p>
            <a:r>
              <a:rPr lang="en-US" dirty="0"/>
              <a:t>If we wish to configure PRS every 1280 </a:t>
            </a:r>
            <a:r>
              <a:rPr lang="en-US" dirty="0" err="1"/>
              <a:t>ms</a:t>
            </a:r>
            <a:r>
              <a:rPr lang="en-US" dirty="0"/>
              <a:t> with N</a:t>
            </a:r>
            <a:r>
              <a:rPr lang="en-US" baseline="-25000" dirty="0"/>
              <a:t>PRS</a:t>
            </a:r>
            <a:r>
              <a:rPr lang="en-US" dirty="0"/>
              <a:t>=80 </a:t>
            </a:r>
            <a:r>
              <a:rPr lang="en-US" dirty="0" err="1"/>
              <a:t>TxD</a:t>
            </a:r>
            <a:r>
              <a:rPr lang="en-US" dirty="0"/>
              <a:t> benefits only come across PRS occasions</a:t>
            </a:r>
          </a:p>
          <a:p>
            <a:pPr lvl="1"/>
            <a:r>
              <a:rPr lang="en-US" dirty="0"/>
              <a:t>Network could configure with period of 640ms with N</a:t>
            </a:r>
            <a:r>
              <a:rPr lang="en-US" baseline="-25000" dirty="0"/>
              <a:t>PRS</a:t>
            </a:r>
            <a:r>
              <a:rPr lang="en-US" dirty="0"/>
              <a:t>=40 to get </a:t>
            </a:r>
            <a:r>
              <a:rPr lang="en-US" dirty="0" err="1"/>
              <a:t>TxD</a:t>
            </a:r>
            <a:r>
              <a:rPr lang="en-US" dirty="0"/>
              <a:t> benefits but now the PRS is more frequent making it more challenging to fit MTC repetitions </a:t>
            </a:r>
            <a:r>
              <a:rPr lang="en-US" dirty="0" err="1"/>
              <a:t>etc</a:t>
            </a:r>
            <a:endParaRPr lang="en-US" dirty="0"/>
          </a:p>
          <a:p>
            <a:pPr lvl="1"/>
            <a:r>
              <a:rPr lang="en-US" dirty="0"/>
              <a:t>Also these are now split so UE has to wake up twice.</a:t>
            </a:r>
          </a:p>
        </p:txBody>
      </p:sp>
    </p:spTree>
    <p:extLst>
      <p:ext uri="{BB962C8B-B14F-4D97-AF65-F5344CB8AC3E}">
        <p14:creationId xmlns:p14="http://schemas.microsoft.com/office/powerpoint/2010/main" val="1975320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p:txBody>
          <a:bodyPr/>
          <a:lstStyle/>
          <a:p>
            <a:r>
              <a:rPr lang="en-US" dirty="0"/>
              <a:t>N</a:t>
            </a:r>
            <a:r>
              <a:rPr lang="en-US" baseline="-25000" dirty="0"/>
              <a:t>PRS</a:t>
            </a:r>
            <a:r>
              <a:rPr lang="en-US" dirty="0"/>
              <a:t> downlink </a:t>
            </a:r>
            <a:r>
              <a:rPr lang="en-US" dirty="0" err="1"/>
              <a:t>subframes</a:t>
            </a:r>
            <a:r>
              <a:rPr lang="en-US" dirty="0"/>
              <a:t> in a PRS occasion are grouped into </a:t>
            </a:r>
            <a:r>
              <a:rPr lang="en-US" dirty="0" err="1"/>
              <a:t>N</a:t>
            </a:r>
            <a:r>
              <a:rPr lang="en-US" baseline="-25000" dirty="0" err="1"/>
              <a:t>prec</a:t>
            </a:r>
            <a:r>
              <a:rPr lang="en-US" baseline="-25000" dirty="0"/>
              <a:t>  </a:t>
            </a:r>
            <a:r>
              <a:rPr lang="en-US" dirty="0"/>
              <a:t>groups each containing N</a:t>
            </a:r>
            <a:r>
              <a:rPr lang="en-US" baseline="-25000" dirty="0"/>
              <a:t>PRS</a:t>
            </a:r>
            <a:r>
              <a:rPr lang="en-US" dirty="0"/>
              <a:t>/</a:t>
            </a:r>
            <a:r>
              <a:rPr lang="en-US" dirty="0" err="1"/>
              <a:t>N</a:t>
            </a:r>
            <a:r>
              <a:rPr lang="en-US" baseline="-25000" dirty="0" err="1"/>
              <a:t>prec</a:t>
            </a:r>
            <a:r>
              <a:rPr lang="en-US" dirty="0"/>
              <a:t> consecutive downlink </a:t>
            </a:r>
            <a:r>
              <a:rPr lang="en-US" dirty="0" err="1"/>
              <a:t>subframes</a:t>
            </a:r>
            <a:endParaRPr lang="en-US" dirty="0"/>
          </a:p>
          <a:p>
            <a:pPr lvl="1"/>
            <a:r>
              <a:rPr lang="en-US" dirty="0"/>
              <a:t>Parameter </a:t>
            </a:r>
            <a:r>
              <a:rPr lang="en-US" dirty="0" err="1"/>
              <a:t>N</a:t>
            </a:r>
            <a:r>
              <a:rPr lang="en-US" baseline="-25000" dirty="0" err="1"/>
              <a:t>prec</a:t>
            </a:r>
            <a:r>
              <a:rPr lang="en-US" dirty="0"/>
              <a:t>  from one of {1,2,4} is communicated by the higher layers</a:t>
            </a:r>
          </a:p>
          <a:p>
            <a:pPr lvl="1"/>
            <a:r>
              <a:rPr lang="en-US" dirty="0"/>
              <a:t>Upper layers should ensure N</a:t>
            </a:r>
            <a:r>
              <a:rPr lang="en-US" baseline="-25000" dirty="0"/>
              <a:t>PRS</a:t>
            </a:r>
            <a:r>
              <a:rPr lang="en-US" dirty="0"/>
              <a:t> is divisible by </a:t>
            </a:r>
            <a:r>
              <a:rPr lang="en-US" dirty="0" err="1"/>
              <a:t>N</a:t>
            </a:r>
            <a:r>
              <a:rPr lang="en-US" baseline="-25000" dirty="0" err="1"/>
              <a:t>prec</a:t>
            </a:r>
            <a:endParaRPr lang="en-US" dirty="0"/>
          </a:p>
          <a:p>
            <a:endParaRPr lang="en-US" dirty="0"/>
          </a:p>
          <a:p>
            <a:r>
              <a:rPr lang="en-US" dirty="0"/>
              <a:t>The precoding is the same within a group of </a:t>
            </a:r>
            <a:r>
              <a:rPr lang="en-US" dirty="0" err="1"/>
              <a:t>subframes</a:t>
            </a:r>
            <a:r>
              <a:rPr lang="en-US" dirty="0"/>
              <a:t> but could be different across different groups</a:t>
            </a:r>
          </a:p>
          <a:p>
            <a:endParaRPr lang="en-US" dirty="0"/>
          </a:p>
        </p:txBody>
      </p:sp>
    </p:spTree>
    <p:extLst>
      <p:ext uri="{BB962C8B-B14F-4D97-AF65-F5344CB8AC3E}">
        <p14:creationId xmlns:p14="http://schemas.microsoft.com/office/powerpoint/2010/main" val="4947904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TotalTime>
  <Words>335</Words>
  <Application>Microsoft Office PowerPoint</Application>
  <PresentationFormat>Widescreen</PresentationFormat>
  <Paragraphs>25</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 Unicode MS</vt:lpstr>
      <vt:lpstr>Arial</vt:lpstr>
      <vt:lpstr>Calibri</vt:lpstr>
      <vt:lpstr>Calibri Light</vt:lpstr>
      <vt:lpstr>Office Theme</vt:lpstr>
      <vt:lpstr>WF on FeMTC OTDOA TxD Support</vt:lpstr>
      <vt:lpstr>Background</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Bhattad, Kapil</dc:creator>
  <cp:lastModifiedBy>Bhattad, Kapil</cp:lastModifiedBy>
  <cp:revision>18</cp:revision>
  <dcterms:created xsi:type="dcterms:W3CDTF">2017-02-13T09:47:42Z</dcterms:created>
  <dcterms:modified xsi:type="dcterms:W3CDTF">2017-02-14T07:54:54Z</dcterms:modified>
</cp:coreProperties>
</file>