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5" r:id="rId4"/>
    <p:sldId id="26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3" autoAdjust="0"/>
    <p:restoredTop sz="94660"/>
  </p:normalViewPr>
  <p:slideViewPr>
    <p:cSldViewPr snapToGrid="0">
      <p:cViewPr varScale="1">
        <p:scale>
          <a:sx n="93" d="100"/>
          <a:sy n="93" d="100"/>
        </p:scale>
        <p:origin x="3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219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614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285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733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74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974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125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499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084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555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D9058-2B9A-4841-95D4-B9B036DD135B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476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8D9058-2B9A-4841-95D4-B9B036DD135B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AE3CD-75C0-4F8A-84AC-7AF15BC47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990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413" y="2701635"/>
            <a:ext cx="12178146" cy="1338263"/>
          </a:xfrm>
        </p:spPr>
        <p:txBody>
          <a:bodyPr>
            <a:noAutofit/>
          </a:bodyPr>
          <a:lstStyle/>
          <a:p>
            <a:r>
              <a:rPr lang="en-US" sz="4800" dirty="0" smtClean="0"/>
              <a:t>Signaling for recovery from beam failure</a:t>
            </a:r>
            <a:br>
              <a:rPr lang="en-US" sz="4800" dirty="0" smtClean="0"/>
            </a:br>
            <a:endParaRPr lang="en-US" sz="4800" dirty="0"/>
          </a:p>
        </p:txBody>
      </p:sp>
      <p:sp>
        <p:nvSpPr>
          <p:cNvPr id="4" name="Rectangle 3"/>
          <p:cNvSpPr/>
          <p:nvPr/>
        </p:nvSpPr>
        <p:spPr>
          <a:xfrm>
            <a:off x="251519" y="260648"/>
            <a:ext cx="118019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88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R1-1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7xxxxx</a:t>
            </a:r>
            <a:endParaRPr lang="en-US" altLang="zh-CN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Athens, Greece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– 17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February,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8.1.2.2.2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 smtClean="0"/>
              <a:t>Document </a:t>
            </a:r>
            <a:r>
              <a:rPr lang="en-US" altLang="ko-KR" sz="1800" dirty="0"/>
              <a:t>for decision</a:t>
            </a:r>
            <a:endParaRPr lang="ko-KR" altLang="en-US" sz="1800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222625" y="3516678"/>
            <a:ext cx="97809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ko-KR" sz="2800" dirty="0" smtClean="0"/>
              <a:t>Qualcomm, </a:t>
            </a:r>
            <a:r>
              <a:rPr lang="en-US" altLang="ko-KR" sz="2800" dirty="0" smtClean="0"/>
              <a:t>Ericsson,[…]</a:t>
            </a: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60113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 - 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71946"/>
            <a:ext cx="11069782" cy="4605017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NR has agreed on following procedure for beam recovery [1]</a:t>
            </a:r>
          </a:p>
          <a:p>
            <a:pPr lvl="1"/>
            <a:r>
              <a:rPr lang="en-US" i="1" dirty="0"/>
              <a:t>NR supports that UE can trigger mechanism to recover from beam failure </a:t>
            </a:r>
          </a:p>
          <a:p>
            <a:pPr lvl="1"/>
            <a:r>
              <a:rPr lang="en-US" i="1" dirty="0"/>
              <a:t>Network explicitly configures to UE with resources for UL transmission of signals for recovery purpose</a:t>
            </a:r>
          </a:p>
          <a:p>
            <a:pPr lvl="2"/>
            <a:r>
              <a:rPr lang="en-US" i="1" dirty="0"/>
              <a:t>Support configurations of resources where the base station is listening from all or partial directions, e.g., random access region</a:t>
            </a:r>
          </a:p>
          <a:p>
            <a:pPr lvl="1"/>
            <a:r>
              <a:rPr lang="en-US" i="1" dirty="0"/>
              <a:t>FFS: Triggering condition of recovery signal (FFS new or existing signals) associated UE behavior of monitoring RS/control channel/data channel</a:t>
            </a:r>
          </a:p>
          <a:p>
            <a:pPr lvl="1"/>
            <a:r>
              <a:rPr lang="en-US" i="1" dirty="0"/>
              <a:t>Support transmission of DL signal for allowing the UE to monitor the beams for identifying new potential beams</a:t>
            </a:r>
          </a:p>
          <a:p>
            <a:pPr lvl="2"/>
            <a:r>
              <a:rPr lang="en-US" i="1" dirty="0"/>
              <a:t>FFS: Transmission of a beam swept control channel is not precluded</a:t>
            </a:r>
          </a:p>
          <a:p>
            <a:pPr lvl="2"/>
            <a:r>
              <a:rPr lang="en-US" i="1" dirty="0"/>
              <a:t>This mechanism(s) should consider tradeoff between performance and DL signaling overhead</a:t>
            </a:r>
          </a:p>
          <a:p>
            <a:pPr lvl="0"/>
            <a:endParaRPr lang="en-US" dirty="0" smtClean="0"/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13064" y="6057900"/>
            <a:ext cx="110871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1. R1-1701481, </a:t>
            </a:r>
            <a:r>
              <a:rPr lang="en-US" sz="1200" dirty="0"/>
              <a:t>WF on Beam Recovery in multi-beam NR </a:t>
            </a:r>
            <a:r>
              <a:rPr lang="en-US" sz="1200" dirty="0" smtClean="0"/>
              <a:t>systems, </a:t>
            </a:r>
            <a:r>
              <a:rPr lang="en-GB" altLang="ko-KR" sz="1200" dirty="0" smtClean="0">
                <a:latin typeface="Times New Roman" pitchFamily="18" charset="0"/>
                <a:cs typeface="Times New Roman" pitchFamily="18" charset="0"/>
              </a:rPr>
              <a:t>3GPP TSG RAN WG1 87 AH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196154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5201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94544"/>
            <a:ext cx="10515600" cy="4882419"/>
          </a:xfrm>
        </p:spPr>
        <p:txBody>
          <a:bodyPr>
            <a:normAutofit fontScale="85000" lnSpcReduction="20000"/>
          </a:bodyPr>
          <a:lstStyle/>
          <a:p>
            <a:r>
              <a:rPr lang="en-GB" b="1" dirty="0" smtClean="0"/>
              <a:t>Failure of control beam </a:t>
            </a:r>
            <a:r>
              <a:rPr lang="en-GB" b="1" dirty="0"/>
              <a:t>shall trigger beam recovery to re-establish data and control beams on the serving </a:t>
            </a:r>
            <a:r>
              <a:rPr lang="en-GB" b="1" dirty="0" smtClean="0"/>
              <a:t>cell</a:t>
            </a:r>
            <a:endParaRPr lang="en-GB" b="1" dirty="0"/>
          </a:p>
          <a:p>
            <a:pPr lvl="1"/>
            <a:r>
              <a:rPr lang="en-GB" b="1" dirty="0"/>
              <a:t>Data beam failure </a:t>
            </a:r>
            <a:r>
              <a:rPr lang="en-GB" b="1" dirty="0" smtClean="0"/>
              <a:t>(</a:t>
            </a:r>
            <a:r>
              <a:rPr lang="en-GB" b="1" dirty="0" smtClean="0">
                <a:solidFill>
                  <a:srgbClr val="FF0000"/>
                </a:solidFill>
              </a:rPr>
              <a:t>if different from control beam</a:t>
            </a:r>
            <a:r>
              <a:rPr lang="en-GB" b="1" dirty="0" smtClean="0"/>
              <a:t>) shall </a:t>
            </a:r>
            <a:r>
              <a:rPr lang="en-GB" b="1" dirty="0"/>
              <a:t>be handled by beam management procedure over L1 control. </a:t>
            </a:r>
            <a:endParaRPr lang="en-US" dirty="0"/>
          </a:p>
          <a:p>
            <a:pPr lvl="1"/>
            <a:endParaRPr lang="en-US" dirty="0"/>
          </a:p>
          <a:p>
            <a:r>
              <a:rPr lang="en-GB" b="1" dirty="0" smtClean="0"/>
              <a:t>In </a:t>
            </a:r>
            <a:r>
              <a:rPr lang="en-GB" b="1" dirty="0"/>
              <a:t>RRC_CONNECTED, network </a:t>
            </a:r>
            <a:r>
              <a:rPr lang="en-GB" b="1" dirty="0" smtClean="0"/>
              <a:t>may specify </a:t>
            </a:r>
            <a:r>
              <a:rPr lang="en-GB" b="1" dirty="0"/>
              <a:t>or configure reference signal(s) for UE to monitor. </a:t>
            </a:r>
            <a:endParaRPr lang="en-GB" b="1" dirty="0" smtClean="0"/>
          </a:p>
          <a:p>
            <a:pPr lvl="1"/>
            <a:r>
              <a:rPr lang="en-GB" b="1" dirty="0" smtClean="0"/>
              <a:t>UE may use </a:t>
            </a:r>
            <a:r>
              <a:rPr lang="en-GB" b="1" dirty="0"/>
              <a:t>measurements of network specified reference signal(s) to detect beam failure. </a:t>
            </a:r>
            <a:endParaRPr lang="en-US" dirty="0"/>
          </a:p>
          <a:p>
            <a:pPr lvl="1"/>
            <a:r>
              <a:rPr lang="en-GB" b="1" dirty="0" smtClean="0"/>
              <a:t>Network </a:t>
            </a:r>
            <a:r>
              <a:rPr lang="en-GB" b="1" dirty="0"/>
              <a:t>can specify a subset of secondary synchronization signals or </a:t>
            </a:r>
            <a:r>
              <a:rPr lang="en-GB" b="1" dirty="0" smtClean="0"/>
              <a:t>mobility measurement </a:t>
            </a:r>
            <a:r>
              <a:rPr lang="en-GB" b="1" dirty="0"/>
              <a:t>reference signals (if needed) for UE to detect beam failure.</a:t>
            </a:r>
            <a:endParaRPr lang="en-US" dirty="0"/>
          </a:p>
          <a:p>
            <a:pPr lvl="1"/>
            <a:r>
              <a:rPr lang="en-GB" b="1" dirty="0" smtClean="0"/>
              <a:t>Network </a:t>
            </a:r>
            <a:r>
              <a:rPr lang="en-GB" b="1" dirty="0"/>
              <a:t>shall provide configuration (condition and parameters) to a UE for detecting beam failure event.</a:t>
            </a:r>
            <a:endParaRPr lang="en-US" dirty="0"/>
          </a:p>
          <a:p>
            <a:r>
              <a:rPr lang="en-GB" b="1" dirty="0" smtClean="0"/>
              <a:t>If </a:t>
            </a:r>
            <a:r>
              <a:rPr lang="en-GB" b="1" dirty="0"/>
              <a:t>beam failure event occurs and there are no alternative beams to the serving cell then UE shall </a:t>
            </a:r>
            <a:r>
              <a:rPr lang="en-GB" b="1" dirty="0" smtClean="0"/>
              <a:t>provide </a:t>
            </a:r>
            <a:r>
              <a:rPr lang="en-GB" b="1" dirty="0"/>
              <a:t>an indication to L3. The criterion for declaring radio link </a:t>
            </a:r>
            <a:r>
              <a:rPr lang="en-GB" b="1" dirty="0" smtClean="0"/>
              <a:t>failure </a:t>
            </a:r>
            <a:r>
              <a:rPr lang="en-GB" b="1" dirty="0"/>
              <a:t>is for RAN2 to </a:t>
            </a:r>
            <a:r>
              <a:rPr lang="en-GB" b="1" dirty="0" smtClean="0"/>
              <a:t>decide.</a:t>
            </a:r>
            <a:endParaRPr lang="en-US" dirty="0"/>
          </a:p>
          <a:p>
            <a:pPr marL="0" indent="0">
              <a:buNone/>
            </a:pPr>
            <a:r>
              <a:rPr lang="en-GB" b="1" dirty="0" smtClean="0"/>
              <a:t>NR supports </a:t>
            </a:r>
            <a:r>
              <a:rPr lang="en-GB" b="1" dirty="0">
                <a:solidFill>
                  <a:srgbClr val="FF0000"/>
                </a:solidFill>
              </a:rPr>
              <a:t>configuring</a:t>
            </a:r>
            <a:r>
              <a:rPr lang="en-GB" b="1" dirty="0"/>
              <a:t> </a:t>
            </a:r>
            <a:r>
              <a:rPr lang="en-GB" b="1" dirty="0" smtClean="0"/>
              <a:t>scheduling </a:t>
            </a:r>
            <a:r>
              <a:rPr lang="en-GB" b="1" dirty="0"/>
              <a:t>request and beam recovery request region in RACH slot in multi-beam scenario</a:t>
            </a:r>
            <a:r>
              <a:rPr lang="en-GB" b="1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7507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8568"/>
            <a:ext cx="10515600" cy="703639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Example: SR/Beam recovery in RACH Slot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550718" y="5167741"/>
            <a:ext cx="1137804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gNB</a:t>
            </a:r>
            <a:r>
              <a:rPr lang="en-US" dirty="0" smtClean="0"/>
              <a:t> sweeps synchronization signals in different beam directions.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UE measures the quality of reference signal and selects a suitable beam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If UE is time synchronized, it transmits scheduling request/beam recovery in the SR/Beam recovery request block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Higher number of UEs can be accommodated in this region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If UE is not time synchronized, it may go through the RACH procedure</a:t>
            </a:r>
          </a:p>
        </p:txBody>
      </p:sp>
      <p:pic>
        <p:nvPicPr>
          <p:cNvPr id="30" name="Picture 29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718" y="945223"/>
            <a:ext cx="11120725" cy="4222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5462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1220</TotalTime>
  <Words>405</Words>
  <Application>Microsoft Office PowerPoint</Application>
  <PresentationFormat>Widescreen</PresentationFormat>
  <Paragraphs>34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맑은 고딕</vt:lpstr>
      <vt:lpstr>ＭＳ Ｐゴシック</vt:lpstr>
      <vt:lpstr>Arial</vt:lpstr>
      <vt:lpstr>Calibri</vt:lpstr>
      <vt:lpstr>Calibri Light</vt:lpstr>
      <vt:lpstr>Times New Roman</vt:lpstr>
      <vt:lpstr>Office Theme</vt:lpstr>
      <vt:lpstr>Signaling for recovery from beam failure </vt:lpstr>
      <vt:lpstr>Background - I</vt:lpstr>
      <vt:lpstr>Proposal </vt:lpstr>
      <vt:lpstr>Example: SR/Beam recovery in RACH Slot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Scheduling Request Collection in RACH Slot</dc:title>
  <dc:creator>Islam, Nazmul</dc:creator>
  <cp:lastModifiedBy>Subramanian, Sundar</cp:lastModifiedBy>
  <cp:revision>28</cp:revision>
  <dcterms:created xsi:type="dcterms:W3CDTF">2017-02-12T10:40:17Z</dcterms:created>
  <dcterms:modified xsi:type="dcterms:W3CDTF">2017-02-14T15:06:33Z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-138059667</vt:i4>
  </property>
  <property fmtid="{D5CDD505-2E9C-101B-9397-08002B2CF9AE}" pid="3" name="_NewReviewCycle">
    <vt:lpwstr/>
  </property>
  <property fmtid="{D5CDD505-2E9C-101B-9397-08002B2CF9AE}" pid="4" name="_EmailSubject">
    <vt:lpwstr>[NR MIMO] WF on UL signal for link failure recovery request</vt:lpwstr>
  </property>
  <property fmtid="{D5CDD505-2E9C-101B-9397-08002B2CF9AE}" pid="5" name="_AuthorEmail">
    <vt:lpwstr>sundars@qti.qualcomm.com</vt:lpwstr>
  </property>
  <property fmtid="{D5CDD505-2E9C-101B-9397-08002B2CF9AE}" pid="6" name="_AuthorEmailDisplayName">
    <vt:lpwstr>Subramanian, Sundar</vt:lpwstr>
  </property>
  <property fmtid="{D5CDD505-2E9C-101B-9397-08002B2CF9AE}" pid="7" name="_PreviousAdHocReviewCycleID">
    <vt:i4>1899018756</vt:i4>
  </property>
</Properties>
</file>