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86" r:id="rId5"/>
    <p:sldId id="383" r:id="rId6"/>
    <p:sldId id="384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9" autoAdjust="0"/>
    <p:restoredTop sz="90988" autoAdjust="0"/>
  </p:normalViewPr>
  <p:slideViewPr>
    <p:cSldViewPr snapToGrid="0">
      <p:cViewPr>
        <p:scale>
          <a:sx n="95" d="100"/>
          <a:sy n="95" d="100"/>
        </p:scale>
        <p:origin x="1864" y="5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349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7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909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5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774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Beam Reporting for NR MIMO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</a:t>
            </a:r>
            <a:r>
              <a:rPr lang="en-GB" altLang="it-IT" sz="2400" dirty="0" smtClean="0"/>
              <a:t>Ericsson, Intel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Mediatek</a:t>
            </a:r>
            <a:r>
              <a:rPr lang="en-GB" altLang="it-IT" sz="2400" dirty="0"/>
              <a:t>, Nokia, </a:t>
            </a:r>
            <a:r>
              <a:rPr lang="en-GB" altLang="it-IT" sz="2400" dirty="0" smtClean="0"/>
              <a:t>ASB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 smtClean="0"/>
              <a:t>3GPP TSG RAN WG1 Meeting #88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		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</a:t>
            </a:r>
            <a:r>
              <a:rPr lang="en-US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0</a:t>
            </a:r>
            <a:r>
              <a:rPr lang="sv-SE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3525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sz="2000" dirty="0" smtClean="0"/>
              <a:t>Athens, Greece, 13th –17th February 2017</a:t>
            </a:r>
            <a:endParaRPr lang="en-GB" sz="2000" dirty="0" smtClean="0"/>
          </a:p>
          <a:p>
            <a:endParaRPr lang="en-US" sz="2000" dirty="0" smtClean="0"/>
          </a:p>
          <a:p>
            <a:r>
              <a:rPr lang="x-none" sz="2000" dirty="0" smtClean="0"/>
              <a:t>Agenda Item:	8.1.2.2.1</a:t>
            </a:r>
            <a:endParaRPr lang="en-GB" sz="2400" dirty="0" smtClean="0"/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702875"/>
            <a:ext cx="8345488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following agreements on beam reporting have been reached in RAN1 NR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2" indent="-342900" algn="just">
              <a:buFont typeface="Arial" charset="0"/>
              <a:buChar char="•"/>
              <a:defRPr/>
            </a:pP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UE 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measurement based on RS for beam management (at least CSI-RS)  composed of K (= total number of configured beams) beams and reporting measurement results of N selected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beams: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marL="1314450" lvl="3" indent="-285750" algn="just">
              <a:buFontTx/>
              <a:buChar char="-"/>
              <a:defRPr/>
            </a:pP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is not necessarily fixed number </a:t>
            </a:r>
            <a:endParaRPr lang="en-US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314450" lvl="3" indent="-285750" algn="just">
              <a:buFontTx/>
              <a:buChar char="-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FFS: whether/how to configure and/or indicate the values of N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marL="1314450" lvl="3" indent="-285750" algn="just">
              <a:buFontTx/>
              <a:buChar char="-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Note: The above procedure based on RS for mobility purpose is not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precluded.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buFont typeface="Arial" charset="0"/>
              <a:buChar char="•"/>
              <a:defRPr/>
            </a:pP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Reporting 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information at least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include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marL="1314450" lvl="3" indent="-285750" algn="just">
              <a:buFontTx/>
              <a:buChar char="-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Measurement quantities for N beam (s) 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FFS: Detailed reporting contents, e.g., CSI, RSRP or both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FFS: How to select N beam(s)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FFS: how to identify the subset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marL="1314450" lvl="3" indent="-285750" algn="just">
              <a:buFontTx/>
              <a:buChar char="-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Information indicating N DL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beam(s), if N &lt; K</a:t>
            </a:r>
            <a:endParaRPr lang="en-GB" b="0" i="1" dirty="0">
              <a:latin typeface="Times New Roman" pitchFamily="18" charset="0"/>
              <a:cs typeface="Times New Roman" pitchFamily="18" charset="0"/>
            </a:endParaRPr>
          </a:p>
          <a:p>
            <a:pPr marL="1771650" lvl="4" indent="-285750" algn="just">
              <a:buFont typeface="Arial" charset="0"/>
              <a:buChar char="•"/>
              <a:defRPr/>
            </a:pP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FFS: the details on this information, e.g., CSI-RS resource IDs, antenna port index, a combination of antenna port index and a time index, sequence index, etc.</a:t>
            </a:r>
            <a:r>
              <a:rPr lang="en-GB" b="0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485900" lvl="4" algn="just">
              <a:defRPr/>
            </a:pP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492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702875"/>
            <a:ext cx="8345488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4300" lvl="1" algn="just" eaLnBrk="1" hangingPunct="1"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following working assumption on group based beam reporting has been reached in RAN1 NR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71500" lvl="2" algn="just" eaLnBrk="1" hangingPunct="1"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Support at least one of these two alternatives of beam reporting:</a:t>
            </a:r>
          </a:p>
          <a:p>
            <a:pPr marL="571500" lvl="2" algn="just" eaLnBrk="1" hangingPunct="1"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UE reports information about TRP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set(s).  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where a Rx beam set refers to a set of UE Rx beams that are used for receiving a DL signal</a:t>
            </a:r>
            <a:endParaRPr lang="en-US" altLang="zh-CN" b="0" i="1" strike="sngStrike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It is UE implementation issues on how to construct the Rx beam set.  </a:t>
            </a: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One example: each of Rx beam in a UE Rx beam set corresponds to a selected Rx beam in each panel.</a:t>
            </a:r>
          </a:p>
          <a:p>
            <a:pPr lvl="4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TW" b="0" i="1" dirty="0" smtClean="0">
                <a:latin typeface="Times New Roman" pitchFamily="18" charset="0"/>
                <a:cs typeface="Times New Roman" pitchFamily="18" charset="0"/>
              </a:rPr>
              <a:t>For UEs with more than one UE Rx beam sets, the UE can report TRP </a:t>
            </a:r>
            <a:r>
              <a:rPr lang="en-US" altLang="zh-TW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TW" b="0" i="1" dirty="0" smtClean="0">
                <a:latin typeface="Times New Roman" pitchFamily="18" charset="0"/>
                <a:cs typeface="Times New Roman" pitchFamily="18" charset="0"/>
              </a:rPr>
              <a:t> Beam(s) and an identifier of the associated UE Rx beam set per reported TX beam</a:t>
            </a:r>
            <a:endParaRPr lang="en-US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Different TRP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</a:p>
          <a:p>
            <a:pPr lvl="4" indent="-342900" algn="just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Different TRP TX beams reported for different UE Rx beam set may not be possible to be received simultaneously at the UE</a:t>
            </a:r>
          </a:p>
          <a:p>
            <a:pPr lvl="3" indent="-342900" algn="just">
              <a:buFont typeface="Wingdings" panose="05000000000000000000" pitchFamily="2" charset="2"/>
              <a:buChar char="§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1485900" lvl="4" algn="just"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8939" y="814388"/>
            <a:ext cx="871491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2" algn="just" eaLnBrk="1" hangingPunct="1"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Alt 2: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UE reports information about TRP </a:t>
            </a:r>
            <a:r>
              <a:rPr lang="en-US" altLang="zh-CN" b="0" i="1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 Beam(s) per UE antenna group basis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where UE antenna group refers to receive UE antenna panel or subarray 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TW" b="0" i="1" dirty="0">
                <a:latin typeface="Times New Roman" pitchFamily="18" charset="0"/>
                <a:cs typeface="Times New Roman" pitchFamily="18" charset="0"/>
              </a:rPr>
              <a:t>For UEs with more than one UE antenna group, the UE can report TRP </a:t>
            </a:r>
            <a:r>
              <a:rPr lang="en-US" altLang="zh-TW" b="0" i="1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TW" b="0" i="1" dirty="0">
                <a:latin typeface="Times New Roman" pitchFamily="18" charset="0"/>
                <a:cs typeface="Times New Roman" pitchFamily="18" charset="0"/>
              </a:rPr>
              <a:t> Beam(s) and an identifier of the associated UE antenna group per reported TX beam</a:t>
            </a: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NOTE: Different TX beams reported for different antenna groups can be received simultaneously at the UE.</a:t>
            </a:r>
          </a:p>
          <a:p>
            <a:pPr lvl="4" indent="-342900"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</a:p>
          <a:p>
            <a:pPr marL="571500" lvl="2" algn="just" eaLnBrk="1" hangingPunct="1">
              <a:defRPr/>
            </a:pP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defRPr/>
            </a:pP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FFS: How UE antenna group or Rx beam set is captured in the specification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-177800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-132556" y="407194"/>
            <a:ext cx="9143999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Confirm the working assumption on group based beam reporting made in RAN1 NR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Meeting.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groups where </a:t>
            </a:r>
            <a:r>
              <a:rPr lang="en-US" altLang="zh-CN" sz="20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&gt;=1 and each group refers to a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Rx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beam set (Alt1) or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a UE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antenna group (Alt2) depending on which alternative is adopted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Wingdings" charset="2"/>
              <a:buChar char="§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each group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UE reports at least the following information: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Group identifier </a:t>
            </a:r>
          </a:p>
          <a:p>
            <a:pPr lvl="4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FFS: condition(s) to omit this parameter e.g. when L=1 or </a:t>
            </a:r>
            <a:r>
              <a:rPr lang="en-US" sz="16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3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Measurement quantities for </a:t>
            </a:r>
            <a:r>
              <a:rPr lang="en-US" sz="16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 beam (s)</a:t>
            </a:r>
            <a:endParaRPr lang="en-US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Support RSRP or CSI report depending on beam management procedures (P1, P2, P3) </a:t>
            </a: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: the details of 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RSRP/CSI derivation and content</a:t>
            </a:r>
            <a:endParaRPr lang="en-GB" sz="1600" b="0" dirty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FFS: Other reporting contents, e.g., RSRQ  </a:t>
            </a:r>
          </a:p>
          <a:p>
            <a:pPr lvl="5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FFS: How to select </a:t>
            </a:r>
            <a:r>
              <a:rPr lang="en-US" sz="16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 beam(s)</a:t>
            </a:r>
            <a:r>
              <a:rPr lang="en-US" sz="1600" i="1" dirty="0" smtClean="0"/>
              <a:t> </a:t>
            </a:r>
            <a:r>
              <a:rPr lang="en-US" sz="1600" b="0" i="1" dirty="0" err="1" smtClean="0">
                <a:latin typeface="Times New Roman" charset="0"/>
                <a:ea typeface="Times New Roman" charset="0"/>
                <a:cs typeface="Times New Roman" charset="0"/>
              </a:rPr>
              <a:t>e.g</a:t>
            </a:r>
            <a:r>
              <a:rPr lang="en-US" sz="1600" b="0" i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0" i="1" dirty="0">
                <a:latin typeface="Times New Roman" charset="0"/>
                <a:ea typeface="Times New Roman" charset="0"/>
                <a:cs typeface="Times New Roman" charset="0"/>
              </a:rPr>
              <a:t>max </a:t>
            </a:r>
            <a:r>
              <a:rPr lang="en-US" sz="1600" b="0" i="1" dirty="0" err="1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600" b="0" i="1" baseline="-25000" dirty="0" err="1">
                <a:latin typeface="Times New Roman" charset="0"/>
                <a:ea typeface="Times New Roman" charset="0"/>
                <a:cs typeface="Times New Roman" charset="0"/>
              </a:rPr>
              <a:t>l</a:t>
            </a:r>
            <a:r>
              <a:rPr lang="en-US" sz="1600" b="0" i="1" dirty="0">
                <a:latin typeface="Times New Roman" charset="0"/>
                <a:ea typeface="Times New Roman" charset="0"/>
                <a:cs typeface="Times New Roman" charset="0"/>
              </a:rPr>
              <a:t> beams in terms of received power being above a certain </a:t>
            </a:r>
            <a:r>
              <a:rPr lang="en-US" sz="1600" b="0" i="1" dirty="0" smtClean="0">
                <a:latin typeface="Times New Roman" charset="0"/>
                <a:ea typeface="Times New Roman" charset="0"/>
                <a:cs typeface="Times New Roman" charset="0"/>
              </a:rPr>
              <a:t>threshold or in terms of correlation less than a certain threshold</a:t>
            </a:r>
          </a:p>
          <a:p>
            <a:pPr lvl="3" indent="-342900" algn="just">
              <a:buFont typeface="Times New Roman" panose="02020603050405020304" pitchFamily="18" charset="0"/>
              <a:buChar char="−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Information 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indicating </a:t>
            </a:r>
            <a:r>
              <a:rPr lang="en-US" sz="16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DL </a:t>
            </a:r>
            <a:r>
              <a:rPr lang="en-US" sz="16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 beam(s)</a:t>
            </a:r>
            <a:endParaRPr lang="en-US" sz="1400" b="0" dirty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: the details on this information, e.g., CSI-RS resource IDs, antenna port index, a combination of antenna port index and a time index, sequence index, 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etc.</a:t>
            </a:r>
          </a:p>
          <a:p>
            <a:pPr lvl="2" indent="-342900" algn="just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This group based beam reporting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configurable per UE basis.</a:t>
            </a:r>
          </a:p>
          <a:p>
            <a:pPr lvl="3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UE basis e.g.</a:t>
            </a:r>
            <a:r>
              <a:rPr lang="en-US" sz="1600" b="0" dirty="0">
                <a:latin typeface="Times New Roman" pitchFamily="18" charset="0"/>
                <a:cs typeface="Times New Roman" pitchFamily="18" charset="0"/>
              </a:rPr>
              <a:t> when L=1 or </a:t>
            </a:r>
            <a:r>
              <a:rPr lang="en-US" sz="16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6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16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4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No group identifier is reported when it is turned off </a:t>
            </a:r>
          </a:p>
          <a:p>
            <a:pPr lvl="3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: how L is determined. e.g. by network configuration or UE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selection or UE capability e.g. how many beams can be received simultaneously</a:t>
            </a:r>
          </a:p>
          <a:p>
            <a:pPr lvl="3" indent="-342900" algn="just">
              <a:buFont typeface="Wingdings" charset="2"/>
              <a:buChar char="§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how is configured using the CSI framework to support multi-panel or multi-TRP transmission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72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26045</TotalTime>
  <Words>790</Words>
  <Application>Microsoft Macintosh PowerPoint</Application>
  <PresentationFormat>On-screen Show (4:3)</PresentationFormat>
  <Paragraphs>61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ＭＳ Ｐゴシック</vt:lpstr>
      <vt:lpstr>Wingdings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Beam Reporting for NR MIMO</vt:lpstr>
      <vt:lpstr>Background</vt:lpstr>
      <vt:lpstr>Background</vt:lpstr>
      <vt:lpstr>Background</vt:lpstr>
      <vt:lpstr>Proposal</vt:lpstr>
    </vt:vector>
  </TitlesOfParts>
  <Manager/>
  <Company>ZTE</Company>
  <LinksUpToDate>false</LinksUpToDate>
  <SharedDoc>false</SharedDoc>
  <HyperlinkBase/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reporting</dc:title>
  <dc:subject/>
  <dc:creator>ZTE</dc:creator>
  <cp:keywords>CTPClassification=CTP_PUBLIC:VisualMarkings=</cp:keywords>
  <dc:description/>
  <cp:lastModifiedBy>ynli</cp:lastModifiedBy>
  <cp:revision>2441</cp:revision>
  <dcterms:created xsi:type="dcterms:W3CDTF">2007-12-19T20:51:45Z</dcterms:created>
  <dcterms:modified xsi:type="dcterms:W3CDTF">2017-02-14T16:17:36Z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2d6c75ed-e76b-43ff-83fb-15361972162c</vt:lpwstr>
  </property>
  <property fmtid="{D5CDD505-2E9C-101B-9397-08002B2CF9AE}" pid="3" name="CTP_TimeStamp">
    <vt:lpwstr>2017-01-16 19:39:00Z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