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82" r:id="rId3"/>
    <p:sldId id="283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747" autoAdjust="0"/>
    <p:restoredTop sz="94660"/>
  </p:normalViewPr>
  <p:slideViewPr>
    <p:cSldViewPr>
      <p:cViewPr varScale="1">
        <p:scale>
          <a:sx n="85" d="100"/>
          <a:sy n="85" d="100"/>
        </p:scale>
        <p:origin x="1622" y="9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2016/11/16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2016/11/16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2016/11/16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2016/11/16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2016/11/16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2016/11/16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2016/11/16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2016/11/16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2016/11/16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2016/11/16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2016/11/16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2016/11/16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/>
              <a:t>WF on CSI-RS for beam management</a:t>
            </a:r>
            <a:r>
              <a:rPr lang="en-US" altLang="ja-JP" dirty="0"/>
              <a:t/>
            </a:r>
            <a:br>
              <a:rPr lang="en-US" altLang="ja-JP" dirty="0"/>
            </a:br>
            <a:endParaRPr kumimoji="1" lang="ja-JP" altLang="en-US" dirty="0"/>
          </a:p>
        </p:txBody>
      </p:sp>
      <p:sp>
        <p:nvSpPr>
          <p:cNvPr id="5" name="サブタイトル 4"/>
          <p:cNvSpPr>
            <a:spLocks noGrp="1"/>
          </p:cNvSpPr>
          <p:nvPr>
            <p:ph type="subTitle" idx="1"/>
          </p:nvPr>
        </p:nvSpPr>
        <p:spPr>
          <a:xfrm>
            <a:off x="1115616" y="3886200"/>
            <a:ext cx="6984776" cy="1752600"/>
          </a:xfrm>
        </p:spPr>
        <p:txBody>
          <a:bodyPr>
            <a:normAutofit/>
          </a:bodyPr>
          <a:lstStyle/>
          <a:p>
            <a:r>
              <a:rPr kumimoji="1" lang="en-US" altLang="ja-JP" dirty="0"/>
              <a:t>Samsung, NTT </a:t>
            </a:r>
            <a:r>
              <a:rPr kumimoji="1" lang="en-US" altLang="ja-JP" dirty="0" smtClean="0"/>
              <a:t>DOCOMO, Ericsson, </a:t>
            </a:r>
            <a:r>
              <a:rPr kumimoji="1" lang="en-US" altLang="ja-JP" smtClean="0"/>
              <a:t>MediaTek</a:t>
            </a:r>
            <a:endParaRPr kumimoji="1" lang="en-US" altLang="ja-JP" dirty="0"/>
          </a:p>
        </p:txBody>
      </p:sp>
      <p:sp>
        <p:nvSpPr>
          <p:cNvPr id="6" name="テキスト ボックス 3"/>
          <p:cNvSpPr txBox="1">
            <a:spLocks noChangeArrowheads="1"/>
          </p:cNvSpPr>
          <p:nvPr/>
        </p:nvSpPr>
        <p:spPr bwMode="auto">
          <a:xfrm>
            <a:off x="7380312" y="188913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smtClean="0"/>
              <a:t>R1-1613570</a:t>
            </a:r>
            <a:endParaRPr lang="ja-JP" altLang="en-US" sz="2400" dirty="0"/>
          </a:p>
        </p:txBody>
      </p:sp>
      <p:sp>
        <p:nvSpPr>
          <p:cNvPr id="7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508735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3GPP TSG RAN WG1 Meeting #87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Reno, USA, 14th - 18th November 2016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Agenda </a:t>
            </a:r>
            <a:r>
              <a:rPr lang="en-US" altLang="ja-JP" sz="2400"/>
              <a:t>item 7.1.3.3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2784162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Background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968552"/>
          </a:xfrm>
        </p:spPr>
        <p:txBody>
          <a:bodyPr>
            <a:normAutofit/>
          </a:bodyPr>
          <a:lstStyle/>
          <a:p>
            <a:pPr lvl="0"/>
            <a:r>
              <a:rPr lang="en-US" sz="2400" dirty="0"/>
              <a:t>RAN1#86bis meeting had the following agreement:</a:t>
            </a:r>
          </a:p>
          <a:p>
            <a:pPr marL="457200" lvl="1" indent="0">
              <a:buNone/>
            </a:pPr>
            <a:r>
              <a:rPr lang="en-US" sz="1600" b="1" u="sng" dirty="0"/>
              <a:t>Working assumptions:</a:t>
            </a:r>
            <a:endParaRPr lang="en-US" sz="1600" dirty="0"/>
          </a:p>
          <a:p>
            <a:pPr lvl="1"/>
            <a:r>
              <a:rPr lang="en-US" sz="1600" dirty="0"/>
              <a:t>Beam management procedures can utilize at least the following RS type(s):</a:t>
            </a:r>
          </a:p>
          <a:p>
            <a:pPr lvl="2"/>
            <a:r>
              <a:rPr lang="en-US" sz="1400" dirty="0"/>
              <a:t>RS defined for mobility purpose at least in connected mode</a:t>
            </a:r>
          </a:p>
          <a:p>
            <a:pPr lvl="3"/>
            <a:r>
              <a:rPr lang="en-US" sz="1200" dirty="0"/>
              <a:t>FFS: RS can be NR-SS or CSI-RS or newly designed RS</a:t>
            </a:r>
          </a:p>
          <a:p>
            <a:pPr lvl="4"/>
            <a:r>
              <a:rPr lang="en-US" sz="1200" dirty="0"/>
              <a:t>Others are not precluded</a:t>
            </a:r>
          </a:p>
          <a:p>
            <a:pPr lvl="2"/>
            <a:r>
              <a:rPr lang="en-US" sz="1400" dirty="0"/>
              <a:t>CSI-RS:</a:t>
            </a:r>
          </a:p>
          <a:p>
            <a:pPr lvl="3"/>
            <a:r>
              <a:rPr lang="en-US" sz="1200" dirty="0"/>
              <a:t>CSI-RS is UE-specifically configured</a:t>
            </a:r>
          </a:p>
          <a:p>
            <a:pPr lvl="4"/>
            <a:r>
              <a:rPr lang="en-US" sz="1200" dirty="0"/>
              <a:t>Multiple UE may be configured with the same CSI-RS</a:t>
            </a:r>
          </a:p>
          <a:p>
            <a:pPr lvl="3"/>
            <a:r>
              <a:rPr lang="en-US" sz="1200" dirty="0"/>
              <a:t>The signal structure for CSI-RS can be specifically optimized for the particular procedure</a:t>
            </a:r>
          </a:p>
          <a:p>
            <a:pPr lvl="3"/>
            <a:r>
              <a:rPr lang="en-US" sz="1200" dirty="0"/>
              <a:t>Note: CSI-RS can also be used for CSI acquisition</a:t>
            </a:r>
          </a:p>
          <a:p>
            <a:pPr lvl="1"/>
            <a:r>
              <a:rPr lang="en-US" sz="1600" dirty="0"/>
              <a:t>Other RS could also be considered for beam management such as DMRS and synchronization signals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16200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>
            <a:noAutofit/>
          </a:bodyPr>
          <a:lstStyle/>
          <a:p>
            <a:r>
              <a:rPr lang="en-US" sz="1800" dirty="0"/>
              <a:t>CSI-RS supports the TRP </a:t>
            </a:r>
            <a:r>
              <a:rPr lang="en-US" sz="1800" dirty="0" err="1"/>
              <a:t>Tx</a:t>
            </a:r>
            <a:r>
              <a:rPr lang="en-US" sz="1800" dirty="0"/>
              <a:t> beam sweeping and UE Rx beam sweeping</a:t>
            </a:r>
          </a:p>
          <a:p>
            <a:r>
              <a:rPr lang="en-US" sz="1800" dirty="0"/>
              <a:t>The following parameters for CSI-RS transmission can be configured to the UE</a:t>
            </a:r>
          </a:p>
          <a:p>
            <a:pPr lvl="1"/>
            <a:r>
              <a:rPr lang="en-GB" sz="1400" dirty="0"/>
              <a:t>Alt 1: </a:t>
            </a:r>
          </a:p>
          <a:p>
            <a:pPr lvl="2"/>
            <a:r>
              <a:rPr lang="en-GB" sz="1400" i="1" dirty="0"/>
              <a:t>N</a:t>
            </a:r>
            <a:r>
              <a:rPr lang="en-GB" sz="1400" baseline="-25000" dirty="0"/>
              <a:t>T</a:t>
            </a:r>
            <a:r>
              <a:rPr lang="en-GB" sz="1400" dirty="0"/>
              <a:t> = 1, 2, ..., </a:t>
            </a:r>
            <a:r>
              <a:rPr lang="en-GB" sz="1400" i="1" dirty="0" err="1"/>
              <a:t>N</a:t>
            </a:r>
            <a:r>
              <a:rPr lang="en-GB" sz="1400" baseline="-25000" dirty="0" err="1"/>
              <a:t>T,Max</a:t>
            </a:r>
            <a:r>
              <a:rPr lang="en-GB" sz="1400" baseline="-25000" dirty="0"/>
              <a:t> </a:t>
            </a:r>
            <a:r>
              <a:rPr lang="en-GB" sz="1400" dirty="0"/>
              <a:t>: Number of time blocks for TRP </a:t>
            </a:r>
            <a:r>
              <a:rPr lang="en-GB" sz="1400" dirty="0" err="1"/>
              <a:t>Tx</a:t>
            </a:r>
            <a:r>
              <a:rPr lang="en-GB" sz="1400" dirty="0"/>
              <a:t> beam sweeping</a:t>
            </a:r>
            <a:endParaRPr lang="en-GB" sz="1400" baseline="-25000" dirty="0"/>
          </a:p>
          <a:p>
            <a:pPr lvl="2"/>
            <a:r>
              <a:rPr lang="en-GB" sz="1400" i="1" dirty="0"/>
              <a:t>N</a:t>
            </a:r>
            <a:r>
              <a:rPr lang="en-GB" sz="1400" baseline="-25000" dirty="0"/>
              <a:t>R</a:t>
            </a:r>
            <a:r>
              <a:rPr lang="en-GB" sz="1400" dirty="0"/>
              <a:t> = 1, 2, …, </a:t>
            </a:r>
            <a:r>
              <a:rPr lang="en-GB" sz="1400" i="1" dirty="0" err="1"/>
              <a:t>N</a:t>
            </a:r>
            <a:r>
              <a:rPr lang="en-GB" sz="1400" baseline="-25000" dirty="0" err="1"/>
              <a:t>R,Max</a:t>
            </a:r>
            <a:r>
              <a:rPr lang="en-GB" sz="1400" baseline="-25000" dirty="0"/>
              <a:t> </a:t>
            </a:r>
            <a:r>
              <a:rPr lang="en-GB" sz="1400" dirty="0"/>
              <a:t>: Number of time units within each time block for supporting UE Rx beam sweeping</a:t>
            </a:r>
          </a:p>
          <a:p>
            <a:pPr lvl="1"/>
            <a:r>
              <a:rPr lang="en-GB" sz="1400" dirty="0"/>
              <a:t>Alt 2:</a:t>
            </a:r>
          </a:p>
          <a:p>
            <a:pPr lvl="2"/>
            <a:r>
              <a:rPr lang="en-GB" sz="1400" i="1" dirty="0"/>
              <a:t>N</a:t>
            </a:r>
            <a:r>
              <a:rPr lang="en-GB" sz="1400" baseline="-25000" dirty="0"/>
              <a:t>R</a:t>
            </a:r>
            <a:r>
              <a:rPr lang="en-GB" sz="1400" dirty="0"/>
              <a:t> = 1, 2, …, </a:t>
            </a:r>
            <a:r>
              <a:rPr lang="en-GB" sz="1400" i="1" dirty="0" err="1"/>
              <a:t>N</a:t>
            </a:r>
            <a:r>
              <a:rPr lang="en-GB" sz="1400" baseline="-25000" dirty="0" err="1"/>
              <a:t>R,Max</a:t>
            </a:r>
            <a:r>
              <a:rPr lang="en-GB" sz="1400" baseline="-25000" dirty="0"/>
              <a:t> </a:t>
            </a:r>
            <a:r>
              <a:rPr lang="en-GB" sz="1400" dirty="0"/>
              <a:t>: Number of time blocks for UE Rx beam sweeping</a:t>
            </a:r>
            <a:endParaRPr lang="en-GB" sz="1400" i="1" dirty="0"/>
          </a:p>
          <a:p>
            <a:pPr lvl="2"/>
            <a:r>
              <a:rPr lang="en-GB" sz="1400" i="1" dirty="0"/>
              <a:t>N</a:t>
            </a:r>
            <a:r>
              <a:rPr lang="en-GB" sz="1400" baseline="-25000" dirty="0"/>
              <a:t>T</a:t>
            </a:r>
            <a:r>
              <a:rPr lang="en-GB" sz="1400" dirty="0"/>
              <a:t> = 1, 2, ..., </a:t>
            </a:r>
            <a:r>
              <a:rPr lang="en-GB" sz="1400" i="1" dirty="0" err="1"/>
              <a:t>N</a:t>
            </a:r>
            <a:r>
              <a:rPr lang="en-GB" sz="1400" baseline="-25000" dirty="0" err="1"/>
              <a:t>T,Max</a:t>
            </a:r>
            <a:r>
              <a:rPr lang="en-GB" sz="1400" baseline="-25000" dirty="0"/>
              <a:t> </a:t>
            </a:r>
            <a:r>
              <a:rPr lang="en-GB" sz="1400" dirty="0"/>
              <a:t>: Number of time units within each time block for TRP </a:t>
            </a:r>
            <a:r>
              <a:rPr lang="en-GB" sz="1400" dirty="0" err="1"/>
              <a:t>Tx</a:t>
            </a:r>
            <a:r>
              <a:rPr lang="en-GB" sz="1400" dirty="0"/>
              <a:t> beam sweeping</a:t>
            </a:r>
            <a:endParaRPr lang="en-GB" sz="1800" dirty="0"/>
          </a:p>
          <a:p>
            <a:pPr lvl="1"/>
            <a:r>
              <a:rPr lang="en-GB" sz="1400" i="1" dirty="0"/>
              <a:t>N</a:t>
            </a:r>
            <a:r>
              <a:rPr lang="en-GB" sz="1400" baseline="-25000" dirty="0"/>
              <a:t>P</a:t>
            </a:r>
            <a:r>
              <a:rPr lang="en-GB" sz="1400" dirty="0"/>
              <a:t> = 1, 2, …, </a:t>
            </a:r>
            <a:r>
              <a:rPr lang="en-GB" sz="1400" i="1" dirty="0" err="1"/>
              <a:t>N</a:t>
            </a:r>
            <a:r>
              <a:rPr lang="en-GB" sz="1400" baseline="-25000" dirty="0" err="1"/>
              <a:t>P,max</a:t>
            </a:r>
            <a:r>
              <a:rPr lang="en-GB" sz="1400" dirty="0"/>
              <a:t>: Total number of CSI-RS ports per time unit</a:t>
            </a:r>
          </a:p>
          <a:p>
            <a:pPr lvl="2"/>
            <a:r>
              <a:rPr lang="en-GB" sz="1400" dirty="0"/>
              <a:t>Different CSI-RS ports can correspond to differently steered beams</a:t>
            </a:r>
          </a:p>
          <a:p>
            <a:pPr lvl="1"/>
            <a:r>
              <a:rPr lang="en-GB" sz="1400" dirty="0"/>
              <a:t>For periodic and semi-persistent CSI-RS transmission, periodicity and offset (in terms of slots or </a:t>
            </a:r>
            <a:r>
              <a:rPr lang="en-GB" sz="1400" dirty="0" err="1"/>
              <a:t>subframes</a:t>
            </a:r>
            <a:r>
              <a:rPr lang="en-GB" sz="1400" dirty="0"/>
              <a:t>).</a:t>
            </a:r>
          </a:p>
          <a:p>
            <a:pPr lvl="1"/>
            <a:r>
              <a:rPr lang="en-GB" sz="1400" dirty="0"/>
              <a:t>Other </a:t>
            </a:r>
            <a:r>
              <a:rPr lang="en-US" sz="1400" dirty="0"/>
              <a:t>parameters </a:t>
            </a:r>
            <a:r>
              <a:rPr lang="en-GB" sz="1400" dirty="0"/>
              <a:t>are not precluded</a:t>
            </a:r>
          </a:p>
          <a:p>
            <a:pPr lvl="1"/>
            <a:r>
              <a:rPr lang="en-GB" sz="1400" dirty="0">
                <a:solidFill>
                  <a:srgbClr val="FF0000"/>
                </a:solidFill>
              </a:rPr>
              <a:t>FFS:</a:t>
            </a:r>
          </a:p>
          <a:p>
            <a:pPr lvl="2"/>
            <a:r>
              <a:rPr lang="en-GB" sz="1200" dirty="0">
                <a:solidFill>
                  <a:srgbClr val="FF0000"/>
                </a:solidFill>
              </a:rPr>
              <a:t>Whether explicit or implicit configuration of N</a:t>
            </a:r>
            <a:r>
              <a:rPr lang="en-GB" sz="1200" baseline="-25000" dirty="0">
                <a:solidFill>
                  <a:srgbClr val="FF0000"/>
                </a:solidFill>
              </a:rPr>
              <a:t>T</a:t>
            </a:r>
            <a:r>
              <a:rPr lang="en-GB" sz="1200" dirty="0">
                <a:solidFill>
                  <a:srgbClr val="FF0000"/>
                </a:solidFill>
              </a:rPr>
              <a:t>, N</a:t>
            </a:r>
            <a:r>
              <a:rPr lang="en-GB" sz="1200" baseline="-25000" dirty="0">
                <a:solidFill>
                  <a:srgbClr val="FF0000"/>
                </a:solidFill>
              </a:rPr>
              <a:t>R</a:t>
            </a:r>
            <a:r>
              <a:rPr lang="en-GB" sz="1200" dirty="0">
                <a:solidFill>
                  <a:srgbClr val="FF0000"/>
                </a:solidFill>
              </a:rPr>
              <a:t>, and N</a:t>
            </a:r>
            <a:r>
              <a:rPr lang="en-GB" sz="1200" baseline="-25000" dirty="0">
                <a:solidFill>
                  <a:srgbClr val="FF0000"/>
                </a:solidFill>
              </a:rPr>
              <a:t>P </a:t>
            </a:r>
            <a:r>
              <a:rPr lang="en-GB" sz="1200" dirty="0">
                <a:solidFill>
                  <a:srgbClr val="FF0000"/>
                </a:solidFill>
              </a:rPr>
              <a:t>is supported</a:t>
            </a:r>
          </a:p>
          <a:p>
            <a:pPr lvl="2"/>
            <a:r>
              <a:rPr lang="en-GB" sz="1200" dirty="0">
                <a:solidFill>
                  <a:srgbClr val="FF0000"/>
                </a:solidFill>
              </a:rPr>
              <a:t>Whether above </a:t>
            </a:r>
            <a:r>
              <a:rPr lang="en-US" sz="1200" dirty="0">
                <a:solidFill>
                  <a:srgbClr val="FF0000"/>
                </a:solidFill>
              </a:rPr>
              <a:t>parameters </a:t>
            </a:r>
            <a:r>
              <a:rPr lang="en-GB" sz="1200" dirty="0">
                <a:solidFill>
                  <a:srgbClr val="FF0000"/>
                </a:solidFill>
              </a:rPr>
              <a:t>are configured with one or multiple CSI-RS resource configurations</a:t>
            </a:r>
          </a:p>
          <a:p>
            <a:pPr lvl="2"/>
            <a:r>
              <a:rPr lang="en-GB" sz="1200" dirty="0">
                <a:solidFill>
                  <a:srgbClr val="FF0000"/>
                </a:solidFill>
              </a:rPr>
              <a:t>CSI-RS resource configuration(s) mechanism, e.g. RRC vs dynamic (L1/L2)</a:t>
            </a:r>
          </a:p>
          <a:p>
            <a:pPr lvl="1"/>
            <a:r>
              <a:rPr lang="en-GB" sz="1400" dirty="0"/>
              <a:t>NOTE: CSI-RS can be used in </a:t>
            </a:r>
            <a:r>
              <a:rPr lang="en-US" sz="1400" dirty="0"/>
              <a:t>P1, P2, P3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4912393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10685</TotalTime>
  <Words>351</Words>
  <Application>Microsoft Office PowerPoint</Application>
  <PresentationFormat>On-screen Show (4:3)</PresentationFormat>
  <Paragraphs>37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맑은 고딕</vt:lpstr>
      <vt:lpstr>ＭＳ Ｐゴシック</vt:lpstr>
      <vt:lpstr>Arial</vt:lpstr>
      <vt:lpstr>Calibri</vt:lpstr>
      <vt:lpstr>Office テーマ</vt:lpstr>
      <vt:lpstr>WF on CSI-RS for beam management 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5139473</dc:creator>
  <cp:lastModifiedBy>Li Guo</cp:lastModifiedBy>
  <cp:revision>606</cp:revision>
  <dcterms:created xsi:type="dcterms:W3CDTF">2014-09-26T23:14:47Z</dcterms:created>
  <dcterms:modified xsi:type="dcterms:W3CDTF">2016-11-17T01:12:12Z</dcterms:modified>
</cp:coreProperties>
</file>