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1" r:id="rId1"/>
  </p:sldMasterIdLst>
  <p:notesMasterIdLst>
    <p:notesMasterId r:id="rId9"/>
  </p:notesMasterIdLst>
  <p:handoutMasterIdLst>
    <p:handoutMasterId r:id="rId10"/>
  </p:handoutMasterIdLst>
  <p:sldIdLst>
    <p:sldId id="275" r:id="rId2"/>
    <p:sldId id="276" r:id="rId3"/>
    <p:sldId id="288" r:id="rId4"/>
    <p:sldId id="277" r:id="rId5"/>
    <p:sldId id="283" r:id="rId6"/>
    <p:sldId id="285" r:id="rId7"/>
    <p:sldId id="286" r:id="rId8"/>
  </p:sldIdLst>
  <p:sldSz cx="9144000" cy="6858000" type="screen4x3"/>
  <p:notesSz cx="6858000" cy="9144000"/>
  <p:defaultTextStyle>
    <a:defPPr>
      <a:defRPr lang="ko-KR"/>
    </a:defPPr>
    <a:lvl1pPr marL="0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07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60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613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66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920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74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227" algn="l" defTabSz="914307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D2CA32DC-9941-43B1-99C1-34222B605232}">
          <p14:sldIdLst>
            <p14:sldId id="275"/>
            <p14:sldId id="276"/>
            <p14:sldId id="288"/>
            <p14:sldId id="277"/>
            <p14:sldId id="283"/>
            <p14:sldId id="285"/>
            <p14:sldId id="286"/>
          </p14:sldIdLst>
        </p14:section>
      </p14:sectionLst>
    </p:ext>
    <p:ext uri="{EFAFB233-063F-42B5-8137-9DF3F51BA10A}">
      <p15:sldGuideLst xmlns="" xmlns:p15="http://schemas.microsoft.com/office/powerpoint/2012/main">
        <p15:guide id="1" orient="horz" pos="527">
          <p15:clr>
            <a:srgbClr val="A4A3A4"/>
          </p15:clr>
        </p15:guide>
        <p15:guide id="2" orient="horz" pos="618">
          <p15:clr>
            <a:srgbClr val="A4A3A4"/>
          </p15:clr>
        </p15:guide>
        <p15:guide id="3" orient="horz" pos="1026">
          <p15:clr>
            <a:srgbClr val="A4A3A4"/>
          </p15:clr>
        </p15:guide>
        <p15:guide id="4" orient="horz" pos="1117">
          <p15:clr>
            <a:srgbClr val="A4A3A4"/>
          </p15:clr>
        </p15:guide>
        <p15:guide id="5" orient="horz" pos="4110">
          <p15:clr>
            <a:srgbClr val="A4A3A4"/>
          </p15:clr>
        </p15:guide>
        <p15:guide id="6" pos="136">
          <p15:clr>
            <a:srgbClr val="A4A3A4"/>
          </p15:clr>
        </p15:guide>
        <p15:guide id="7" pos="204">
          <p15:clr>
            <a:srgbClr val="A4A3A4"/>
          </p15:clr>
        </p15:guide>
        <p15:guide id="8" pos="2971">
          <p15:clr>
            <a:srgbClr val="A4A3A4"/>
          </p15:clr>
        </p15:guide>
        <p15:guide id="9" pos="301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98E"/>
    <a:srgbClr val="216DDD"/>
    <a:srgbClr val="4169E1"/>
    <a:srgbClr val="0096C8"/>
    <a:srgbClr val="32C8FA"/>
    <a:srgbClr val="FF0066"/>
    <a:srgbClr val="33C8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22" autoAdjust="0"/>
    <p:restoredTop sz="94305" autoAdjust="0"/>
  </p:normalViewPr>
  <p:slideViewPr>
    <p:cSldViewPr>
      <p:cViewPr varScale="1">
        <p:scale>
          <a:sx n="111" d="100"/>
          <a:sy n="111" d="100"/>
        </p:scale>
        <p:origin x="-1806" y="-78"/>
      </p:cViewPr>
      <p:guideLst>
        <p:guide orient="horz" pos="527"/>
        <p:guide orient="horz" pos="618"/>
        <p:guide orient="horz" pos="1026"/>
        <p:guide orient="horz" pos="1117"/>
        <p:guide orient="horz" pos="4110"/>
        <p:guide pos="136"/>
        <p:guide pos="204"/>
        <p:guide pos="2971"/>
        <p:guide pos="301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58" d="100"/>
          <a:sy n="58" d="100"/>
        </p:scale>
        <p:origin x="1026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086C85-3A35-4EC3-986B-206FF13870EC}" type="datetimeFigureOut">
              <a:rPr lang="ko-KR" altLang="en-US" smtClean="0"/>
              <a:pPr/>
              <a:t>2016-11-17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D4A0A4-15EF-487C-8EEF-2DDBED4C225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727096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161B4A-5949-4DD0-B7B6-1660E7F54017}" type="datetimeFigureOut">
              <a:rPr lang="ko-KR" altLang="en-US" smtClean="0"/>
              <a:pPr/>
              <a:t>2016-11-17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DA7803-1C58-4498-AFD4-74A766366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60001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53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07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60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613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66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20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74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27" algn="l" defTabSz="914307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DA7803-1C58-4498-AFD4-74A766366295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34259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29224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684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27286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49457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02845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8310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8572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14907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4689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4410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22431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latinLnBrk="0"/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 latinLnBrk="0"/>
              <a:t>2016/11/17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latinLnBrk="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latinLnBrk="0"/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 latinLnBrk="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4673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/>
              <a:t>WF on </a:t>
            </a:r>
            <a:r>
              <a:rPr lang="en-US" altLang="ko-KR" dirty="0"/>
              <a:t>Evaluation </a:t>
            </a:r>
            <a:r>
              <a:rPr lang="en-US" altLang="ko-KR" dirty="0" smtClean="0"/>
              <a:t>Assumptions</a:t>
            </a:r>
            <a:br>
              <a:rPr lang="en-US" altLang="ko-KR" dirty="0" smtClean="0"/>
            </a:br>
            <a:r>
              <a:rPr lang="en-US" altLang="zh-CN" dirty="0"/>
              <a:t>for </a:t>
            </a:r>
            <a:r>
              <a:rPr lang="en-US" altLang="ko-KR" dirty="0"/>
              <a:t>Advanced Receivers </a:t>
            </a:r>
            <a:r>
              <a:rPr lang="en-US" altLang="ko-KR" dirty="0" smtClean="0"/>
              <a:t/>
            </a:r>
            <a:br>
              <a:rPr lang="en-US" altLang="ko-KR" dirty="0" smtClean="0"/>
            </a:br>
            <a:r>
              <a:rPr lang="en-US" altLang="ko-KR" dirty="0" smtClean="0"/>
              <a:t>based on Network Coordination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Samsung, Ericsson, Nokia, Intel, </a:t>
            </a:r>
            <a:r>
              <a:rPr lang="en-US" altLang="ko-KR" dirty="0" err="1">
                <a:solidFill>
                  <a:schemeClr val="tx1"/>
                </a:solidFill>
              </a:rPr>
              <a:t>MediaTek</a:t>
            </a:r>
            <a:r>
              <a:rPr lang="en-US" altLang="ko-KR" dirty="0" smtClean="0">
                <a:solidFill>
                  <a:schemeClr val="tx1"/>
                </a:solidFill>
              </a:rPr>
              <a:t>,</a:t>
            </a:r>
            <a:r>
              <a:rPr lang="en-US" altLang="zh-CN" dirty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Orange, </a:t>
            </a:r>
            <a:r>
              <a:rPr lang="en-US" altLang="zh-CN" dirty="0" err="1" smtClean="0">
                <a:solidFill>
                  <a:schemeClr val="tx1"/>
                </a:solidFill>
              </a:rPr>
              <a:t>CeWiT</a:t>
            </a:r>
            <a:r>
              <a:rPr lang="en-US" altLang="zh-CN" dirty="0" smtClean="0">
                <a:solidFill>
                  <a:schemeClr val="tx1"/>
                </a:solidFill>
              </a:rPr>
              <a:t>, IITH</a:t>
            </a:r>
            <a:r>
              <a:rPr lang="en-US" altLang="zh-CN" dirty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IITM, </a:t>
            </a:r>
            <a:r>
              <a:rPr lang="en-US" altLang="zh-CN" dirty="0" err="1">
                <a:solidFill>
                  <a:schemeClr val="tx1"/>
                </a:solidFill>
              </a:rPr>
              <a:t>Tejas</a:t>
            </a:r>
            <a:r>
              <a:rPr lang="en-US" altLang="zh-CN" dirty="0">
                <a:solidFill>
                  <a:schemeClr val="tx1"/>
                </a:solidFill>
              </a:rPr>
              <a:t> Networks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…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latinLnBrk="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260648"/>
            <a:ext cx="8928992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defTabSz="914400" fontAlgn="base" latinLnBrk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3GPP TSG RAN WG1 Meeting #87	                    	R1-1613533</a:t>
            </a:r>
            <a:endParaRPr lang="en-US" altLang="zh-CN" sz="1050" dirty="0" smtClean="0" bmk="OLE_LINK125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  <a:p>
            <a:pPr defTabSz="914400"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Reno, Nevada 14th </a:t>
            </a:r>
            <a:r>
              <a:rPr lang="en-US" altLang="zh-CN" sz="1600" b="1" dirty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18th November </a:t>
            </a:r>
            <a:r>
              <a:rPr lang="en-US" altLang="zh-CN" sz="1600" b="1" dirty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2016</a:t>
            </a:r>
          </a:p>
          <a:p>
            <a:pPr defTabSz="914400"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endParaRPr lang="en-US" altLang="zh-CN" sz="1600" b="1" dirty="0" smtClean="0" bmk="OLE_LINK125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914400"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r>
              <a:rPr lang="en-US" altLang="zh-CN" sz="1600" b="1" dirty="0" smtClean="0" bmk="OLE_LINK125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Agenda Item:		  	 7.1.3.1</a:t>
            </a:r>
            <a:endParaRPr lang="zh-CN" altLang="zh-CN" sz="1600" b="1" dirty="0" smtClean="0" bmk="OLE_LINK125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defTabSz="914400" eaLnBrk="0" fontAlgn="base" latinLnBrk="0" hangingPunct="0">
              <a:spcBef>
                <a:spcPct val="0"/>
              </a:spcBef>
              <a:spcAft>
                <a:spcPct val="0"/>
              </a:spcAft>
              <a:tabLst>
                <a:tab pos="5851525" algn="r"/>
              </a:tabLst>
            </a:pPr>
            <a:endParaRPr lang="en-US" altLang="zh-CN" sz="2800" dirty="0" smtClean="0">
              <a:solidFill>
                <a:prstClr val="black"/>
              </a:solidFill>
              <a:latin typeface="Arial" pitchFamily="34" charset="0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7251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altLang="zh-CN" dirty="0" smtClean="0"/>
              <a:t>For </a:t>
            </a:r>
            <a:r>
              <a:rPr lang="en-US" altLang="zh-CN" dirty="0"/>
              <a:t>network coordination aspects, i</a:t>
            </a:r>
            <a:r>
              <a:rPr lang="en-US" altLang="zh-CN" dirty="0" smtClean="0"/>
              <a:t>t was agreed in RAN1#86bis that</a:t>
            </a:r>
          </a:p>
          <a:p>
            <a:pPr lvl="1"/>
            <a:r>
              <a:rPr lang="en-US" altLang="ko-KR" dirty="0" smtClean="0"/>
              <a:t>Study the need of network assistance and coordination for different types of interference suppression (e.g. inter user, inter-TRP interference) and cancellation based on advanced receivers</a:t>
            </a:r>
          </a:p>
          <a:p>
            <a:pPr lvl="1"/>
            <a:r>
              <a:rPr lang="en-US" altLang="ko-KR" dirty="0" smtClean="0"/>
              <a:t>RAN1 </a:t>
            </a:r>
            <a:r>
              <a:rPr lang="en-US" altLang="ko-KR" dirty="0"/>
              <a:t>to study the following aspects :</a:t>
            </a:r>
          </a:p>
          <a:p>
            <a:pPr lvl="2"/>
            <a:r>
              <a:rPr lang="en-US" altLang="ko-KR" dirty="0" err="1" smtClean="0"/>
              <a:t>Codeword</a:t>
            </a:r>
            <a:r>
              <a:rPr lang="en-US" altLang="ko-KR" dirty="0" smtClean="0"/>
              <a:t>-to-layer </a:t>
            </a:r>
            <a:r>
              <a:rPr lang="en-US" altLang="ko-KR" dirty="0"/>
              <a:t>mapping</a:t>
            </a:r>
          </a:p>
          <a:p>
            <a:pPr lvl="1"/>
            <a:r>
              <a:rPr lang="en-US" altLang="ko-KR" dirty="0" smtClean="0"/>
              <a:t>This </a:t>
            </a:r>
            <a:r>
              <a:rPr lang="en-US" altLang="ko-KR" dirty="0"/>
              <a:t>RAN1 study should consider advanced receivers for interference mitigation</a:t>
            </a:r>
          </a:p>
          <a:p>
            <a:pPr lvl="2"/>
            <a:r>
              <a:rPr lang="en-US" altLang="ko-KR" dirty="0" smtClean="0"/>
              <a:t>In </a:t>
            </a:r>
            <a:r>
              <a:rPr lang="en-US" altLang="ko-KR" dirty="0"/>
              <a:t>the case of network coordination: the following can also be studied</a:t>
            </a:r>
          </a:p>
          <a:p>
            <a:pPr lvl="3"/>
            <a:r>
              <a:rPr lang="en-US" altLang="ko-KR" dirty="0" smtClean="0"/>
              <a:t>Rank </a:t>
            </a:r>
            <a:r>
              <a:rPr lang="en-US" altLang="ko-KR" dirty="0"/>
              <a:t>and modulation order</a:t>
            </a:r>
          </a:p>
          <a:p>
            <a:pPr lvl="3"/>
            <a:r>
              <a:rPr lang="en-US" altLang="ko-KR" dirty="0" smtClean="0"/>
              <a:t>Modulation </a:t>
            </a:r>
            <a:r>
              <a:rPr lang="en-US" altLang="ko-KR" dirty="0"/>
              <a:t>mapping</a:t>
            </a:r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118852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/>
              <a:t>In</a:t>
            </a:r>
            <a:r>
              <a:rPr lang="ko-KR" altLang="en-US" dirty="0" smtClean="0"/>
              <a:t> </a:t>
            </a:r>
            <a:r>
              <a:rPr lang="en-US" altLang="ko-KR" dirty="0" smtClean="0"/>
              <a:t>R1-1612485, R1-1612486, R1-1612487, R1-1612488, R1-1612489, </a:t>
            </a:r>
            <a:r>
              <a:rPr lang="en-US" altLang="ko-KR" dirty="0"/>
              <a:t>and </a:t>
            </a:r>
            <a:r>
              <a:rPr lang="en-US" altLang="ko-KR" dirty="0" smtClean="0"/>
              <a:t>R1-1612851, advanced receivers based on network coordination provides significant system throughput improvement at cell edge</a:t>
            </a:r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3705720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altLang="ko-KR" sz="2000" dirty="0"/>
              <a:t>For advanced receivers </a:t>
            </a:r>
            <a:r>
              <a:rPr lang="en-US" altLang="ko-KR" sz="2000" dirty="0" smtClean="0"/>
              <a:t>based on network </a:t>
            </a:r>
            <a:r>
              <a:rPr lang="en-US" altLang="ko-KR" sz="2000" dirty="0"/>
              <a:t>coordination, </a:t>
            </a:r>
            <a:r>
              <a:rPr lang="en-US" altLang="ko-KR" sz="2000" dirty="0" smtClean="0"/>
              <a:t>system-level simulation </a:t>
            </a:r>
            <a:r>
              <a:rPr lang="en-US" altLang="ko-KR" sz="2000" dirty="0"/>
              <a:t>are encouraged to be evaluated in NR study </a:t>
            </a:r>
            <a:r>
              <a:rPr lang="en-US" altLang="ko-KR" sz="2000" dirty="0" smtClean="0"/>
              <a:t>item</a:t>
            </a:r>
          </a:p>
          <a:p>
            <a:pPr lvl="1"/>
            <a:endParaRPr lang="en-US" altLang="ko-KR" sz="1800" dirty="0" smtClean="0"/>
          </a:p>
          <a:p>
            <a:r>
              <a:rPr lang="en-US" altLang="ko-KR" sz="2000" dirty="0" smtClean="0"/>
              <a:t>For system-level simulations, urban macro scenario, dense urban scenario excluding small cells, and dense urban scenario including small cells with the same carrier frequency  are encouraged </a:t>
            </a:r>
            <a:r>
              <a:rPr lang="en-US" altLang="ko-KR" sz="2000" dirty="0"/>
              <a:t>to be evaluated in </a:t>
            </a:r>
            <a:r>
              <a:rPr lang="en-US" altLang="ko-KR" sz="2000" dirty="0" smtClean="0"/>
              <a:t>NR study item</a:t>
            </a:r>
            <a:endParaRPr lang="en-US" altLang="ko-KR" sz="2000" dirty="0"/>
          </a:p>
          <a:p>
            <a:endParaRPr lang="en-US" altLang="ko-KR" sz="2000" dirty="0" smtClean="0"/>
          </a:p>
          <a:p>
            <a:r>
              <a:rPr lang="en-US" altLang="ko-KR" sz="2000" dirty="0"/>
              <a:t>Simulation assumptions of TR 38.802 can be a starting point for the evaluation of NR advanced receiver schemes with following refinement:</a:t>
            </a:r>
          </a:p>
          <a:p>
            <a:pPr lvl="1"/>
            <a:r>
              <a:rPr lang="en-US" altLang="ko-KR" sz="1600" dirty="0" smtClean="0"/>
              <a:t>Carrier frequency,  TP antenna configuration, UE </a:t>
            </a:r>
            <a:r>
              <a:rPr lang="en-US" altLang="ko-KR" sz="1600" dirty="0"/>
              <a:t>antenna </a:t>
            </a:r>
            <a:r>
              <a:rPr lang="en-US" altLang="ko-KR" sz="1600" dirty="0" smtClean="0"/>
              <a:t>configuration, and UE </a:t>
            </a:r>
            <a:r>
              <a:rPr lang="en-US" altLang="ko-KR" sz="1600" dirty="0"/>
              <a:t>antenna height</a:t>
            </a:r>
          </a:p>
          <a:p>
            <a:pPr marL="0" indent="0">
              <a:buNone/>
            </a:pPr>
            <a:endParaRPr lang="en-US" altLang="ko-KR" sz="2000" dirty="0"/>
          </a:p>
          <a:p>
            <a:r>
              <a:rPr lang="en-US" altLang="ko-KR" sz="2000" dirty="0" smtClean="0"/>
              <a:t>Details on additional information assumed in evaluations should be provided by each company 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1929736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SLS </a:t>
            </a:r>
            <a:r>
              <a:rPr lang="en-US" altLang="ko-KR" dirty="0"/>
              <a:t>Simulation Assumptions </a:t>
            </a:r>
            <a:r>
              <a:rPr lang="en-US" altLang="ko-KR" dirty="0" smtClean="0"/>
              <a:t>(1/3)</a:t>
            </a:r>
            <a:endParaRPr lang="ko-KR" altLang="en-US" dirty="0"/>
          </a:p>
        </p:txBody>
      </p:sp>
      <p:graphicFrame>
        <p:nvGraphicFramePr>
          <p:cNvPr id="3" name="표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8872679"/>
              </p:ext>
            </p:extLst>
          </p:nvPr>
        </p:nvGraphicFramePr>
        <p:xfrm>
          <a:off x="687512" y="1574293"/>
          <a:ext cx="7768976" cy="4852097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88788"/>
                <a:gridCol w="2940094"/>
                <a:gridCol w="2940094"/>
              </a:tblGrid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Parameters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Urban Macro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Dense urban (Single or Dual layer)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4055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Carrier frequency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4GHz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Macro layer: 4GHz</a:t>
                      </a:r>
                      <a:endParaRPr lang="ko-KR" sz="120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Small cell layer: 4GHz (co-channel)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Subcarrier spacing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15kHz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System Bandwidth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20MHz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73732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Layout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Hexagonal grid, 3 sectors per site, 19 macro sites (optional: 7 macro sites, similar to that in SCE SI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Macro Layer: Hexagonal grid, 3 sectors per site, 19 macro sites (optional: 7 macro sites, similar to that in SCE SI)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Small cell layer: small cells uniformly random dropping within  macro geographical area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</a:tr>
              <a:tr h="202765">
                <a:tc row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ISD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500m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Macro layer: 200m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</a:tr>
              <a:tr h="211982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ko-KR" sz="1200" dirty="0">
                        <a:effectLst/>
                        <a:latin typeface="Times New Roman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Small cell layer: Randomly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Number of Small Cell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-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3,9 (Optional)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Small cell TP dropping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-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According to TR 38.802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</a:tr>
              <a:tr h="39631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</a:rPr>
                        <a:t>Minimum distances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</a:rPr>
                        <a:t>35m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35m for macro cells and 5m for micro cells</a:t>
                      </a:r>
                      <a:endParaRPr lang="ko-KR" altLang="ko-KR" sz="1200" dirty="0" smtClean="0">
                        <a:solidFill>
                          <a:schemeClr val="tx1"/>
                        </a:solidFill>
                        <a:effectLst/>
                        <a:latin typeface="Times New Roman"/>
                        <a:ea typeface="+mn-ea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</a:tr>
              <a:tr h="68264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Channel model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</a:rPr>
                        <a:t>3D </a:t>
                      </a:r>
                      <a:r>
                        <a:rPr lang="en-GB" sz="1200" dirty="0" err="1" smtClean="0">
                          <a:effectLst/>
                        </a:rPr>
                        <a:t>UMa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</a:rPr>
                        <a:t>3D </a:t>
                      </a:r>
                      <a:r>
                        <a:rPr lang="en-US" sz="1200" dirty="0" err="1" smtClean="0">
                          <a:effectLst/>
                        </a:rPr>
                        <a:t>UMa</a:t>
                      </a:r>
                      <a:r>
                        <a:rPr lang="en-US" sz="1200" dirty="0" smtClean="0">
                          <a:effectLst/>
                        </a:rPr>
                        <a:t> (Macro layer) and 3D </a:t>
                      </a:r>
                      <a:r>
                        <a:rPr lang="en-US" sz="1200" dirty="0" err="1" smtClean="0">
                          <a:effectLst/>
                        </a:rPr>
                        <a:t>UMi</a:t>
                      </a:r>
                      <a:r>
                        <a:rPr lang="en-US" sz="1200" dirty="0" smtClean="0">
                          <a:effectLst/>
                        </a:rPr>
                        <a:t> (Micro layer)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TP Tx power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49dBm/20MHz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44dBm/20MHz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</a:tr>
              <a:tr h="4055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TP antenna configuration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(</a:t>
                      </a:r>
                      <a:r>
                        <a:rPr lang="en-GB" sz="1200" dirty="0" err="1">
                          <a:effectLst/>
                        </a:rPr>
                        <a:t>M,N,P,Mg,Ng</a:t>
                      </a:r>
                      <a:r>
                        <a:rPr lang="en-GB" sz="1200" dirty="0">
                          <a:effectLst/>
                        </a:rPr>
                        <a:t>) = (8,16,2,1,1)</a:t>
                      </a:r>
                      <a:endParaRPr lang="ko-KR" sz="1200" dirty="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(</a:t>
                      </a:r>
                      <a:r>
                        <a:rPr lang="en-GB" sz="1200" dirty="0" err="1">
                          <a:effectLst/>
                        </a:rPr>
                        <a:t>dH,dV</a:t>
                      </a:r>
                      <a:r>
                        <a:rPr lang="en-GB" sz="1200" dirty="0">
                          <a:effectLst/>
                        </a:rPr>
                        <a:t>) = (0.5, 0.8)λ.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(</a:t>
                      </a:r>
                      <a:r>
                        <a:rPr lang="en-GB" sz="1200" dirty="0" err="1">
                          <a:effectLst/>
                        </a:rPr>
                        <a:t>M,N,P,Mg,Ng</a:t>
                      </a:r>
                      <a:r>
                        <a:rPr lang="en-GB" sz="1200" dirty="0">
                          <a:effectLst/>
                        </a:rPr>
                        <a:t>) = (8,8,2,1,1)</a:t>
                      </a:r>
                      <a:endParaRPr lang="ko-KR" sz="1200" dirty="0">
                        <a:effectLst/>
                      </a:endParaRPr>
                    </a:p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(</a:t>
                      </a:r>
                      <a:r>
                        <a:rPr lang="en-GB" sz="1200" dirty="0" err="1">
                          <a:effectLst/>
                        </a:rPr>
                        <a:t>dH,dV</a:t>
                      </a:r>
                      <a:r>
                        <a:rPr lang="en-GB" sz="1200" dirty="0">
                          <a:effectLst/>
                        </a:rPr>
                        <a:t>) = (0.5, 0.8)λ.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</a:rPr>
                        <a:t>TP antenna pattern</a:t>
                      </a:r>
                      <a:endParaRPr lang="ko-KR" sz="120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</a:rPr>
                        <a:t>According to </a:t>
                      </a:r>
                      <a:r>
                        <a:rPr lang="en-GB" sz="1200" dirty="0" smtClean="0">
                          <a:effectLst/>
                        </a:rPr>
                        <a:t>TR 36.873</a:t>
                      </a:r>
                      <a:endParaRPr lang="ko-KR" sz="1200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6966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SLS </a:t>
            </a:r>
            <a:r>
              <a:rPr lang="en-US" altLang="ko-KR" dirty="0"/>
              <a:t>Simulation Assumptions </a:t>
            </a:r>
            <a:r>
              <a:rPr lang="en-US" altLang="ko-KR" dirty="0" smtClean="0"/>
              <a:t>(2/3)</a:t>
            </a:r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9872074"/>
              </p:ext>
            </p:extLst>
          </p:nvPr>
        </p:nvGraphicFramePr>
        <p:xfrm>
          <a:off x="691456" y="1600200"/>
          <a:ext cx="7768976" cy="484535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88788"/>
                <a:gridCol w="2940094"/>
                <a:gridCol w="2940094"/>
              </a:tblGrid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j-lt"/>
                        </a:rPr>
                        <a:t>Parameters</a:t>
                      </a:r>
                      <a:endParaRPr lang="ko-KR" sz="1200" b="1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j-lt"/>
                        </a:rPr>
                        <a:t>Urban Macro</a:t>
                      </a:r>
                      <a:endParaRPr lang="ko-KR" sz="1200" b="1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  <a:latin typeface="+mj-lt"/>
                        </a:rPr>
                        <a:t>Dense urban (Single or Dual layer)</a:t>
                      </a:r>
                      <a:endParaRPr lang="ko-KR" sz="1200" b="1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TP antenna height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25m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US" sz="1200" dirty="0" smtClean="0">
                          <a:effectLst/>
                          <a:latin typeface="+mj-lt"/>
                          <a:ea typeface="맑은 고딕"/>
                        </a:rPr>
                        <a:t>25m for macro cells and 10m for micro cells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UE antenna configuration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Cross </a:t>
                      </a:r>
                      <a:r>
                        <a:rPr lang="en-GB" sz="1200" smtClean="0">
                          <a:effectLst/>
                          <a:latin typeface="+mj-lt"/>
                          <a:ea typeface="맑은 고딕"/>
                        </a:rPr>
                        <a:t>Pol </a:t>
                      </a:r>
                      <a:r>
                        <a:rPr lang="en-GB" sz="1200" smtClean="0">
                          <a:effectLst/>
                          <a:latin typeface="+mj-lt"/>
                          <a:ea typeface="맑은 고딕"/>
                        </a:rPr>
                        <a:t>(-45/45 </a:t>
                      </a: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degree)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UE antenna pattern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Omnidirectional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6079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UE antenna height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1.5m (option 1: calibration purpose), follow 38.802 (option 2: performance evaluation)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UE antenna gain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0 </a:t>
                      </a:r>
                      <a:r>
                        <a:rPr lang="en-GB" sz="1200" dirty="0" err="1">
                          <a:effectLst/>
                          <a:latin typeface="+mj-lt"/>
                          <a:ea typeface="맑은 고딕"/>
                        </a:rPr>
                        <a:t>dBi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UE receiver noise figure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9 dB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UE Dropping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indoor UE 80%, outdoor UE 20%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UE speed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3km/h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맑은 고딕"/>
                        </a:rPr>
                        <a:t>UE receiver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</a:rPr>
                        <a:t>   Baseline : MMSE-IRC</a:t>
                      </a:r>
                    </a:p>
                    <a:p>
                      <a:pPr algn="ctr"/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</a:rPr>
                        <a:t>    Advanced receiver : 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advanced receivers can be provided by each company</a:t>
                      </a:r>
                      <a:r>
                        <a:rPr lang="en-US" altLang="ko-KR" sz="1200" dirty="0" smtClean="0">
                          <a:solidFill>
                            <a:schemeClr val="tx1"/>
                          </a:solidFill>
                          <a:effectLst/>
                        </a:rPr>
                        <a:t>    </a:t>
                      </a:r>
                      <a:endParaRPr lang="en-US" altLang="ko-KR" sz="1200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Association of UE to TP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Baseline: RSRP for intra-frequency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solidFill>
                            <a:schemeClr val="tx1"/>
                          </a:solidFill>
                          <a:effectLst/>
                          <a:latin typeface="+mj-lt"/>
                          <a:ea typeface="맑은 고딕"/>
                        </a:rPr>
                        <a:t>Transmission scheme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algn="ctr" defTabSz="914400" rtl="0" eaLnBrk="1" latinLnBrk="0" hangingPunct="1">
                        <a:spcAft>
                          <a:spcPts val="900"/>
                        </a:spcAft>
                      </a:pP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closed-loop rank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 and 2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SU-MIMO with rank adaptation, open-loop rank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 and 2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SU-MIMO with rank adaptation (optional), other</a:t>
                      </a:r>
                      <a:r>
                        <a:rPr lang="ko-KR" altLang="en-US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ranks</a:t>
                      </a:r>
                      <a:r>
                        <a:rPr lang="en-US" altLang="ko-KR" sz="1200" kern="1200" baseline="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are not precluded</a:t>
                      </a:r>
                      <a:endParaRPr lang="ko-K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Coordination cluster size for ideal backhaul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altLang="ko-KR" sz="1200" kern="1200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Provided by each company</a:t>
                      </a:r>
                      <a:endParaRPr lang="ko-KR" altLang="ko-KR" sz="12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Coordinated TP measurement set size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Provided by each company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Feedback assumption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strike="noStrike" dirty="0" smtClean="0">
                          <a:effectLst/>
                          <a:latin typeface="+mj-lt"/>
                          <a:ea typeface="맑은 고딕"/>
                        </a:rPr>
                        <a:t>Non-ideal</a:t>
                      </a:r>
                      <a:r>
                        <a:rPr lang="en-GB" sz="1200" strike="noStrike" baseline="0" dirty="0">
                          <a:effectLst/>
                          <a:latin typeface="+mj-lt"/>
                          <a:ea typeface="맑은 고딕"/>
                        </a:rPr>
                        <a:t> </a:t>
                      </a:r>
                      <a:r>
                        <a:rPr lang="en-GB" sz="1200" strike="noStrike" dirty="0" smtClean="0">
                          <a:effectLst/>
                          <a:latin typeface="+mj-lt"/>
                          <a:ea typeface="맑은 고딕"/>
                        </a:rPr>
                        <a:t>CSI-RS/IMR</a:t>
                      </a: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 </a:t>
                      </a: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channel/interference </a:t>
                      </a: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estimation (# of CSI ports = 32)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Traffic model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Non full buffer FTP traffic model 1, S = 0.1Mbytes (optional) or 0.5Mbytes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Traffic load (Resource utilization)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 smtClean="0">
                          <a:effectLst/>
                          <a:latin typeface="+mj-lt"/>
                          <a:ea typeface="맑은 고딕"/>
                        </a:rPr>
                        <a:t>20</a:t>
                      </a: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%, 40%, 60%, Optional 80%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>
                          <a:effectLst/>
                          <a:latin typeface="+mj-lt"/>
                          <a:ea typeface="맑은 고딕"/>
                        </a:rPr>
                        <a:t>RS modelling</a:t>
                      </a:r>
                      <a:endParaRPr lang="ko-KR" sz="120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Realistic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Channel estimation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j-lt"/>
                          <a:ea typeface="맑은 고딕"/>
                        </a:rPr>
                        <a:t>Realistic</a:t>
                      </a:r>
                      <a:endParaRPr lang="ko-KR" sz="1200" dirty="0">
                        <a:effectLst/>
                        <a:latin typeface="+mj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88016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SLS </a:t>
            </a:r>
            <a:r>
              <a:rPr lang="en-US" altLang="ko-KR" dirty="0"/>
              <a:t>Simulation Assumptions </a:t>
            </a:r>
            <a:r>
              <a:rPr lang="en-US" altLang="ko-KR" dirty="0" smtClean="0"/>
              <a:t>(3/3)</a:t>
            </a:r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922852"/>
              </p:ext>
            </p:extLst>
          </p:nvPr>
        </p:nvGraphicFramePr>
        <p:xfrm>
          <a:off x="691456" y="1600200"/>
          <a:ext cx="7768976" cy="105991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888788"/>
                <a:gridCol w="2940094"/>
                <a:gridCol w="2940094"/>
              </a:tblGrid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Parameters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Urban Macro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b="1" dirty="0">
                          <a:effectLst/>
                        </a:rPr>
                        <a:t>Dense urban (Single or Dual layer)</a:t>
                      </a:r>
                      <a:endParaRPr lang="ko-KR" sz="1200" b="1" dirty="0">
                        <a:effectLst/>
                        <a:latin typeface="Times New Roman"/>
                        <a:ea typeface="맑은 고딕"/>
                      </a:endParaRPr>
                    </a:p>
                  </a:txBody>
                  <a:tcPr marL="66359" marR="66359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Overhead modelling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Realistic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Handover margin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3dB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Backhaul link delay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0ms, 2ms (optional), 5ms, </a:t>
                      </a:r>
                      <a:r>
                        <a:rPr lang="en-GB" sz="1200" dirty="0" smtClean="0">
                          <a:effectLst/>
                          <a:latin typeface="+mn-lt"/>
                          <a:ea typeface="맑은 고딕"/>
                        </a:rPr>
                        <a:t>50ms (optional)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  <a:tr h="211982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Coordination assumptions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200" dirty="0">
                          <a:effectLst/>
                          <a:latin typeface="+mn-lt"/>
                          <a:ea typeface="맑은 고딕"/>
                        </a:rPr>
                        <a:t>Complexity of coordination / information exchange shall be taken into account</a:t>
                      </a:r>
                      <a:endParaRPr lang="ko-KR" sz="1200" dirty="0">
                        <a:effectLst/>
                        <a:latin typeface="+mn-lt"/>
                        <a:ea typeface="맑은 고딕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94129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694</Words>
  <Application>Microsoft Office PowerPoint</Application>
  <PresentationFormat>화면 슬라이드 쇼(4:3)</PresentationFormat>
  <Paragraphs>122</Paragraphs>
  <Slides>7</Slides>
  <Notes>1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8" baseType="lpstr">
      <vt:lpstr>Office 主题</vt:lpstr>
      <vt:lpstr>WF on Evaluation Assumptions for Advanced Receivers  based on Network Coordination</vt:lpstr>
      <vt:lpstr>Background</vt:lpstr>
      <vt:lpstr>Background</vt:lpstr>
      <vt:lpstr>Proposals</vt:lpstr>
      <vt:lpstr>SLS Simulation Assumptions (1/3)</vt:lpstr>
      <vt:lpstr>SLS Simulation Assumptions (2/3)</vt:lpstr>
      <vt:lpstr>SLS Simulation Assumptions (3/3)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2016-11-14T18:26:20Z</dcterms:created>
  <dcterms:modified xsi:type="dcterms:W3CDTF">2016-11-17T03:28:29Z</dcterms:modified>
</cp:coreProperties>
</file>