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48" r:id="rId1"/>
  </p:sldMasterIdLst>
  <p:sldIdLst>
    <p:sldId id="256" r:id="rId2"/>
    <p:sldId id="281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54" d="100"/>
          <a:sy n="54" d="100"/>
        </p:scale>
        <p:origin x="9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NRS presence in non-anchor PRBs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smtClean="0">
                <a:solidFill>
                  <a:schemeClr val="tx1"/>
                </a:solidFill>
              </a:rPr>
              <a:t>Qualcomm, </a:t>
            </a:r>
            <a:r>
              <a:rPr lang="en-US" smtClean="0">
                <a:solidFill>
                  <a:schemeClr val="tx1"/>
                </a:solidFill>
              </a:rPr>
              <a:t>Intel, Sony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</a:t>
            </a:r>
            <a:r>
              <a:rPr lang="en-US" sz="1800" dirty="0"/>
              <a:t>1613471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368" y="47667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 WG1 Meeting #87</a:t>
            </a:r>
          </a:p>
          <a:p>
            <a:r>
              <a:rPr lang="en-US" dirty="0"/>
              <a:t>Reno, USA, 14th -18th  November 2016 </a:t>
            </a:r>
          </a:p>
          <a:p>
            <a:r>
              <a:rPr lang="en-US" dirty="0" smtClean="0"/>
              <a:t>Agenda Item </a:t>
            </a:r>
            <a:r>
              <a:rPr lang="en-US" altLang="ja-JP" dirty="0"/>
              <a:t>6.2.9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71400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035698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Rel-14 NB-</a:t>
            </a:r>
            <a:r>
              <a:rPr lang="en-US" sz="1800" dirty="0" err="1" smtClean="0"/>
              <a:t>IoT</a:t>
            </a:r>
            <a:r>
              <a:rPr lang="en-US" sz="1800" dirty="0" smtClean="0"/>
              <a:t> supports paging/random access response reception in non-anchor carriers</a:t>
            </a:r>
          </a:p>
          <a:p>
            <a:pPr lvl="0"/>
            <a:endParaRPr lang="en-US" sz="1800" dirty="0"/>
          </a:p>
          <a:p>
            <a:pPr lvl="0"/>
            <a:r>
              <a:rPr lang="en-US" sz="1800" dirty="0"/>
              <a:t>In Rel-13, the NRS presence in non-anchor carriers is given by </a:t>
            </a:r>
            <a:r>
              <a:rPr lang="en-US" sz="1800" dirty="0" smtClean="0"/>
              <a:t>the valid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configuration. This only applies to </a:t>
            </a:r>
            <a:r>
              <a:rPr lang="en-US" sz="1800" dirty="0" err="1" smtClean="0"/>
              <a:t>Ues</a:t>
            </a:r>
            <a:r>
              <a:rPr lang="en-US" sz="1800" dirty="0" smtClean="0"/>
              <a:t> that are configured with non-anchor carrier (unicast configuration)</a:t>
            </a:r>
          </a:p>
          <a:p>
            <a:pPr lvl="0"/>
            <a:endParaRPr lang="en-US" sz="1800" dirty="0"/>
          </a:p>
          <a:p>
            <a:pPr lvl="0"/>
            <a:r>
              <a:rPr lang="en-US" sz="1800" dirty="0" smtClean="0"/>
              <a:t>In Rel-14, the non-anchor carrier presence is broadcasted, so the network does not know when a UE may be monitoring it.</a:t>
            </a:r>
          </a:p>
          <a:p>
            <a:pPr lvl="0"/>
            <a:endParaRPr lang="en-US" sz="1800" dirty="0"/>
          </a:p>
          <a:p>
            <a:pPr lvl="0"/>
            <a:r>
              <a:rPr lang="en-US" sz="1800" dirty="0" smtClean="0"/>
              <a:t>Ensuring the presence of NRS is essential to keep a low UE complexity and power consumption.</a:t>
            </a:r>
          </a:p>
          <a:p>
            <a:pPr lvl="1"/>
            <a:r>
              <a:rPr lang="en-US" sz="1600" dirty="0" smtClean="0"/>
              <a:t>Low UE complexity: UE does not need to perform NRS detection</a:t>
            </a:r>
          </a:p>
          <a:p>
            <a:pPr lvl="1"/>
            <a:r>
              <a:rPr lang="en-US" sz="1600" dirty="0" smtClean="0"/>
              <a:t>Low power consumption: UE can perform measurements/tracking loop updates during the paging/RAR monitoring</a:t>
            </a:r>
            <a:endParaRPr lang="en-US" sz="1600" dirty="0"/>
          </a:p>
          <a:p>
            <a:pPr lvl="1"/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328682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71400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035698"/>
          </a:xfrm>
        </p:spPr>
        <p:txBody>
          <a:bodyPr>
            <a:noAutofit/>
          </a:bodyPr>
          <a:lstStyle/>
          <a:p>
            <a:r>
              <a:rPr lang="en-GB" sz="2400" dirty="0" smtClean="0"/>
              <a:t>For </a:t>
            </a:r>
            <a:r>
              <a:rPr lang="en-GB" sz="2400" dirty="0"/>
              <a:t>paging monitoring, the UE can assume that NRS </a:t>
            </a:r>
            <a:r>
              <a:rPr lang="en-GB" sz="2400" dirty="0" smtClean="0"/>
              <a:t>are present in valid </a:t>
            </a:r>
            <a:r>
              <a:rPr lang="en-GB" sz="2400" dirty="0" err="1" smtClean="0"/>
              <a:t>subframes</a:t>
            </a:r>
            <a:r>
              <a:rPr lang="en-GB" sz="2400" dirty="0" smtClean="0"/>
              <a:t> </a:t>
            </a:r>
            <a:r>
              <a:rPr lang="en-GB" sz="2400" dirty="0"/>
              <a:t>at least during the following:</a:t>
            </a:r>
            <a:endParaRPr lang="en-US" sz="2400" dirty="0"/>
          </a:p>
          <a:p>
            <a:pPr lvl="1"/>
            <a:r>
              <a:rPr lang="en-GB" sz="1800" i="1" dirty="0"/>
              <a:t>M</a:t>
            </a:r>
            <a:r>
              <a:rPr lang="en-GB" sz="1800" dirty="0"/>
              <a:t> </a:t>
            </a:r>
            <a:r>
              <a:rPr lang="en-GB" sz="1800" dirty="0" err="1"/>
              <a:t>subframes</a:t>
            </a:r>
            <a:r>
              <a:rPr lang="en-GB" sz="1800" dirty="0"/>
              <a:t> before a paging occasion</a:t>
            </a:r>
            <a:endParaRPr lang="en-US" sz="1800" dirty="0"/>
          </a:p>
          <a:p>
            <a:pPr lvl="1"/>
            <a:r>
              <a:rPr lang="en-GB" sz="1800" dirty="0"/>
              <a:t>After the paging occasion, for a duration of </a:t>
            </a:r>
            <a:r>
              <a:rPr lang="en-GB" sz="1800" dirty="0" err="1"/>
              <a:t>subframes</a:t>
            </a:r>
            <a:r>
              <a:rPr lang="en-GB" sz="1800" dirty="0"/>
              <a:t> equivalent to the longest NPDCCH candidate</a:t>
            </a:r>
            <a:endParaRPr lang="en-US" sz="1800" dirty="0"/>
          </a:p>
          <a:p>
            <a:pPr lvl="1"/>
            <a:r>
              <a:rPr lang="en-GB" sz="1800" i="1" dirty="0"/>
              <a:t>N</a:t>
            </a:r>
            <a:r>
              <a:rPr lang="en-GB" sz="1800" dirty="0"/>
              <a:t> </a:t>
            </a:r>
            <a:r>
              <a:rPr lang="en-GB" sz="1800" dirty="0" err="1"/>
              <a:t>subframes</a:t>
            </a:r>
            <a:r>
              <a:rPr lang="en-GB" sz="1800" dirty="0"/>
              <a:t> after the end of the previous duration</a:t>
            </a:r>
            <a:r>
              <a:rPr lang="en-GB" sz="1800" dirty="0" smtClean="0"/>
              <a:t>.</a:t>
            </a:r>
          </a:p>
          <a:p>
            <a:pPr marL="457200" lvl="1" indent="0">
              <a:buNone/>
            </a:pPr>
            <a:endParaRPr lang="en-US" sz="1800" dirty="0"/>
          </a:p>
          <a:p>
            <a:r>
              <a:rPr lang="en-GB" sz="2400" dirty="0" smtClean="0"/>
              <a:t>For </a:t>
            </a:r>
            <a:r>
              <a:rPr lang="en-GB" sz="2400" dirty="0"/>
              <a:t>RAR monitoring, the UE can assume that NRS </a:t>
            </a:r>
            <a:r>
              <a:rPr lang="en-GB" sz="2400" dirty="0" smtClean="0"/>
              <a:t>are present in valid </a:t>
            </a:r>
            <a:r>
              <a:rPr lang="en-GB" sz="2400" dirty="0" err="1" smtClean="0"/>
              <a:t>subframes</a:t>
            </a:r>
            <a:r>
              <a:rPr lang="en-GB" sz="2400" dirty="0" smtClean="0"/>
              <a:t> </a:t>
            </a:r>
            <a:r>
              <a:rPr lang="en-GB" sz="2400" dirty="0"/>
              <a:t>at least during the following:</a:t>
            </a:r>
            <a:endParaRPr lang="en-US" sz="2400" dirty="0"/>
          </a:p>
          <a:p>
            <a:pPr lvl="1"/>
            <a:r>
              <a:rPr lang="en-GB" sz="1800" i="1" dirty="0"/>
              <a:t>M</a:t>
            </a:r>
            <a:r>
              <a:rPr lang="en-GB" sz="1800" dirty="0"/>
              <a:t> </a:t>
            </a:r>
            <a:r>
              <a:rPr lang="en-GB" sz="1800" dirty="0" err="1"/>
              <a:t>subframes</a:t>
            </a:r>
            <a:r>
              <a:rPr lang="en-GB" sz="1800" dirty="0"/>
              <a:t> before the start of a RAR window</a:t>
            </a:r>
            <a:endParaRPr lang="en-US" sz="1800" dirty="0"/>
          </a:p>
          <a:p>
            <a:pPr lvl="1"/>
            <a:r>
              <a:rPr lang="en-GB" sz="1800" dirty="0" smtClean="0"/>
              <a:t>For a duration equivalent to the length of the RAR window.</a:t>
            </a:r>
            <a:endParaRPr lang="en-US" sz="1800" dirty="0"/>
          </a:p>
          <a:p>
            <a:pPr lvl="1"/>
            <a:r>
              <a:rPr lang="en-GB" sz="1800" i="1" dirty="0"/>
              <a:t>N</a:t>
            </a:r>
            <a:r>
              <a:rPr lang="en-GB" sz="1800" dirty="0"/>
              <a:t> </a:t>
            </a:r>
            <a:r>
              <a:rPr lang="en-GB" sz="1800" dirty="0" err="1"/>
              <a:t>subframes</a:t>
            </a:r>
            <a:r>
              <a:rPr lang="en-GB" sz="1800" dirty="0"/>
              <a:t> after the end of the previous duration</a:t>
            </a:r>
            <a:r>
              <a:rPr lang="en-GB" sz="1800" dirty="0" smtClean="0"/>
              <a:t>.</a:t>
            </a:r>
          </a:p>
          <a:p>
            <a:pPr lvl="1"/>
            <a:endParaRPr lang="en-GB" sz="1800" dirty="0"/>
          </a:p>
          <a:p>
            <a:r>
              <a:rPr lang="en-GB" sz="2200" dirty="0" smtClean="0"/>
              <a:t>Values of M, N are fixed in the specification</a:t>
            </a:r>
          </a:p>
          <a:p>
            <a:pPr lvl="1"/>
            <a:r>
              <a:rPr lang="en-GB" sz="1800" dirty="0" smtClean="0"/>
              <a:t>FFS whether M,N depend on the duration of the longest NPDCCH candidate</a:t>
            </a:r>
            <a:endParaRPr lang="en-US" sz="1800" dirty="0"/>
          </a:p>
          <a:p>
            <a:pPr lvl="1"/>
            <a:endParaRPr lang="en-US" sz="1200" dirty="0"/>
          </a:p>
          <a:p>
            <a:pPr lvl="1"/>
            <a:endParaRPr lang="sv-SE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12995</TotalTime>
  <Words>270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WF on NRS presence in non-anchor PRBs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/>
  <cp:lastModifiedBy>Rico Alvarino, Alberto</cp:lastModifiedBy>
  <cp:revision>1190</cp:revision>
  <dcterms:created xsi:type="dcterms:W3CDTF">2015-04-22T00:12:23Z</dcterms:created>
  <dcterms:modified xsi:type="dcterms:W3CDTF">2016-11-16T18:14:20Z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