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1"/>
  </p:sldMasterIdLst>
  <p:sldIdLst>
    <p:sldId id="256" r:id="rId2"/>
    <p:sldId id="28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02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PRS configuration 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ITL, Acorn </a:t>
            </a:r>
            <a:r>
              <a:rPr lang="en-US" dirty="0" smtClean="0">
                <a:solidFill>
                  <a:schemeClr val="tx1"/>
                </a:solidFill>
              </a:rPr>
              <a:t>Technologies, Nokia, Alcatel-Lucent Shanghai Bell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smtClean="0"/>
              <a:t>R1-1613444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68" y="47667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WG1 Meeting #87</a:t>
            </a:r>
          </a:p>
          <a:p>
            <a:r>
              <a:rPr lang="en-US" dirty="0"/>
              <a:t>Reno, USA, 14th -18th  November 2016 </a:t>
            </a:r>
          </a:p>
          <a:p>
            <a:r>
              <a:rPr lang="en-US" dirty="0" smtClean="0"/>
              <a:t>Agenda Item </a:t>
            </a:r>
            <a:r>
              <a:rPr lang="en-US" altLang="ja-JP" dirty="0"/>
              <a:t>6.2.9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836712"/>
                <a:ext cx="10972800" cy="5904656"/>
              </a:xfrm>
            </p:spPr>
            <p:txBody>
              <a:bodyPr>
                <a:noAutofit/>
              </a:bodyPr>
              <a:lstStyle/>
              <a:p>
                <a:pPr lvl="0"/>
                <a:r>
                  <a:rPr lang="en-US" sz="1800" dirty="0" smtClean="0"/>
                  <a:t>For in-band operation, an NB-</a:t>
                </a:r>
                <a:r>
                  <a:rPr lang="en-US" sz="1800" dirty="0" err="1" smtClean="0"/>
                  <a:t>IoT</a:t>
                </a:r>
                <a:r>
                  <a:rPr lang="en-US" sz="1800" dirty="0" smtClean="0"/>
                  <a:t> UE can receive assistance information regarding wideband PRS.</a:t>
                </a:r>
              </a:p>
              <a:p>
                <a:pPr lvl="1"/>
                <a:r>
                  <a:rPr lang="en-US" sz="1600" dirty="0"/>
                  <a:t>This </a:t>
                </a:r>
                <a:r>
                  <a:rPr lang="en-US" sz="1600" dirty="0" smtClean="0"/>
                  <a:t>includes additional PRS configurations introduced in Rel-14 Indoor Positioning and </a:t>
                </a:r>
                <a:r>
                  <a:rPr lang="en-US" sz="1600" dirty="0" err="1" smtClean="0"/>
                  <a:t>FeMTC</a:t>
                </a:r>
                <a:r>
                  <a:rPr lang="en-US" sz="1600" dirty="0" smtClean="0"/>
                  <a:t> work items (if any).</a:t>
                </a:r>
                <a:endParaRPr lang="en-US" sz="1600" dirty="0"/>
              </a:p>
              <a:p>
                <a:r>
                  <a:rPr lang="en-US" sz="1800" dirty="0"/>
                  <a:t>UE is not required to receive any reference signal not within the bandwidth of one NB-</a:t>
                </a:r>
                <a:r>
                  <a:rPr lang="en-US" sz="1800" dirty="0" err="1"/>
                  <a:t>IoT</a:t>
                </a:r>
                <a:r>
                  <a:rPr lang="en-US" sz="1800" dirty="0"/>
                  <a:t> carrier containing NPRS at a </a:t>
                </a:r>
                <a:r>
                  <a:rPr lang="en-US" sz="1800" dirty="0" smtClean="0"/>
                  <a:t>time.</a:t>
                </a:r>
              </a:p>
              <a:p>
                <a:r>
                  <a:rPr lang="en-US" sz="1800" dirty="0" smtClean="0"/>
                  <a:t>RAN4 </a:t>
                </a:r>
                <a:r>
                  <a:rPr lang="en-US" sz="1800" dirty="0"/>
                  <a:t>are requested to set </a:t>
                </a:r>
                <a:r>
                  <a:rPr lang="en-US" sz="1800" dirty="0" smtClean="0"/>
                  <a:t>requirements </a:t>
                </a:r>
                <a:r>
                  <a:rPr lang="en-US" sz="1800" dirty="0"/>
                  <a:t>for NB-</a:t>
                </a:r>
                <a:r>
                  <a:rPr lang="en-US" sz="1800" dirty="0" err="1"/>
                  <a:t>IoT</a:t>
                </a:r>
                <a:r>
                  <a:rPr lang="en-US" sz="1800" dirty="0"/>
                  <a:t> positioning assuming UE uses only NPRS within one </a:t>
                </a:r>
                <a:r>
                  <a:rPr lang="en-US" sz="1800" dirty="0" smtClean="0"/>
                  <a:t>carrier.</a:t>
                </a:r>
                <a:endParaRPr lang="en-US" sz="1800" dirty="0"/>
              </a:p>
              <a:p>
                <a:endParaRPr lang="en-US" sz="1800" dirty="0" smtClean="0"/>
              </a:p>
              <a:p>
                <a:pPr lvl="1"/>
                <a:endParaRPr lang="en-US" sz="1400" dirty="0"/>
              </a:p>
              <a:p>
                <a:r>
                  <a:rPr lang="en-US" sz="1800" dirty="0" smtClean="0"/>
                  <a:t>Additionally or alternatively, an NB-</a:t>
                </a:r>
                <a:r>
                  <a:rPr lang="en-US" sz="1800" dirty="0" err="1" smtClean="0"/>
                  <a:t>IoT</a:t>
                </a:r>
                <a:r>
                  <a:rPr lang="en-US" sz="1800" dirty="0" smtClean="0"/>
                  <a:t> UE can receive assistance information regarding 1-PRB NPRS</a:t>
                </a:r>
              </a:p>
              <a:p>
                <a:pPr lvl="1"/>
                <a:r>
                  <a:rPr lang="en-US" sz="1800" dirty="0" smtClean="0"/>
                  <a:t>For Part-B NB-</a:t>
                </a:r>
                <a:r>
                  <a:rPr lang="en-US" sz="1800" dirty="0" err="1" smtClean="0"/>
                  <a:t>IoT</a:t>
                </a:r>
                <a:r>
                  <a:rPr lang="en-US" sz="1800" dirty="0" smtClean="0"/>
                  <a:t> specific assistance information:</a:t>
                </a:r>
              </a:p>
              <a:p>
                <a:pPr lvl="2"/>
                <a:r>
                  <a:rPr lang="en-US" sz="1600" dirty="0" smtClean="0"/>
                  <a:t>Periodicity </a:t>
                </a:r>
                <a:r>
                  <a:rPr lang="en-US" sz="1600" dirty="0"/>
                  <a:t>of NPRS occasion T: 160ms, 320ms, 640ms, 1280ms.</a:t>
                </a:r>
              </a:p>
              <a:p>
                <a:pPr lvl="2"/>
                <a:r>
                  <a:rPr lang="en-US" sz="1600" dirty="0" smtClean="0"/>
                  <a:t>Number </a:t>
                </a:r>
                <a:r>
                  <a:rPr lang="en-US" sz="1600" dirty="0"/>
                  <a:t>of </a:t>
                </a:r>
                <a:r>
                  <a:rPr lang="en-US" sz="1600" dirty="0" err="1" smtClean="0"/>
                  <a:t>subframes</a:t>
                </a:r>
                <a:r>
                  <a:rPr lang="en-US" sz="1600" dirty="0" smtClean="0"/>
                  <a:t> of </a:t>
                </a:r>
                <a:r>
                  <a:rPr lang="en-US" sz="1600" dirty="0"/>
                  <a:t>NPRS in one occasion:</a:t>
                </a:r>
              </a:p>
              <a:p>
                <a:pPr lvl="3"/>
                <a:r>
                  <a:rPr lang="en-US" sz="1400" dirty="0" smtClean="0"/>
                  <a:t>{</a:t>
                </a:r>
                <a:r>
                  <a:rPr lang="en-US" sz="1400" dirty="0"/>
                  <a:t>20, 40, 80, 160} for 160ms periodicity;</a:t>
                </a:r>
              </a:p>
              <a:p>
                <a:pPr lvl="3"/>
                <a:r>
                  <a:rPr lang="en-US" sz="1400" dirty="0" smtClean="0"/>
                  <a:t>{</a:t>
                </a:r>
                <a:r>
                  <a:rPr lang="en-US" sz="1400" dirty="0"/>
                  <a:t>40, 80, 160, 320} for 320ms periodicity;</a:t>
                </a:r>
              </a:p>
              <a:p>
                <a:pPr lvl="3"/>
                <a:r>
                  <a:rPr lang="en-US" sz="1400" dirty="0" smtClean="0"/>
                  <a:t>{</a:t>
                </a:r>
                <a:r>
                  <a:rPr lang="en-US" sz="1400" dirty="0"/>
                  <a:t>80, 160, 320, 640} for 640ms periodicity;</a:t>
                </a:r>
              </a:p>
              <a:p>
                <a:pPr lvl="3"/>
                <a:r>
                  <a:rPr lang="en-US" sz="1400" dirty="0" smtClean="0"/>
                  <a:t>{</a:t>
                </a:r>
                <a:r>
                  <a:rPr lang="en-US" sz="1400" dirty="0"/>
                  <a:t>160, 320, 640, 1280} for 1280ms periodicity.</a:t>
                </a:r>
              </a:p>
              <a:p>
                <a:pPr lvl="2"/>
                <a:r>
                  <a:rPr lang="en-US" sz="1600" dirty="0" smtClean="0"/>
                  <a:t>For </a:t>
                </a:r>
                <a:r>
                  <a:rPr lang="en-US" sz="1600" dirty="0"/>
                  <a:t>a given periodicity of NPRS occasion, the starting </a:t>
                </a:r>
                <a:r>
                  <a:rPr lang="en-US" sz="1600" dirty="0" err="1"/>
                  <a:t>subframe</a:t>
                </a:r>
                <a:r>
                  <a:rPr lang="en-US" sz="1600" dirty="0"/>
                  <a:t> offset of NPRS occasion </a:t>
                </a:r>
                <a:r>
                  <a:rPr lang="en-US" sz="1600" dirty="0" smtClean="0"/>
                  <a:t>=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1600" dirty="0" smtClean="0"/>
                  <a:t>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∈{0,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,1}</m:t>
                    </m:r>
                  </m:oMath>
                </a14:m>
                <a:endParaRPr lang="en-US" sz="1600" dirty="0"/>
              </a:p>
              <a:p>
                <a:pPr lvl="1"/>
                <a:endParaRPr lang="en-US" sz="1200" dirty="0"/>
              </a:p>
              <a:p>
                <a:pPr lvl="1"/>
                <a:endParaRPr lang="sv-SE" sz="1200" dirty="0"/>
              </a:p>
            </p:txBody>
          </p:sp>
        </mc:Choice>
        <mc:Fallback xmlns="">
          <p:sp>
            <p:nvSpPr>
              <p:cNvPr id="5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836712"/>
                <a:ext cx="10972800" cy="5904656"/>
              </a:xfrm>
              <a:blipFill rotWithShape="0">
                <a:blip r:embed="rId2"/>
                <a:stretch>
                  <a:fillRect l="-333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239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Cambria Math</vt:lpstr>
      <vt:lpstr>Office Theme</vt:lpstr>
      <vt:lpstr>WF on PRS configuration for NB-IoT UEs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Rico Alvarino, Alberto</cp:lastModifiedBy>
  <cp:revision>1190</cp:revision>
  <dcterms:created xsi:type="dcterms:W3CDTF">2015-04-22T00:12:23Z</dcterms:created>
  <dcterms:modified xsi:type="dcterms:W3CDTF">2016-11-18T01:12:12Z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