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84" r:id="rId4"/>
    <p:sldId id="286" r:id="rId5"/>
    <p:sldId id="287" r:id="rId6"/>
    <p:sldId id="28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111" d="100"/>
          <a:sy n="111" d="100"/>
        </p:scale>
        <p:origin x="1146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OTDOA enhancements for </a:t>
            </a:r>
            <a:r>
              <a:rPr lang="en-US" altLang="zh-CN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9456" y="4149080"/>
            <a:ext cx="8745016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ZTE, ZTE Microelectronics, Nokia, ASB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R1-1613380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#87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USA, 14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– 18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6.2.8.3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997151"/>
          </a:xfrm>
        </p:spPr>
        <p:txBody>
          <a:bodyPr>
            <a:noAutofit/>
          </a:bodyPr>
          <a:lstStyle/>
          <a:p>
            <a:pPr lvl="0"/>
            <a:r>
              <a:rPr lang="en-US" sz="1800" dirty="0"/>
              <a:t>RAN1#86bis agreements:</a:t>
            </a:r>
          </a:p>
          <a:p>
            <a:pPr lvl="1"/>
            <a:r>
              <a:rPr lang="en-US" sz="1600" dirty="0"/>
              <a:t>For Rel-14 </a:t>
            </a:r>
            <a:r>
              <a:rPr lang="en-US" sz="1600" dirty="0" err="1"/>
              <a:t>feMTC</a:t>
            </a:r>
            <a:r>
              <a:rPr lang="en-US" sz="1600" dirty="0"/>
              <a:t> OTDOA  positioning reference signal, enhancements to the legacy LTE PRS patterns and sequences can be considered but need to be justified by significant performance improvement compared to legacy</a:t>
            </a:r>
            <a:endParaRPr lang="sv-SE" sz="1600" dirty="0"/>
          </a:p>
          <a:p>
            <a:pPr lvl="2"/>
            <a:r>
              <a:rPr lang="en-US" sz="1600" dirty="0"/>
              <a:t>Strive for the possibility for the legacy PRS REs to overlap with the Rel-14 PRS REs</a:t>
            </a:r>
            <a:endParaRPr lang="sv-SE" sz="1600" dirty="0"/>
          </a:p>
          <a:p>
            <a:pPr lvl="1"/>
            <a:r>
              <a:rPr lang="en-US" sz="1600" dirty="0"/>
              <a:t>Rel-14 PRS configuration includes</a:t>
            </a:r>
            <a:endParaRPr lang="sv-SE" sz="1600" dirty="0"/>
          </a:p>
          <a:p>
            <a:pPr lvl="2"/>
            <a:r>
              <a:rPr lang="en-US" sz="1600" dirty="0"/>
              <a:t>All legacy parameters, i.e., bandwidth, periodicity, subframe offset, number of consecutive subframes, etc.</a:t>
            </a:r>
            <a:endParaRPr lang="sv-SE" sz="1600" dirty="0"/>
          </a:p>
          <a:p>
            <a:pPr lvl="2"/>
            <a:r>
              <a:rPr lang="en-US" sz="1600" dirty="0"/>
              <a:t>FFS transmission in invalid subframes</a:t>
            </a:r>
            <a:endParaRPr lang="sv-SE" sz="1600" dirty="0"/>
          </a:p>
          <a:p>
            <a:pPr lvl="2"/>
            <a:r>
              <a:rPr lang="en-US" sz="1600" dirty="0"/>
              <a:t>Sets of values of the parameters are FFS</a:t>
            </a:r>
            <a:endParaRPr lang="sv-SE" sz="1600" dirty="0"/>
          </a:p>
          <a:p>
            <a:pPr lvl="2"/>
            <a:r>
              <a:rPr lang="en-US" sz="1600" dirty="0"/>
              <a:t>Determination of frequency location remains FFS</a:t>
            </a:r>
            <a:endParaRPr lang="sv-SE" sz="1600" dirty="0"/>
          </a:p>
          <a:p>
            <a:pPr lvl="2"/>
            <a:r>
              <a:rPr lang="en-US" sz="1600" dirty="0"/>
              <a:t>Details of Rel-14 PRS configuration parameter settings are FFS</a:t>
            </a:r>
            <a:endParaRPr lang="sv-SE" sz="1600" dirty="0"/>
          </a:p>
          <a:p>
            <a:pPr lvl="2"/>
            <a:r>
              <a:rPr lang="en-US" sz="1600" dirty="0"/>
              <a:t>Details of Rel-14 PRS muting pattern are FFS</a:t>
            </a:r>
            <a:endParaRPr lang="sv-SE" sz="1600" dirty="0"/>
          </a:p>
          <a:p>
            <a:pPr lvl="2"/>
            <a:r>
              <a:rPr lang="en-US" sz="1600" dirty="0"/>
              <a:t>FFS how many Rel-14 PRS configurations are needed per cell</a:t>
            </a:r>
            <a:endParaRPr lang="sv-SE" sz="1600" dirty="0"/>
          </a:p>
          <a:p>
            <a:pPr lvl="2"/>
            <a:r>
              <a:rPr lang="en-US" sz="1600" dirty="0"/>
              <a:t>FFS how many Rel-14 PRS configurations are needed per UE</a:t>
            </a:r>
            <a:endParaRPr lang="sv-SE" sz="1600" dirty="0"/>
          </a:p>
          <a:p>
            <a:pPr lvl="1"/>
            <a:r>
              <a:rPr lang="en-US" sz="1600" dirty="0"/>
              <a:t>RSTD measurement of PRS in different sets of PRBs in the frequency domain is supported</a:t>
            </a:r>
            <a:endParaRPr lang="sv-SE" sz="1600" dirty="0"/>
          </a:p>
          <a:p>
            <a:pPr lvl="2"/>
            <a:r>
              <a:rPr lang="en-US" sz="1600" dirty="0"/>
              <a:t>FFS details</a:t>
            </a:r>
            <a:endParaRPr lang="sv-SE" sz="1600" dirty="0"/>
          </a:p>
          <a:p>
            <a:pPr lvl="1"/>
            <a:r>
              <a:rPr lang="en-US" sz="1600" dirty="0"/>
              <a:t>Frequency hopping of PRS in OTDOA is supported.</a:t>
            </a:r>
            <a:endParaRPr lang="sv-SE" sz="1600" dirty="0"/>
          </a:p>
          <a:p>
            <a:pPr lvl="2"/>
            <a:r>
              <a:rPr lang="en-US" sz="1600" dirty="0"/>
              <a:t>Configurations and details are FFS</a:t>
            </a:r>
            <a:endParaRPr lang="sv-SE" sz="1600" dirty="0"/>
          </a:p>
        </p:txBody>
      </p:sp>
    </p:spTree>
    <p:extLst>
      <p:ext uri="{BB962C8B-B14F-4D97-AF65-F5344CB8AC3E}">
        <p14:creationId xmlns:p14="http://schemas.microsoft.com/office/powerpoint/2010/main" val="1907902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The OTDOA positioning performance for BL/CE UEs with reduced receiver bandwidth and single receive antenna can benefit from PRS transmissions that are more dense in the time domain than what would typically be needed for non-BL UEs</a:t>
            </a:r>
          </a:p>
          <a:p>
            <a:pPr lvl="1"/>
            <a:r>
              <a:rPr lang="en-US" sz="1800" dirty="0"/>
              <a:t>Allowing PRS transmissions with different signal bandwidths in the same LTE carrier can keep a low PRS overhead while supporting OTDOA for UEs with different maximum receiver bandwidths</a:t>
            </a:r>
          </a:p>
          <a:p>
            <a:endParaRPr lang="en-US" sz="1800" dirty="0"/>
          </a:p>
          <a:p>
            <a:r>
              <a:rPr lang="en-US" sz="1800" dirty="0"/>
              <a:t>Rel-13 allows configuration of valid and invalid BL/CE subframes using a bitmap parameter of length 10 or 40 bits, corresponding to 10 or 40 subframes</a:t>
            </a:r>
          </a:p>
          <a:p>
            <a:pPr lvl="1"/>
            <a:r>
              <a:rPr lang="en-US" sz="1800" dirty="0"/>
              <a:t>It may be beneficial to allow PRS periodicities of 40 </a:t>
            </a:r>
            <a:r>
              <a:rPr lang="en-US" sz="1800" dirty="0" err="1"/>
              <a:t>ms</a:t>
            </a:r>
            <a:r>
              <a:rPr lang="en-US" sz="1800" dirty="0"/>
              <a:t> (perhaps also 10 and 20 </a:t>
            </a:r>
            <a:r>
              <a:rPr lang="en-US" sz="1800" dirty="0" err="1"/>
              <a:t>ms</a:t>
            </a:r>
            <a:r>
              <a:rPr lang="en-US" sz="1800" dirty="0"/>
              <a:t>)</a:t>
            </a:r>
          </a:p>
          <a:p>
            <a:endParaRPr lang="en-US" sz="1800" dirty="0"/>
          </a:p>
          <a:p>
            <a:r>
              <a:rPr lang="en-US" sz="1800" dirty="0"/>
              <a:t>RAN1 has agreed that PRS frequency hopping should be supported</a:t>
            </a:r>
          </a:p>
          <a:p>
            <a:pPr lvl="1"/>
            <a:r>
              <a:rPr lang="en-US" sz="1800" dirty="0"/>
              <a:t>It may be beneficial to allow one of the PRS frequency locations to be in the legacy center position even when frequency hopping is used</a:t>
            </a:r>
            <a:endParaRPr lang="sv-SE" sz="1800" dirty="0"/>
          </a:p>
        </p:txBody>
      </p:sp>
    </p:spTree>
    <p:extLst>
      <p:ext uri="{BB962C8B-B14F-4D97-AF65-F5344CB8AC3E}">
        <p14:creationId xmlns:p14="http://schemas.microsoft.com/office/powerpoint/2010/main" val="3276788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on PRS configurations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853135"/>
          </a:xfrm>
        </p:spPr>
        <p:txBody>
          <a:bodyPr>
            <a:noAutofit/>
          </a:bodyPr>
          <a:lstStyle/>
          <a:p>
            <a:r>
              <a:rPr lang="en-US" sz="1800" dirty="0"/>
              <a:t>PRS bandwidths include {1.4MHz, 3MHz, 5MHz, 10MHz, 15MHz, 20MHz}</a:t>
            </a:r>
          </a:p>
          <a:p>
            <a:pPr lvl="1"/>
            <a:r>
              <a:rPr lang="en-US" sz="1800" dirty="0"/>
              <a:t>No change w.r.t. legacy LTE PRS bandwidths</a:t>
            </a:r>
          </a:p>
          <a:p>
            <a:pPr lvl="1"/>
            <a:r>
              <a:rPr lang="en-US" sz="1800" dirty="0"/>
              <a:t>One cell can be configured with multiple PRS bands with up to [3] PRS bandwidths; each band is associated with a set of configuration parameters including PRS configuration index, number of PRS subframes per occasion, muting pattern, and optionally frequency hopping parameters</a:t>
            </a:r>
          </a:p>
          <a:p>
            <a:r>
              <a:rPr lang="en-US" sz="1800" dirty="0"/>
              <a:t>Supported legacy PRS periods are {160, 320, 640, 1280} subframes that are jointly signaled with starting subframe offsets in PRS configuration indices</a:t>
            </a:r>
          </a:p>
          <a:p>
            <a:pPr lvl="1"/>
            <a:r>
              <a:rPr lang="en-US" sz="1800" dirty="0"/>
              <a:t>No change w.r.t. legacy LTE PRS indices</a:t>
            </a:r>
          </a:p>
          <a:p>
            <a:r>
              <a:rPr lang="en-US" sz="1800" dirty="0"/>
              <a:t>Supported number of PRS </a:t>
            </a:r>
            <a:r>
              <a:rPr lang="en-US" sz="1800" dirty="0" err="1"/>
              <a:t>subframes</a:t>
            </a:r>
            <a:r>
              <a:rPr lang="en-US" sz="1800" dirty="0"/>
              <a:t> per period are {1, 2, 4, 6} </a:t>
            </a:r>
            <a:r>
              <a:rPr lang="en-US" sz="1800" dirty="0" err="1"/>
              <a:t>subframes</a:t>
            </a:r>
            <a:endParaRPr lang="en-US" sz="1800" dirty="0"/>
          </a:p>
          <a:p>
            <a:pPr lvl="1"/>
            <a:r>
              <a:rPr lang="en-US" sz="1800" dirty="0"/>
              <a:t>No change w.r.t. legacy LTE PRS </a:t>
            </a:r>
            <a:r>
              <a:rPr lang="en-US" sz="1800" dirty="0" err="1"/>
              <a:t>subframes</a:t>
            </a:r>
            <a:endParaRPr lang="en-US" sz="1800" dirty="0"/>
          </a:p>
          <a:p>
            <a:r>
              <a:rPr lang="en-US" sz="1800" dirty="0"/>
              <a:t>Reuse LTE PRS muting mechanism with a bit string of {2, 4, 8, 16} bits, with each bit applied to one legacy PRS period</a:t>
            </a:r>
          </a:p>
          <a:p>
            <a:pPr lvl="1"/>
            <a:r>
              <a:rPr lang="en-US" sz="1800" dirty="0"/>
              <a:t>No change w.r.t. legacy LTE PRS muting pattern</a:t>
            </a:r>
          </a:p>
          <a:p>
            <a:r>
              <a:rPr lang="en-US" sz="1800" b="1" dirty="0"/>
              <a:t>Add additional configuration parameters to support more frequent PRS transmissions and PRS frequency hopping</a:t>
            </a:r>
          </a:p>
        </p:txBody>
      </p:sp>
    </p:spTree>
    <p:extLst>
      <p:ext uri="{BB962C8B-B14F-4D97-AF65-F5344CB8AC3E}">
        <p14:creationId xmlns:p14="http://schemas.microsoft.com/office/powerpoint/2010/main" val="2530466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on PRS periodicity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12776"/>
            <a:ext cx="10972800" cy="4525963"/>
          </a:xfrm>
        </p:spPr>
        <p:txBody>
          <a:bodyPr>
            <a:normAutofit/>
          </a:bodyPr>
          <a:lstStyle/>
          <a:p>
            <a:r>
              <a:rPr lang="en-US" sz="1800" dirty="0"/>
              <a:t>To support more frequent PRS transmission in time, add the following parameters to support multiple PRS occasions in a PRS period</a:t>
            </a:r>
          </a:p>
          <a:p>
            <a:pPr lvl="1"/>
            <a:r>
              <a:rPr lang="en-US" sz="1800" b="1" dirty="0"/>
              <a:t>PRS occasion interval in a PRS period</a:t>
            </a:r>
            <a:r>
              <a:rPr lang="en-US" sz="1800" dirty="0"/>
              <a:t>: {10, 20, 40, 80} subframes</a:t>
            </a:r>
          </a:p>
          <a:p>
            <a:pPr lvl="1"/>
            <a:r>
              <a:rPr lang="en-US" sz="1800" b="1" dirty="0"/>
              <a:t>FFS: </a:t>
            </a:r>
            <a:r>
              <a:rPr lang="en-US" sz="1800" dirty="0"/>
              <a:t>A finer muting pattern applied to PRS occasions in a PRS period</a:t>
            </a:r>
          </a:p>
          <a:p>
            <a:pPr lvl="2"/>
            <a:r>
              <a:rPr lang="en-US" sz="1800" dirty="0"/>
              <a:t>The muting of the first PRS occasion in a PRS period follows the existing PRS muting</a:t>
            </a:r>
          </a:p>
          <a:p>
            <a:r>
              <a:rPr lang="en-US" sz="1800" dirty="0"/>
              <a:t>Configuration example: 3 configurations with same configuration index 40 (i.e., 160ms period with 40 starting SFs offset)</a:t>
            </a:r>
          </a:p>
          <a:p>
            <a:pPr lvl="1"/>
            <a:r>
              <a:rPr lang="en-US" sz="1800" dirty="0"/>
              <a:t>Configuration 1: 20MHz, 1 SF per occasion, PRS occasion interval NOT configured</a:t>
            </a:r>
          </a:p>
          <a:p>
            <a:pPr lvl="1"/>
            <a:r>
              <a:rPr lang="en-US" sz="1800" dirty="0"/>
              <a:t>Configuration 2: 5MHz, 2 SF per occasion, 80ms PRS occasion interval</a:t>
            </a:r>
          </a:p>
          <a:p>
            <a:pPr lvl="1"/>
            <a:r>
              <a:rPr lang="en-US" sz="1800" dirty="0"/>
              <a:t>Configuration 3: 1.4MHz, 6 SF per occasion, 40ms PRS occasion interval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96076" y="4459356"/>
            <a:ext cx="0" cy="19215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275522" y="4664764"/>
            <a:ext cx="212034" cy="1716157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901070" y="4664763"/>
            <a:ext cx="212034" cy="1716157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275521" y="5105396"/>
            <a:ext cx="447263" cy="83488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088295" y="5102079"/>
            <a:ext cx="447263" cy="83488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912666" y="5105396"/>
            <a:ext cx="447263" cy="83488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9725440" y="5102079"/>
            <a:ext cx="447263" cy="83488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275520" y="5443327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17525" y="5443327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079594" y="5443327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521599" y="5443327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914319" y="5443327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8356324" y="5443327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9727095" y="5446222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11169100" y="5446222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Brace 24"/>
          <p:cNvSpPr/>
          <p:nvPr/>
        </p:nvSpPr>
        <p:spPr>
          <a:xfrm rot="5400000">
            <a:off x="4010854" y="3658012"/>
            <a:ext cx="154884" cy="5625552"/>
          </a:xfrm>
          <a:prstGeom prst="rightBrac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Brace 25"/>
          <p:cNvSpPr/>
          <p:nvPr/>
        </p:nvSpPr>
        <p:spPr>
          <a:xfrm rot="5400000">
            <a:off x="2568434" y="4668910"/>
            <a:ext cx="238540" cy="28011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Brace 26"/>
          <p:cNvSpPr/>
          <p:nvPr/>
        </p:nvSpPr>
        <p:spPr>
          <a:xfrm rot="16200000">
            <a:off x="1878290" y="4644673"/>
            <a:ext cx="233561" cy="1444909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 flipH="1">
            <a:off x="4021368" y="6495222"/>
            <a:ext cx="1155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160ms</a:t>
            </a:r>
          </a:p>
        </p:txBody>
      </p:sp>
      <p:sp>
        <p:nvSpPr>
          <p:cNvPr id="29" name="TextBox 28"/>
          <p:cNvSpPr txBox="1"/>
          <p:nvPr/>
        </p:nvSpPr>
        <p:spPr>
          <a:xfrm flipH="1">
            <a:off x="2674452" y="6077807"/>
            <a:ext cx="1155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80ms</a:t>
            </a:r>
          </a:p>
        </p:txBody>
      </p:sp>
      <p:sp>
        <p:nvSpPr>
          <p:cNvPr id="30" name="TextBox 29"/>
          <p:cNvSpPr txBox="1"/>
          <p:nvPr/>
        </p:nvSpPr>
        <p:spPr>
          <a:xfrm flipH="1">
            <a:off x="2000125" y="4983732"/>
            <a:ext cx="1155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40ms</a:t>
            </a:r>
          </a:p>
        </p:txBody>
      </p:sp>
      <p:cxnSp>
        <p:nvCxnSpPr>
          <p:cNvPr id="33" name="Straight Arrow Connector 32"/>
          <p:cNvCxnSpPr>
            <a:cxnSpLocks/>
          </p:cNvCxnSpPr>
          <p:nvPr/>
        </p:nvCxnSpPr>
        <p:spPr>
          <a:xfrm>
            <a:off x="88624" y="5575363"/>
            <a:ext cx="1176540" cy="916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 flipH="1">
            <a:off x="116119" y="4948985"/>
            <a:ext cx="1155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Offset: 40ms</a:t>
            </a:r>
          </a:p>
        </p:txBody>
      </p:sp>
    </p:spTree>
    <p:extLst>
      <p:ext uri="{BB962C8B-B14F-4D97-AF65-F5344CB8AC3E}">
        <p14:creationId xmlns:p14="http://schemas.microsoft.com/office/powerpoint/2010/main" val="3636833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on PRS frequency hopping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63925"/>
            <a:ext cx="10972800" cy="3289211"/>
          </a:xfrm>
        </p:spPr>
        <p:txBody>
          <a:bodyPr>
            <a:noAutofit/>
          </a:bodyPr>
          <a:lstStyle/>
          <a:p>
            <a:r>
              <a:rPr lang="en-US" sz="1600" dirty="0"/>
              <a:t>If activated, PRS frequency hopping is configured with the following parameters (similar to Rel-13 </a:t>
            </a:r>
            <a:r>
              <a:rPr lang="en-US" sz="1600" dirty="0" err="1"/>
              <a:t>eMTC</a:t>
            </a:r>
            <a:r>
              <a:rPr lang="en-US" sz="1600" dirty="0"/>
              <a:t> FH):</a:t>
            </a:r>
          </a:p>
          <a:p>
            <a:pPr lvl="1"/>
            <a:r>
              <a:rPr lang="en-US" sz="1600" dirty="0"/>
              <a:t>Number of bands for frequency hopping X: {2, 4}</a:t>
            </a:r>
          </a:p>
          <a:p>
            <a:pPr lvl="2"/>
            <a:r>
              <a:rPr lang="en-US" sz="1600" dirty="0"/>
              <a:t>The first PRS occasion in a PRS period is fixed in the center, i.e., the first band is in the center</a:t>
            </a:r>
          </a:p>
          <a:p>
            <a:pPr lvl="1"/>
            <a:r>
              <a:rPr lang="en-US" sz="1600" dirty="0"/>
              <a:t>The positions of the remaining X-1 bands FFS (choose option A or option B or option C)</a:t>
            </a:r>
          </a:p>
          <a:p>
            <a:pPr lvl="2"/>
            <a:r>
              <a:rPr lang="en-US" sz="1600" b="1" dirty="0"/>
              <a:t>Option A: </a:t>
            </a:r>
            <a:r>
              <a:rPr lang="en-US" sz="1600" dirty="0"/>
              <a:t>The position of each of X-1 bands is indicated separately: narrowband {0,1,…,max-1}</a:t>
            </a:r>
          </a:p>
          <a:p>
            <a:pPr lvl="2"/>
            <a:r>
              <a:rPr lang="en-US" sz="1600" b="1" dirty="0"/>
              <a:t>Option B: </a:t>
            </a:r>
            <a:r>
              <a:rPr lang="en-US" sz="1600" dirty="0"/>
              <a:t>The position of the first of X-1 bands PLUS frequency hopping offset</a:t>
            </a:r>
          </a:p>
          <a:p>
            <a:pPr lvl="3"/>
            <a:r>
              <a:rPr lang="en-US" sz="1600" dirty="0"/>
              <a:t>The position of the first of X-1 bands: narrowband {0, 1, …, max-1}</a:t>
            </a:r>
          </a:p>
          <a:p>
            <a:pPr lvl="3"/>
            <a:r>
              <a:rPr lang="en-US" sz="1600" dirty="0"/>
              <a:t>Frequency hopping offset: {1, 2, …, max} narrowbands</a:t>
            </a:r>
          </a:p>
          <a:p>
            <a:pPr lvl="2"/>
            <a:r>
              <a:rPr lang="en-US" sz="1600" b="1" dirty="0"/>
              <a:t>Option C: </a:t>
            </a:r>
            <a:r>
              <a:rPr lang="en-US" sz="1600" dirty="0"/>
              <a:t>Frequency hopping offset relative to the first band of X bands: {1, 2, …, max} narrowbands</a:t>
            </a:r>
          </a:p>
          <a:p>
            <a:pPr lvl="1"/>
            <a:r>
              <a:rPr lang="en-US" sz="1600" dirty="0"/>
              <a:t>Frequency hopping interval: one PRS occasion</a:t>
            </a:r>
          </a:p>
          <a:p>
            <a:pPr lvl="1"/>
            <a:r>
              <a:rPr lang="en-US" sz="1600" b="1" dirty="0"/>
              <a:t>FFS: </a:t>
            </a:r>
            <a:r>
              <a:rPr lang="en-US" sz="1600" dirty="0"/>
              <a:t>The hopping pattern starts in every radio frame fulfilling SFN mode 8 = 0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 flipV="1">
            <a:off x="96076" y="4480186"/>
            <a:ext cx="0" cy="19215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275522" y="4685594"/>
            <a:ext cx="212034" cy="1716157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6901070" y="4685593"/>
            <a:ext cx="212034" cy="1716157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1275520" y="5464157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2752718" y="5840390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4069533" y="4984242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563839" y="5840390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6914319" y="5464157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8367920" y="5840390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9698937" y="4975804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11178093" y="5826094"/>
            <a:ext cx="947531" cy="2244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ight Brace 45"/>
          <p:cNvSpPr/>
          <p:nvPr/>
        </p:nvSpPr>
        <p:spPr>
          <a:xfrm rot="5400000">
            <a:off x="4010854" y="3678842"/>
            <a:ext cx="154884" cy="5625552"/>
          </a:xfrm>
          <a:prstGeom prst="rightBrac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ight Brace 47"/>
          <p:cNvSpPr/>
          <p:nvPr/>
        </p:nvSpPr>
        <p:spPr>
          <a:xfrm rot="16200000">
            <a:off x="1878290" y="4665503"/>
            <a:ext cx="233561" cy="1444909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 flipH="1">
            <a:off x="4021368" y="6516052"/>
            <a:ext cx="1155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160ms</a:t>
            </a:r>
          </a:p>
        </p:txBody>
      </p:sp>
      <p:sp>
        <p:nvSpPr>
          <p:cNvPr id="51" name="TextBox 50"/>
          <p:cNvSpPr txBox="1"/>
          <p:nvPr/>
        </p:nvSpPr>
        <p:spPr>
          <a:xfrm flipH="1">
            <a:off x="2000125" y="5004562"/>
            <a:ext cx="1155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40ms</a:t>
            </a:r>
          </a:p>
        </p:txBody>
      </p:sp>
      <p:cxnSp>
        <p:nvCxnSpPr>
          <p:cNvPr id="52" name="Straight Arrow Connector 51"/>
          <p:cNvCxnSpPr>
            <a:cxnSpLocks/>
          </p:cNvCxnSpPr>
          <p:nvPr/>
        </p:nvCxnSpPr>
        <p:spPr>
          <a:xfrm>
            <a:off x="88624" y="5596193"/>
            <a:ext cx="1176540" cy="9160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 flipH="1">
            <a:off x="116119" y="4969815"/>
            <a:ext cx="1155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Offset: 40ms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63337" y="6179603"/>
            <a:ext cx="1006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FH starts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070931" y="6160894"/>
            <a:ext cx="1006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FH starts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876351" y="6157094"/>
            <a:ext cx="1006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FH starts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0683945" y="6138385"/>
            <a:ext cx="1006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FH starts</a:t>
            </a:r>
          </a:p>
        </p:txBody>
      </p:sp>
      <p:sp>
        <p:nvSpPr>
          <p:cNvPr id="6" name="Arrow: Down 5"/>
          <p:cNvSpPr/>
          <p:nvPr/>
        </p:nvSpPr>
        <p:spPr>
          <a:xfrm rot="10800000">
            <a:off x="2624664" y="6077311"/>
            <a:ext cx="239366" cy="21708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Arrow: Down 56"/>
          <p:cNvSpPr/>
          <p:nvPr/>
        </p:nvSpPr>
        <p:spPr>
          <a:xfrm rot="10800000">
            <a:off x="5454462" y="6071061"/>
            <a:ext cx="239366" cy="21708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Arrow: Down 57"/>
          <p:cNvSpPr/>
          <p:nvPr/>
        </p:nvSpPr>
        <p:spPr>
          <a:xfrm rot="10800000">
            <a:off x="8231483" y="6086082"/>
            <a:ext cx="239366" cy="21708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Arrow: Down 58"/>
          <p:cNvSpPr/>
          <p:nvPr/>
        </p:nvSpPr>
        <p:spPr>
          <a:xfrm rot="10800000">
            <a:off x="11061281" y="6079832"/>
            <a:ext cx="239366" cy="21708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7630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12992</TotalTime>
  <Words>886</Words>
  <Application>Microsoft Office PowerPoint</Application>
  <PresentationFormat>Widescreen</PresentationFormat>
  <Paragraphs>75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 Unicode MS</vt:lpstr>
      <vt:lpstr>宋体</vt:lpstr>
      <vt:lpstr>Arial</vt:lpstr>
      <vt:lpstr>Calibri</vt:lpstr>
      <vt:lpstr>Office Theme</vt:lpstr>
      <vt:lpstr>WF on OTDOA enhancements for FeMTC</vt:lpstr>
      <vt:lpstr>Background</vt:lpstr>
      <vt:lpstr>Background</vt:lpstr>
      <vt:lpstr>Proposals on PRS configurations</vt:lpstr>
      <vt:lpstr>Proposals on PRS periodicity</vt:lpstr>
      <vt:lpstr>Proposals on PRS frequency hopping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OTDOA enhancements for FeMTC</dc:title>
  <dc:creator/>
  <cp:lastModifiedBy>Johan Bergman</cp:lastModifiedBy>
  <cp:revision>1242</cp:revision>
  <dcterms:created xsi:type="dcterms:W3CDTF">2015-04-22T00:12:23Z</dcterms:created>
  <dcterms:modified xsi:type="dcterms:W3CDTF">2016-11-16T01:57:12Z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