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RACH Procedure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Microelectronics, 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302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/>
              <a:t>#</a:t>
            </a:r>
            <a:r>
              <a:rPr lang="en-US" altLang="ja-JP" smtClean="0"/>
              <a:t>87</a:t>
            </a:r>
            <a:endParaRPr lang="en-US" altLang="ja-JP" dirty="0" smtClean="0"/>
          </a:p>
          <a:p>
            <a:r>
              <a:rPr lang="en-US" altLang="ja-JP" smtClean="0"/>
              <a:t>Reno, USA, 14</a:t>
            </a:r>
            <a:r>
              <a:rPr lang="en-US" altLang="ja-JP" baseline="30000" smtClean="0"/>
              <a:t>th</a:t>
            </a:r>
            <a:r>
              <a:rPr lang="en-US" altLang="ja-JP" smtClean="0"/>
              <a:t> </a:t>
            </a:r>
            <a:r>
              <a:rPr lang="en-US" altLang="ja-JP"/>
              <a:t>–</a:t>
            </a:r>
            <a:r>
              <a:rPr lang="en-US" altLang="ja-JP" smtClean="0"/>
              <a:t>18</a:t>
            </a:r>
            <a:r>
              <a:rPr lang="en-US" altLang="ja-JP" baseline="30000" smtClean="0"/>
              <a:t>th</a:t>
            </a:r>
            <a:r>
              <a:rPr lang="en-US" altLang="ja-JP" smtClean="0"/>
              <a:t> November </a:t>
            </a:r>
            <a:r>
              <a:rPr lang="en-US" altLang="ja-JP" dirty="0" smtClean="0"/>
              <a:t>2016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7.1.2.5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R1-1613281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400600"/>
          </a:xfrm>
        </p:spPr>
        <p:txBody>
          <a:bodyPr>
            <a:noAutofit/>
          </a:bodyPr>
          <a:lstStyle/>
          <a:p>
            <a:r>
              <a:rPr lang="sv-SE" sz="2400" smtClean="0"/>
              <a:t>The following RACH procedure is considered:</a:t>
            </a:r>
            <a:endParaRPr lang="en-US" sz="2400" smtClean="0"/>
          </a:p>
          <a:p>
            <a:pPr lvl="1"/>
            <a:r>
              <a:rPr lang="en-US" sz="1800" smtClean="0"/>
              <a:t>UE beam correspondence (Tx/Rx reciprocity) is transparent to TRP</a:t>
            </a:r>
          </a:p>
          <a:p>
            <a:pPr lvl="1"/>
            <a:r>
              <a:rPr lang="en-US" sz="1800" smtClean="0"/>
              <a:t>UE Tx beam(s) for preamble transmission(s) is selected by the UE.</a:t>
            </a:r>
          </a:p>
          <a:p>
            <a:pPr lvl="1"/>
            <a:r>
              <a:rPr lang="en-US" sz="1800" smtClean="0"/>
              <a:t>Multiple/repeated preambles are transmitted with the same UE Tx beam.</a:t>
            </a:r>
          </a:p>
          <a:p>
            <a:pPr lvl="2"/>
            <a:r>
              <a:rPr lang="sv-SE" sz="1400" smtClean="0"/>
              <a:t>Note: Multiple/repeated preambles corresponds to multiple/repeated preambles informed by broadcast system information.</a:t>
            </a:r>
            <a:endParaRPr lang="en-US" sz="1400" smtClean="0"/>
          </a:p>
          <a:p>
            <a:pPr lvl="1"/>
            <a:r>
              <a:rPr lang="en-US" sz="1800" smtClean="0"/>
              <a:t>UE may switch UE Tx beam between re-transmissions of multiple/repeated preambles</a:t>
            </a:r>
          </a:p>
          <a:p>
            <a:pPr lvl="1"/>
            <a:r>
              <a:rPr lang="sv-SE" sz="1800" smtClean="0"/>
              <a:t>Study further the options:</a:t>
            </a:r>
          </a:p>
          <a:p>
            <a:pPr lvl="2"/>
            <a:r>
              <a:rPr lang="sv-SE" sz="1400" smtClean="0"/>
              <a:t>Option 1: UE may transmit preamble with different UE Tx beam before receiving Message 2</a:t>
            </a:r>
          </a:p>
          <a:p>
            <a:pPr lvl="2"/>
            <a:r>
              <a:rPr lang="sv-SE" sz="1400" smtClean="0"/>
              <a:t>Option 2: UE may not transmit preamble with different UE Tx beam before receiving Message 2</a:t>
            </a:r>
            <a:endParaRPr lang="en-US" sz="1400" smtClean="0"/>
          </a:p>
          <a:p>
            <a:pPr lvl="1"/>
            <a:r>
              <a:rPr lang="en-US" sz="1800" smtClean="0"/>
              <a:t>Message 2 indicates time, frequency and sequence of detected preamble to indicate detected UE Tx beam.</a:t>
            </a:r>
          </a:p>
          <a:p>
            <a:pPr lvl="2"/>
            <a:r>
              <a:rPr lang="sv-SE" sz="1400" smtClean="0"/>
              <a:t>FFS whether UE is mandated to use the indicated UE Tx beam for Message 3.</a:t>
            </a:r>
            <a:endParaRPr lang="en-US" sz="1400" smtClean="0"/>
          </a:p>
          <a:p>
            <a:pPr lvl="1"/>
            <a:r>
              <a:rPr lang="en-US" sz="1800" smtClean="0"/>
              <a:t>At TRP, the DL Tx beam for the UE can be obtained based on the time, frequency and sequence of the detected RACH preamble and would be also applied to Message 2</a:t>
            </a:r>
          </a:p>
          <a:p>
            <a:pPr>
              <a:buNone/>
            </a:pPr>
            <a:endParaRPr lang="en-US" sz="14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Example</a:t>
            </a:r>
            <a:endParaRPr kumimoji="1" lang="ja-JP" altLang="en-US" sz="3600" dirty="0"/>
          </a:p>
        </p:txBody>
      </p:sp>
      <p:grpSp>
        <p:nvGrpSpPr>
          <p:cNvPr id="259" name="Group 258"/>
          <p:cNvGrpSpPr/>
          <p:nvPr/>
        </p:nvGrpSpPr>
        <p:grpSpPr>
          <a:xfrm>
            <a:off x="0" y="1844824"/>
            <a:ext cx="9108504" cy="3830904"/>
            <a:chOff x="-2052736" y="863289"/>
            <a:chExt cx="13289904" cy="6247873"/>
          </a:xfrm>
        </p:grpSpPr>
        <p:sp>
          <p:nvSpPr>
            <p:cNvPr id="4" name="TextBox 3"/>
            <p:cNvSpPr txBox="1"/>
            <p:nvPr/>
          </p:nvSpPr>
          <p:spPr>
            <a:xfrm>
              <a:off x="-2052736" y="3401397"/>
              <a:ext cx="872873" cy="853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UE </a:t>
              </a:r>
              <a:r>
                <a:rPr lang="sv-SE" sz="1400" dirty="0" smtClean="0"/>
                <a:t>Tx</a:t>
              </a:r>
            </a:p>
            <a:p>
              <a:r>
                <a:rPr lang="sv-SE" sz="1400" dirty="0" smtClean="0"/>
                <a:t>beam</a:t>
              </a:r>
              <a:endParaRPr lang="en-GB" sz="1400" dirty="0"/>
            </a:p>
          </p:txBody>
        </p:sp>
        <p:cxnSp>
          <p:nvCxnSpPr>
            <p:cNvPr id="5" name="Straight Arrow Connector 4"/>
            <p:cNvCxnSpPr/>
            <p:nvPr/>
          </p:nvCxnSpPr>
          <p:spPr>
            <a:xfrm flipV="1">
              <a:off x="8257228" y="2679576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 flipV="1">
              <a:off x="9472236" y="2679576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8574613" y="3041358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8136632" y="3687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 rot="5400000">
              <a:off x="7920608" y="347166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8136632" y="325564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 rot="5400000">
              <a:off x="8352656" y="347166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9279632" y="3687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 rot="5400000">
              <a:off x="9063608" y="347166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9279632" y="325564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 rot="5400000">
              <a:off x="9495656" y="347166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>
              <a:off x="2123728" y="1345868"/>
              <a:ext cx="137581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656674" y="863289"/>
              <a:ext cx="758268" cy="5019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time</a:t>
              </a:r>
              <a:endParaRPr lang="en-GB" sz="14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-324544" y="1743470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grpSp>
          <p:nvGrpSpPr>
            <p:cNvPr id="19" name="Group 169"/>
            <p:cNvGrpSpPr/>
            <p:nvPr/>
          </p:nvGrpSpPr>
          <p:grpSpPr>
            <a:xfrm>
              <a:off x="1403648" y="1743472"/>
              <a:ext cx="864096" cy="864096"/>
              <a:chOff x="8100392" y="1484784"/>
              <a:chExt cx="864096" cy="864096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8532440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8100392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2" name="Group 42"/>
              <p:cNvGrpSpPr/>
              <p:nvPr/>
            </p:nvGrpSpPr>
            <p:grpSpPr>
              <a:xfrm>
                <a:off x="8111418" y="1493927"/>
                <a:ext cx="488131" cy="432048"/>
                <a:chOff x="550578" y="1493927"/>
                <a:chExt cx="488131" cy="432048"/>
              </a:xfrm>
            </p:grpSpPr>
            <p:sp>
              <p:nvSpPr>
                <p:cNvPr id="35" name="Oval 34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" name="Oval 35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7" name="Oval 36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23" name="Oval 22"/>
              <p:cNvSpPr/>
              <p:nvPr/>
            </p:nvSpPr>
            <p:spPr>
              <a:xfrm rot="5400000">
                <a:off x="8316416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Oval 23"/>
              <p:cNvSpPr/>
              <p:nvPr/>
            </p:nvSpPr>
            <p:spPr>
              <a:xfrm rot="17530290">
                <a:off x="8213621" y="204492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Oval 24"/>
              <p:cNvSpPr/>
              <p:nvPr/>
            </p:nvSpPr>
            <p:spPr>
              <a:xfrm rot="18626236">
                <a:off x="8142157" y="198884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" name="Oval 25"/>
              <p:cNvSpPr/>
              <p:nvPr/>
            </p:nvSpPr>
            <p:spPr>
              <a:xfrm rot="20498313">
                <a:off x="8100393" y="1919557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Oval 26"/>
              <p:cNvSpPr/>
              <p:nvPr/>
            </p:nvSpPr>
            <p:spPr>
              <a:xfrm rot="5400000">
                <a:off x="831641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8" name="Group 52"/>
              <p:cNvGrpSpPr/>
              <p:nvPr/>
            </p:nvGrpSpPr>
            <p:grpSpPr>
              <a:xfrm rot="5400000" flipH="1">
                <a:off x="850439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32" name="Oval 31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29" name="Oval 28"/>
              <p:cNvSpPr/>
              <p:nvPr/>
            </p:nvSpPr>
            <p:spPr>
              <a:xfrm rot="17530290" flipH="1" flipV="1">
                <a:off x="8419212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Oval 29"/>
              <p:cNvSpPr/>
              <p:nvPr/>
            </p:nvSpPr>
            <p:spPr>
              <a:xfrm rot="18626236" flipH="1" flipV="1">
                <a:off x="8490676" y="168488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Oval 30"/>
              <p:cNvSpPr/>
              <p:nvPr/>
            </p:nvSpPr>
            <p:spPr>
              <a:xfrm rot="20498313" flipH="1" flipV="1">
                <a:off x="8532440" y="1754166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-2052736" y="1887488"/>
              <a:ext cx="1188623" cy="853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TRP</a:t>
              </a:r>
              <a:endParaRPr lang="sv-SE" sz="1400" dirty="0" smtClean="0"/>
            </a:p>
            <a:p>
              <a:r>
                <a:rPr lang="sv-SE" sz="1400" dirty="0" smtClean="0"/>
                <a:t>Rx beam</a:t>
              </a:r>
              <a:endParaRPr lang="en-GB" sz="1400" dirty="0"/>
            </a:p>
          </p:txBody>
        </p:sp>
        <p:grpSp>
          <p:nvGrpSpPr>
            <p:cNvPr id="39" name="Group 170"/>
            <p:cNvGrpSpPr/>
            <p:nvPr/>
          </p:nvGrpSpPr>
          <p:grpSpPr>
            <a:xfrm>
              <a:off x="-1089928" y="1743470"/>
              <a:ext cx="864096" cy="864098"/>
              <a:chOff x="5940152" y="1484782"/>
              <a:chExt cx="864096" cy="864098"/>
            </a:xfrm>
          </p:grpSpPr>
          <p:grpSp>
            <p:nvGrpSpPr>
              <p:cNvPr id="40" name="Group 38"/>
              <p:cNvGrpSpPr/>
              <p:nvPr/>
            </p:nvGrpSpPr>
            <p:grpSpPr>
              <a:xfrm>
                <a:off x="5951178" y="1493926"/>
                <a:ext cx="488131" cy="432048"/>
                <a:chOff x="550578" y="1493927"/>
                <a:chExt cx="488131" cy="432048"/>
              </a:xfrm>
            </p:grpSpPr>
            <p:sp>
              <p:nvSpPr>
                <p:cNvPr id="57" name="Oval 56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" name="Oval 57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41" name="Oval 40"/>
              <p:cNvSpPr/>
              <p:nvPr/>
            </p:nvSpPr>
            <p:spPr>
              <a:xfrm rot="5400000">
                <a:off x="6156176" y="1628799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42" name="Group 28"/>
              <p:cNvGrpSpPr/>
              <p:nvPr/>
            </p:nvGrpSpPr>
            <p:grpSpPr>
              <a:xfrm rot="16200000">
                <a:off x="5912111" y="1872866"/>
                <a:ext cx="488131" cy="432048"/>
                <a:chOff x="1784512" y="1646327"/>
                <a:chExt cx="488131" cy="432048"/>
              </a:xfrm>
            </p:grpSpPr>
            <p:sp>
              <p:nvSpPr>
                <p:cNvPr id="54" name="Oval 53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43" name="Oval 42"/>
              <p:cNvSpPr/>
              <p:nvPr/>
            </p:nvSpPr>
            <p:spPr>
              <a:xfrm rot="5400000">
                <a:off x="615617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44" name="Group 30"/>
              <p:cNvGrpSpPr/>
              <p:nvPr/>
            </p:nvGrpSpPr>
            <p:grpSpPr>
              <a:xfrm rot="5400000" flipH="1">
                <a:off x="634415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51" name="Oval 50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45" name="Group 34"/>
              <p:cNvGrpSpPr/>
              <p:nvPr/>
            </p:nvGrpSpPr>
            <p:grpSpPr>
              <a:xfrm rot="16200000" flipH="1" flipV="1">
                <a:off x="6344158" y="1512824"/>
                <a:ext cx="488131" cy="432048"/>
                <a:chOff x="1784512" y="1646327"/>
                <a:chExt cx="488131" cy="432048"/>
              </a:xfrm>
            </p:grpSpPr>
            <p:sp>
              <p:nvSpPr>
                <p:cNvPr id="48" name="Oval 47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9" name="Oval 48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46" name="Oval 45"/>
              <p:cNvSpPr/>
              <p:nvPr/>
            </p:nvSpPr>
            <p:spPr>
              <a:xfrm>
                <a:off x="6372200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5940152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0" name="Oval 59"/>
            <p:cNvSpPr/>
            <p:nvPr/>
          </p:nvSpPr>
          <p:spPr>
            <a:xfrm>
              <a:off x="539552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Oval 60"/>
            <p:cNvSpPr/>
            <p:nvPr/>
          </p:nvSpPr>
          <p:spPr>
            <a:xfrm>
              <a:off x="107504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2" name="Group 42"/>
            <p:cNvGrpSpPr/>
            <p:nvPr/>
          </p:nvGrpSpPr>
          <p:grpSpPr>
            <a:xfrm>
              <a:off x="118530" y="1752615"/>
              <a:ext cx="488131" cy="432048"/>
              <a:chOff x="550578" y="1493927"/>
              <a:chExt cx="488131" cy="432048"/>
            </a:xfrm>
          </p:grpSpPr>
          <p:sp>
            <p:nvSpPr>
              <p:cNvPr id="63" name="Oval 62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" name="Oval 63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Oval 64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6" name="Oval 65"/>
            <p:cNvSpPr/>
            <p:nvPr/>
          </p:nvSpPr>
          <p:spPr>
            <a:xfrm rot="17530290">
              <a:off x="220733" y="230361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Oval 66"/>
            <p:cNvSpPr/>
            <p:nvPr/>
          </p:nvSpPr>
          <p:spPr>
            <a:xfrm rot="18626236">
              <a:off x="149269" y="224752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Oval 67"/>
            <p:cNvSpPr/>
            <p:nvPr/>
          </p:nvSpPr>
          <p:spPr>
            <a:xfrm rot="20498313">
              <a:off x="107505" y="2178245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9" name="Group 52"/>
            <p:cNvGrpSpPr/>
            <p:nvPr/>
          </p:nvGrpSpPr>
          <p:grpSpPr>
            <a:xfrm rot="5400000" flipH="1">
              <a:off x="511510" y="2131553"/>
              <a:ext cx="488131" cy="432048"/>
              <a:chOff x="1784512" y="1646327"/>
              <a:chExt cx="488131" cy="432048"/>
            </a:xfrm>
          </p:grpSpPr>
          <p:sp>
            <p:nvSpPr>
              <p:cNvPr id="70" name="Oval 69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1" name="Oval 70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2" name="Oval 71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3" name="Oval 72"/>
            <p:cNvSpPr/>
            <p:nvPr/>
          </p:nvSpPr>
          <p:spPr>
            <a:xfrm rot="17530290" flipH="1" flipV="1">
              <a:off x="426324" y="188748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Oval 73"/>
            <p:cNvSpPr/>
            <p:nvPr/>
          </p:nvSpPr>
          <p:spPr>
            <a:xfrm rot="18626236" flipH="1" flipV="1">
              <a:off x="497788" y="194357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/>
            <p:cNvSpPr/>
            <p:nvPr/>
          </p:nvSpPr>
          <p:spPr>
            <a:xfrm rot="20498313" flipH="1" flipV="1">
              <a:off x="539552" y="201285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906269" y="1743472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77" name="Oval 76"/>
            <p:cNvSpPr/>
            <p:nvPr/>
          </p:nvSpPr>
          <p:spPr>
            <a:xfrm rot="5400000">
              <a:off x="323528" y="1887488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Oval 77"/>
            <p:cNvSpPr/>
            <p:nvPr/>
          </p:nvSpPr>
          <p:spPr>
            <a:xfrm rot="5400000">
              <a:off x="323528" y="2319536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139952" y="1743470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grpSp>
          <p:nvGrpSpPr>
            <p:cNvPr id="80" name="Group 169"/>
            <p:cNvGrpSpPr/>
            <p:nvPr/>
          </p:nvGrpSpPr>
          <p:grpSpPr>
            <a:xfrm>
              <a:off x="5868144" y="1743472"/>
              <a:ext cx="864096" cy="864096"/>
              <a:chOff x="8100392" y="1484784"/>
              <a:chExt cx="864096" cy="864096"/>
            </a:xfrm>
          </p:grpSpPr>
          <p:sp>
            <p:nvSpPr>
              <p:cNvPr id="81" name="Oval 80"/>
              <p:cNvSpPr/>
              <p:nvPr/>
            </p:nvSpPr>
            <p:spPr>
              <a:xfrm>
                <a:off x="8532440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8100392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83" name="Group 42"/>
              <p:cNvGrpSpPr/>
              <p:nvPr/>
            </p:nvGrpSpPr>
            <p:grpSpPr>
              <a:xfrm>
                <a:off x="8111418" y="1493927"/>
                <a:ext cx="488131" cy="432048"/>
                <a:chOff x="550578" y="1493927"/>
                <a:chExt cx="488131" cy="432048"/>
              </a:xfrm>
            </p:grpSpPr>
            <p:sp>
              <p:nvSpPr>
                <p:cNvPr id="96" name="Oval 95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7" name="Oval 96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84" name="Oval 83"/>
              <p:cNvSpPr/>
              <p:nvPr/>
            </p:nvSpPr>
            <p:spPr>
              <a:xfrm rot="5400000">
                <a:off x="8316416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Oval 84"/>
              <p:cNvSpPr/>
              <p:nvPr/>
            </p:nvSpPr>
            <p:spPr>
              <a:xfrm rot="17530290">
                <a:off x="8213621" y="204492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Oval 85"/>
              <p:cNvSpPr/>
              <p:nvPr/>
            </p:nvSpPr>
            <p:spPr>
              <a:xfrm rot="18626236">
                <a:off x="8142157" y="198884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7" name="Oval 86"/>
              <p:cNvSpPr/>
              <p:nvPr/>
            </p:nvSpPr>
            <p:spPr>
              <a:xfrm rot="20498313">
                <a:off x="8100393" y="1919557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8" name="Oval 87"/>
              <p:cNvSpPr/>
              <p:nvPr/>
            </p:nvSpPr>
            <p:spPr>
              <a:xfrm rot="5400000">
                <a:off x="831641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89" name="Group 52"/>
              <p:cNvGrpSpPr/>
              <p:nvPr/>
            </p:nvGrpSpPr>
            <p:grpSpPr>
              <a:xfrm rot="5400000" flipH="1">
                <a:off x="850439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93" name="Oval 92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5" name="Oval 94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90" name="Oval 89"/>
              <p:cNvSpPr/>
              <p:nvPr/>
            </p:nvSpPr>
            <p:spPr>
              <a:xfrm rot="17530290" flipH="1" flipV="1">
                <a:off x="8419212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1" name="Oval 90"/>
              <p:cNvSpPr/>
              <p:nvPr/>
            </p:nvSpPr>
            <p:spPr>
              <a:xfrm rot="18626236" flipH="1" flipV="1">
                <a:off x="8490676" y="168488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2" name="Oval 91"/>
              <p:cNvSpPr/>
              <p:nvPr/>
            </p:nvSpPr>
            <p:spPr>
              <a:xfrm rot="20498313" flipH="1" flipV="1">
                <a:off x="8532440" y="1754166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99" name="Group 170"/>
            <p:cNvGrpSpPr/>
            <p:nvPr/>
          </p:nvGrpSpPr>
          <p:grpSpPr>
            <a:xfrm>
              <a:off x="3374568" y="1743470"/>
              <a:ext cx="864096" cy="864098"/>
              <a:chOff x="5940152" y="1484782"/>
              <a:chExt cx="864096" cy="864098"/>
            </a:xfrm>
          </p:grpSpPr>
          <p:grpSp>
            <p:nvGrpSpPr>
              <p:cNvPr id="100" name="Group 38"/>
              <p:cNvGrpSpPr/>
              <p:nvPr/>
            </p:nvGrpSpPr>
            <p:grpSpPr>
              <a:xfrm>
                <a:off x="5951178" y="1493926"/>
                <a:ext cx="488131" cy="432048"/>
                <a:chOff x="550578" y="1493927"/>
                <a:chExt cx="488131" cy="432048"/>
              </a:xfrm>
            </p:grpSpPr>
            <p:sp>
              <p:nvSpPr>
                <p:cNvPr id="117" name="Oval 116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8" name="Oval 117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9" name="Oval 118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1" name="Oval 100"/>
              <p:cNvSpPr/>
              <p:nvPr/>
            </p:nvSpPr>
            <p:spPr>
              <a:xfrm rot="5400000">
                <a:off x="6156176" y="1628799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02" name="Group 214"/>
              <p:cNvGrpSpPr/>
              <p:nvPr/>
            </p:nvGrpSpPr>
            <p:grpSpPr>
              <a:xfrm rot="16200000">
                <a:off x="5912111" y="1872866"/>
                <a:ext cx="488131" cy="432048"/>
                <a:chOff x="1784512" y="1646327"/>
                <a:chExt cx="488131" cy="432048"/>
              </a:xfrm>
            </p:grpSpPr>
            <p:sp>
              <p:nvSpPr>
                <p:cNvPr id="114" name="Oval 113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6" name="Oval 115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3" name="Oval 102"/>
              <p:cNvSpPr/>
              <p:nvPr/>
            </p:nvSpPr>
            <p:spPr>
              <a:xfrm rot="5400000">
                <a:off x="615617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04" name="Group 216"/>
              <p:cNvGrpSpPr/>
              <p:nvPr/>
            </p:nvGrpSpPr>
            <p:grpSpPr>
              <a:xfrm rot="5400000" flipH="1">
                <a:off x="634415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111" name="Oval 110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05" name="Group 34"/>
              <p:cNvGrpSpPr/>
              <p:nvPr/>
            </p:nvGrpSpPr>
            <p:grpSpPr>
              <a:xfrm rot="16200000" flipH="1" flipV="1">
                <a:off x="6344158" y="1512824"/>
                <a:ext cx="488131" cy="432048"/>
                <a:chOff x="1784512" y="1646327"/>
                <a:chExt cx="488131" cy="432048"/>
              </a:xfrm>
            </p:grpSpPr>
            <p:sp>
              <p:nvSpPr>
                <p:cNvPr id="108" name="Oval 107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6" name="Oval 105"/>
              <p:cNvSpPr/>
              <p:nvPr/>
            </p:nvSpPr>
            <p:spPr>
              <a:xfrm>
                <a:off x="6372200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5940152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0" name="Oval 119"/>
            <p:cNvSpPr/>
            <p:nvPr/>
          </p:nvSpPr>
          <p:spPr>
            <a:xfrm>
              <a:off x="5004048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1" name="Oval 120"/>
            <p:cNvSpPr/>
            <p:nvPr/>
          </p:nvSpPr>
          <p:spPr>
            <a:xfrm>
              <a:off x="4572000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22" name="Group 42"/>
            <p:cNvGrpSpPr/>
            <p:nvPr/>
          </p:nvGrpSpPr>
          <p:grpSpPr>
            <a:xfrm>
              <a:off x="4583026" y="1752615"/>
              <a:ext cx="488131" cy="432048"/>
              <a:chOff x="550578" y="1493927"/>
              <a:chExt cx="488131" cy="432048"/>
            </a:xfrm>
          </p:grpSpPr>
          <p:sp>
            <p:nvSpPr>
              <p:cNvPr id="123" name="Oval 122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4" name="Oval 123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Oval 124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6" name="Oval 125"/>
            <p:cNvSpPr/>
            <p:nvPr/>
          </p:nvSpPr>
          <p:spPr>
            <a:xfrm rot="17530290">
              <a:off x="4685229" y="230361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7" name="Oval 126"/>
            <p:cNvSpPr/>
            <p:nvPr/>
          </p:nvSpPr>
          <p:spPr>
            <a:xfrm rot="18626236">
              <a:off x="4613765" y="224752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8" name="Oval 127"/>
            <p:cNvSpPr/>
            <p:nvPr/>
          </p:nvSpPr>
          <p:spPr>
            <a:xfrm rot="20498313">
              <a:off x="4572001" y="2178245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29" name="Group 52"/>
            <p:cNvGrpSpPr/>
            <p:nvPr/>
          </p:nvGrpSpPr>
          <p:grpSpPr>
            <a:xfrm rot="5400000" flipH="1">
              <a:off x="4976006" y="2131553"/>
              <a:ext cx="488131" cy="432048"/>
              <a:chOff x="1784512" y="1646327"/>
              <a:chExt cx="488131" cy="432048"/>
            </a:xfrm>
          </p:grpSpPr>
          <p:sp>
            <p:nvSpPr>
              <p:cNvPr id="130" name="Oval 129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1" name="Oval 130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2" name="Oval 131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33" name="Oval 132"/>
            <p:cNvSpPr/>
            <p:nvPr/>
          </p:nvSpPr>
          <p:spPr>
            <a:xfrm rot="17530290" flipH="1" flipV="1">
              <a:off x="4890820" y="188748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4" name="Oval 133"/>
            <p:cNvSpPr/>
            <p:nvPr/>
          </p:nvSpPr>
          <p:spPr>
            <a:xfrm rot="18626236" flipH="1" flipV="1">
              <a:off x="4962284" y="194357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5" name="Oval 134"/>
            <p:cNvSpPr/>
            <p:nvPr/>
          </p:nvSpPr>
          <p:spPr>
            <a:xfrm rot="20498313" flipH="1" flipV="1">
              <a:off x="5004048" y="201285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5370765" y="1743472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137" name="Oval 136"/>
            <p:cNvSpPr/>
            <p:nvPr/>
          </p:nvSpPr>
          <p:spPr>
            <a:xfrm rot="5400000">
              <a:off x="4788024" y="1887488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8" name="Oval 137"/>
            <p:cNvSpPr/>
            <p:nvPr/>
          </p:nvSpPr>
          <p:spPr>
            <a:xfrm rot="5400000">
              <a:off x="4788024" y="2319536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604448" y="1743470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grpSp>
          <p:nvGrpSpPr>
            <p:cNvPr id="140" name="Group 169"/>
            <p:cNvGrpSpPr/>
            <p:nvPr/>
          </p:nvGrpSpPr>
          <p:grpSpPr>
            <a:xfrm>
              <a:off x="10332640" y="1743472"/>
              <a:ext cx="864096" cy="864096"/>
              <a:chOff x="8100392" y="1484784"/>
              <a:chExt cx="864096" cy="864096"/>
            </a:xfrm>
          </p:grpSpPr>
          <p:sp>
            <p:nvSpPr>
              <p:cNvPr id="141" name="Oval 140"/>
              <p:cNvSpPr/>
              <p:nvPr/>
            </p:nvSpPr>
            <p:spPr>
              <a:xfrm>
                <a:off x="8532440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8100392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43" name="Group 42"/>
              <p:cNvGrpSpPr/>
              <p:nvPr/>
            </p:nvGrpSpPr>
            <p:grpSpPr>
              <a:xfrm>
                <a:off x="8111418" y="1493927"/>
                <a:ext cx="488131" cy="432048"/>
                <a:chOff x="550578" y="1493927"/>
                <a:chExt cx="488131" cy="432048"/>
              </a:xfrm>
            </p:grpSpPr>
            <p:sp>
              <p:nvSpPr>
                <p:cNvPr id="156" name="Oval 155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7" name="Oval 156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8" name="Oval 157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44" name="Oval 143"/>
              <p:cNvSpPr/>
              <p:nvPr/>
            </p:nvSpPr>
            <p:spPr>
              <a:xfrm rot="5400000">
                <a:off x="8316416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5" name="Oval 144"/>
              <p:cNvSpPr/>
              <p:nvPr/>
            </p:nvSpPr>
            <p:spPr>
              <a:xfrm rot="17530290">
                <a:off x="8213621" y="204492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6" name="Oval 145"/>
              <p:cNvSpPr/>
              <p:nvPr/>
            </p:nvSpPr>
            <p:spPr>
              <a:xfrm rot="18626236">
                <a:off x="8142157" y="198884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7" name="Oval 146"/>
              <p:cNvSpPr/>
              <p:nvPr/>
            </p:nvSpPr>
            <p:spPr>
              <a:xfrm rot="20498313">
                <a:off x="8100393" y="1919557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8" name="Oval 147"/>
              <p:cNvSpPr/>
              <p:nvPr/>
            </p:nvSpPr>
            <p:spPr>
              <a:xfrm rot="5400000">
                <a:off x="831641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49" name="Group 52"/>
              <p:cNvGrpSpPr/>
              <p:nvPr/>
            </p:nvGrpSpPr>
            <p:grpSpPr>
              <a:xfrm rot="5400000" flipH="1">
                <a:off x="850439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153" name="Oval 152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4" name="Oval 153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5" name="Oval 154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50" name="Oval 149"/>
              <p:cNvSpPr/>
              <p:nvPr/>
            </p:nvSpPr>
            <p:spPr>
              <a:xfrm rot="17530290" flipH="1" flipV="1">
                <a:off x="8419212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1" name="Oval 150"/>
              <p:cNvSpPr/>
              <p:nvPr/>
            </p:nvSpPr>
            <p:spPr>
              <a:xfrm rot="18626236" flipH="1" flipV="1">
                <a:off x="8490676" y="168488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2" name="Oval 151"/>
              <p:cNvSpPr/>
              <p:nvPr/>
            </p:nvSpPr>
            <p:spPr>
              <a:xfrm rot="20498313" flipH="1" flipV="1">
                <a:off x="8532440" y="1754166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59" name="Group 170"/>
            <p:cNvGrpSpPr/>
            <p:nvPr/>
          </p:nvGrpSpPr>
          <p:grpSpPr>
            <a:xfrm>
              <a:off x="7839064" y="1743470"/>
              <a:ext cx="864096" cy="864098"/>
              <a:chOff x="5940152" y="1484782"/>
              <a:chExt cx="864096" cy="864098"/>
            </a:xfrm>
          </p:grpSpPr>
          <p:grpSp>
            <p:nvGrpSpPr>
              <p:cNvPr id="160" name="Group 38"/>
              <p:cNvGrpSpPr/>
              <p:nvPr/>
            </p:nvGrpSpPr>
            <p:grpSpPr>
              <a:xfrm>
                <a:off x="5951178" y="1493926"/>
                <a:ext cx="488131" cy="432048"/>
                <a:chOff x="550578" y="1493927"/>
                <a:chExt cx="488131" cy="432048"/>
              </a:xfrm>
            </p:grpSpPr>
            <p:sp>
              <p:nvSpPr>
                <p:cNvPr id="177" name="Oval 176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8" name="Oval 177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9" name="Oval 178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61" name="Oval 160"/>
              <p:cNvSpPr/>
              <p:nvPr/>
            </p:nvSpPr>
            <p:spPr>
              <a:xfrm rot="5400000">
                <a:off x="6156176" y="1628799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62" name="Group 214"/>
              <p:cNvGrpSpPr/>
              <p:nvPr/>
            </p:nvGrpSpPr>
            <p:grpSpPr>
              <a:xfrm rot="16200000">
                <a:off x="5912111" y="1872866"/>
                <a:ext cx="488131" cy="432048"/>
                <a:chOff x="1784512" y="1646327"/>
                <a:chExt cx="488131" cy="432048"/>
              </a:xfrm>
            </p:grpSpPr>
            <p:sp>
              <p:nvSpPr>
                <p:cNvPr id="174" name="Oval 173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5" name="Oval 174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6" name="Oval 175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63" name="Oval 162"/>
              <p:cNvSpPr/>
              <p:nvPr/>
            </p:nvSpPr>
            <p:spPr>
              <a:xfrm rot="5400000">
                <a:off x="615617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64" name="Group 216"/>
              <p:cNvGrpSpPr/>
              <p:nvPr/>
            </p:nvGrpSpPr>
            <p:grpSpPr>
              <a:xfrm rot="5400000" flipH="1">
                <a:off x="634415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171" name="Oval 170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2" name="Oval 171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3" name="Oval 172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65" name="Group 34"/>
              <p:cNvGrpSpPr/>
              <p:nvPr/>
            </p:nvGrpSpPr>
            <p:grpSpPr>
              <a:xfrm rot="16200000" flipH="1" flipV="1">
                <a:off x="6344158" y="1512824"/>
                <a:ext cx="488131" cy="432048"/>
                <a:chOff x="1784512" y="1646327"/>
                <a:chExt cx="488131" cy="432048"/>
              </a:xfrm>
            </p:grpSpPr>
            <p:sp>
              <p:nvSpPr>
                <p:cNvPr id="168" name="Oval 167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69" name="Oval 168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0" name="Oval 169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66" name="Oval 165"/>
              <p:cNvSpPr/>
              <p:nvPr/>
            </p:nvSpPr>
            <p:spPr>
              <a:xfrm>
                <a:off x="6372200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5940152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80" name="Oval 179"/>
            <p:cNvSpPr/>
            <p:nvPr/>
          </p:nvSpPr>
          <p:spPr>
            <a:xfrm>
              <a:off x="9468544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1" name="Oval 180"/>
            <p:cNvSpPr/>
            <p:nvPr/>
          </p:nvSpPr>
          <p:spPr>
            <a:xfrm>
              <a:off x="9036496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82" name="Group 42"/>
            <p:cNvGrpSpPr/>
            <p:nvPr/>
          </p:nvGrpSpPr>
          <p:grpSpPr>
            <a:xfrm>
              <a:off x="9047522" y="1752615"/>
              <a:ext cx="488131" cy="432048"/>
              <a:chOff x="550578" y="1493927"/>
              <a:chExt cx="488131" cy="432048"/>
            </a:xfrm>
          </p:grpSpPr>
          <p:sp>
            <p:nvSpPr>
              <p:cNvPr id="183" name="Oval 182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4" name="Oval 183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5" name="Oval 184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86" name="Oval 185"/>
            <p:cNvSpPr/>
            <p:nvPr/>
          </p:nvSpPr>
          <p:spPr>
            <a:xfrm rot="17530290">
              <a:off x="9149725" y="230361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7" name="Oval 186"/>
            <p:cNvSpPr/>
            <p:nvPr/>
          </p:nvSpPr>
          <p:spPr>
            <a:xfrm rot="18626236">
              <a:off x="9078261" y="224752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8" name="Oval 187"/>
            <p:cNvSpPr/>
            <p:nvPr/>
          </p:nvSpPr>
          <p:spPr>
            <a:xfrm rot="20498313">
              <a:off x="9036497" y="2178245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89" name="Group 52"/>
            <p:cNvGrpSpPr/>
            <p:nvPr/>
          </p:nvGrpSpPr>
          <p:grpSpPr>
            <a:xfrm rot="5400000" flipH="1">
              <a:off x="9440502" y="2131553"/>
              <a:ext cx="488131" cy="432048"/>
              <a:chOff x="1784512" y="1646327"/>
              <a:chExt cx="488131" cy="432048"/>
            </a:xfrm>
          </p:grpSpPr>
          <p:sp>
            <p:nvSpPr>
              <p:cNvPr id="190" name="Oval 189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1" name="Oval 190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2" name="Oval 191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93" name="Oval 192"/>
            <p:cNvSpPr/>
            <p:nvPr/>
          </p:nvSpPr>
          <p:spPr>
            <a:xfrm rot="17530290" flipH="1" flipV="1">
              <a:off x="9355316" y="188748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4" name="Oval 193"/>
            <p:cNvSpPr/>
            <p:nvPr/>
          </p:nvSpPr>
          <p:spPr>
            <a:xfrm rot="18626236" flipH="1" flipV="1">
              <a:off x="9426780" y="194357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5" name="Oval 194"/>
            <p:cNvSpPr/>
            <p:nvPr/>
          </p:nvSpPr>
          <p:spPr>
            <a:xfrm rot="20498313" flipH="1" flipV="1">
              <a:off x="9468544" y="201285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9835261" y="1743472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197" name="Oval 196"/>
            <p:cNvSpPr/>
            <p:nvPr/>
          </p:nvSpPr>
          <p:spPr>
            <a:xfrm rot="5400000">
              <a:off x="9252520" y="1887488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8" name="Oval 197"/>
            <p:cNvSpPr/>
            <p:nvPr/>
          </p:nvSpPr>
          <p:spPr>
            <a:xfrm rot="5400000">
              <a:off x="9252520" y="2319536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99" name="Straight Arrow Connector 198"/>
            <p:cNvCxnSpPr/>
            <p:nvPr/>
          </p:nvCxnSpPr>
          <p:spPr>
            <a:xfrm flipV="1">
              <a:off x="10767636" y="2697088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Oval 199"/>
            <p:cNvSpPr/>
            <p:nvPr/>
          </p:nvSpPr>
          <p:spPr>
            <a:xfrm>
              <a:off x="10575032" y="370520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1" name="Oval 200"/>
            <p:cNvSpPr/>
            <p:nvPr/>
          </p:nvSpPr>
          <p:spPr>
            <a:xfrm rot="5400000">
              <a:off x="10359008" y="34891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2" name="Oval 201"/>
            <p:cNvSpPr/>
            <p:nvPr/>
          </p:nvSpPr>
          <p:spPr>
            <a:xfrm>
              <a:off x="10575032" y="3273152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3" name="Oval 202"/>
            <p:cNvSpPr/>
            <p:nvPr/>
          </p:nvSpPr>
          <p:spPr>
            <a:xfrm rot="5400000">
              <a:off x="10791056" y="34891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829800" y="3041358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205" name="5-Point Star 204"/>
            <p:cNvSpPr/>
            <p:nvPr/>
          </p:nvSpPr>
          <p:spPr>
            <a:xfrm>
              <a:off x="9296400" y="2849488"/>
              <a:ext cx="304800" cy="304800"/>
            </a:xfrm>
            <a:prstGeom prst="star5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6" name="Straight Arrow Connector 205"/>
            <p:cNvCxnSpPr/>
            <p:nvPr/>
          </p:nvCxnSpPr>
          <p:spPr>
            <a:xfrm flipV="1">
              <a:off x="3811732" y="2697088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Arrow Connector 206"/>
            <p:cNvCxnSpPr/>
            <p:nvPr/>
          </p:nvCxnSpPr>
          <p:spPr>
            <a:xfrm flipV="1">
              <a:off x="5026740" y="2697088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TextBox 207"/>
            <p:cNvSpPr txBox="1"/>
            <p:nvPr/>
          </p:nvSpPr>
          <p:spPr>
            <a:xfrm>
              <a:off x="4129117" y="3058869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cxnSp>
          <p:nvCxnSpPr>
            <p:cNvPr id="209" name="Straight Arrow Connector 208"/>
            <p:cNvCxnSpPr/>
            <p:nvPr/>
          </p:nvCxnSpPr>
          <p:spPr>
            <a:xfrm flipV="1">
              <a:off x="6322140" y="2714600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TextBox 209"/>
            <p:cNvSpPr txBox="1"/>
            <p:nvPr/>
          </p:nvSpPr>
          <p:spPr>
            <a:xfrm>
              <a:off x="5384305" y="3058869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cxnSp>
          <p:nvCxnSpPr>
            <p:cNvPr id="211" name="Straight Arrow Connector 210"/>
            <p:cNvCxnSpPr/>
            <p:nvPr/>
          </p:nvCxnSpPr>
          <p:spPr>
            <a:xfrm flipV="1">
              <a:off x="-658172" y="2697088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Arrow Connector 211"/>
            <p:cNvCxnSpPr/>
            <p:nvPr/>
          </p:nvCxnSpPr>
          <p:spPr>
            <a:xfrm flipV="1">
              <a:off x="556836" y="2697088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TextBox 212"/>
            <p:cNvSpPr txBox="1"/>
            <p:nvPr/>
          </p:nvSpPr>
          <p:spPr>
            <a:xfrm>
              <a:off x="-340787" y="3058869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cxnSp>
          <p:nvCxnSpPr>
            <p:cNvPr id="214" name="Straight Arrow Connector 213"/>
            <p:cNvCxnSpPr/>
            <p:nvPr/>
          </p:nvCxnSpPr>
          <p:spPr>
            <a:xfrm flipV="1">
              <a:off x="1852236" y="2714600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TextBox 214"/>
            <p:cNvSpPr txBox="1"/>
            <p:nvPr/>
          </p:nvSpPr>
          <p:spPr>
            <a:xfrm>
              <a:off x="914401" y="3058869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216" name="Oval 215"/>
            <p:cNvSpPr/>
            <p:nvPr/>
          </p:nvSpPr>
          <p:spPr>
            <a:xfrm>
              <a:off x="-804664" y="371284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7" name="Oval 216"/>
            <p:cNvSpPr/>
            <p:nvPr/>
          </p:nvSpPr>
          <p:spPr>
            <a:xfrm rot="5400000">
              <a:off x="-1020688" y="349681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8" name="Oval 217"/>
            <p:cNvSpPr/>
            <p:nvPr/>
          </p:nvSpPr>
          <p:spPr>
            <a:xfrm>
              <a:off x="-804664" y="328079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9" name="Oval 218"/>
            <p:cNvSpPr/>
            <p:nvPr/>
          </p:nvSpPr>
          <p:spPr>
            <a:xfrm rot="5400000">
              <a:off x="-588640" y="349681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0" name="Oval 219"/>
            <p:cNvSpPr/>
            <p:nvPr/>
          </p:nvSpPr>
          <p:spPr>
            <a:xfrm>
              <a:off x="414536" y="371284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1" name="Oval 220"/>
            <p:cNvSpPr/>
            <p:nvPr/>
          </p:nvSpPr>
          <p:spPr>
            <a:xfrm rot="5400000">
              <a:off x="198512" y="349681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2" name="Oval 221"/>
            <p:cNvSpPr/>
            <p:nvPr/>
          </p:nvSpPr>
          <p:spPr>
            <a:xfrm>
              <a:off x="414536" y="328079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3" name="Oval 222"/>
            <p:cNvSpPr/>
            <p:nvPr/>
          </p:nvSpPr>
          <p:spPr>
            <a:xfrm rot="5400000">
              <a:off x="630560" y="349681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4" name="Oval 223"/>
            <p:cNvSpPr/>
            <p:nvPr/>
          </p:nvSpPr>
          <p:spPr>
            <a:xfrm>
              <a:off x="1709936" y="3738736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5" name="Oval 224"/>
            <p:cNvSpPr/>
            <p:nvPr/>
          </p:nvSpPr>
          <p:spPr>
            <a:xfrm rot="5400000">
              <a:off x="1493912" y="352271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6" name="Oval 225"/>
            <p:cNvSpPr/>
            <p:nvPr/>
          </p:nvSpPr>
          <p:spPr>
            <a:xfrm>
              <a:off x="1709936" y="3306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7" name="Oval 226"/>
            <p:cNvSpPr/>
            <p:nvPr/>
          </p:nvSpPr>
          <p:spPr>
            <a:xfrm rot="5400000">
              <a:off x="1925960" y="352271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8" name="Oval 227"/>
            <p:cNvSpPr/>
            <p:nvPr/>
          </p:nvSpPr>
          <p:spPr>
            <a:xfrm>
              <a:off x="3640832" y="373873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9" name="Oval 228"/>
            <p:cNvSpPr/>
            <p:nvPr/>
          </p:nvSpPr>
          <p:spPr>
            <a:xfrm rot="5400000">
              <a:off x="3424808" y="3522712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0" name="Oval 229"/>
            <p:cNvSpPr/>
            <p:nvPr/>
          </p:nvSpPr>
          <p:spPr>
            <a:xfrm>
              <a:off x="3640832" y="3306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1" name="Oval 230"/>
            <p:cNvSpPr/>
            <p:nvPr/>
          </p:nvSpPr>
          <p:spPr>
            <a:xfrm rot="5400000">
              <a:off x="3856856" y="352271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2" name="Oval 231"/>
            <p:cNvSpPr/>
            <p:nvPr/>
          </p:nvSpPr>
          <p:spPr>
            <a:xfrm>
              <a:off x="4860032" y="373873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3" name="Oval 232"/>
            <p:cNvSpPr/>
            <p:nvPr/>
          </p:nvSpPr>
          <p:spPr>
            <a:xfrm rot="5400000">
              <a:off x="4644008" y="3522712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4" name="Oval 233"/>
            <p:cNvSpPr/>
            <p:nvPr/>
          </p:nvSpPr>
          <p:spPr>
            <a:xfrm>
              <a:off x="4860032" y="3306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5" name="Oval 234"/>
            <p:cNvSpPr/>
            <p:nvPr/>
          </p:nvSpPr>
          <p:spPr>
            <a:xfrm rot="5400000">
              <a:off x="5076056" y="352271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6" name="Oval 235"/>
            <p:cNvSpPr/>
            <p:nvPr/>
          </p:nvSpPr>
          <p:spPr>
            <a:xfrm>
              <a:off x="6205736" y="373873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7" name="Oval 236"/>
            <p:cNvSpPr/>
            <p:nvPr/>
          </p:nvSpPr>
          <p:spPr>
            <a:xfrm rot="5400000">
              <a:off x="5989712" y="3522712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8" name="Oval 237"/>
            <p:cNvSpPr/>
            <p:nvPr/>
          </p:nvSpPr>
          <p:spPr>
            <a:xfrm>
              <a:off x="6205736" y="3306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9" name="Oval 238"/>
            <p:cNvSpPr/>
            <p:nvPr/>
          </p:nvSpPr>
          <p:spPr>
            <a:xfrm rot="5400000">
              <a:off x="6421760" y="352271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0" name="Left Brace 239"/>
            <p:cNvSpPr/>
            <p:nvPr/>
          </p:nvSpPr>
          <p:spPr>
            <a:xfrm rot="16200000">
              <a:off x="379748" y="2585792"/>
              <a:ext cx="504056" cy="3352800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7" name="TextBox 246"/>
            <p:cNvSpPr txBox="1"/>
            <p:nvPr/>
          </p:nvSpPr>
          <p:spPr>
            <a:xfrm>
              <a:off x="-324544" y="4515960"/>
              <a:ext cx="1926041" cy="7161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multiple/repeated</a:t>
              </a:r>
            </a:p>
            <a:p>
              <a:r>
                <a:rPr lang="sv-SE" sz="1400" smtClean="0"/>
                <a:t>preambles</a:t>
              </a:r>
              <a:endParaRPr lang="en-GB" sz="1400" dirty="0"/>
            </a:p>
          </p:txBody>
        </p:sp>
        <p:sp>
          <p:nvSpPr>
            <p:cNvPr id="248" name="Left Brace 247"/>
            <p:cNvSpPr/>
            <p:nvPr/>
          </p:nvSpPr>
          <p:spPr>
            <a:xfrm rot="16200000">
              <a:off x="4803812" y="2585792"/>
              <a:ext cx="504056" cy="3352800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4099520" y="4515960"/>
              <a:ext cx="1926041" cy="7161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multiple/repeated</a:t>
              </a:r>
            </a:p>
            <a:p>
              <a:r>
                <a:rPr lang="sv-SE" sz="1400" smtClean="0"/>
                <a:t>preambles</a:t>
              </a:r>
              <a:endParaRPr lang="en-GB" sz="1400" dirty="0"/>
            </a:p>
          </p:txBody>
        </p:sp>
        <p:sp>
          <p:nvSpPr>
            <p:cNvPr id="250" name="Left Brace 249"/>
            <p:cNvSpPr/>
            <p:nvPr/>
          </p:nvSpPr>
          <p:spPr>
            <a:xfrm rot="16200000">
              <a:off x="9308740" y="2585793"/>
              <a:ext cx="504056" cy="3352800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1" name="TextBox 250"/>
            <p:cNvSpPr txBox="1"/>
            <p:nvPr/>
          </p:nvSpPr>
          <p:spPr>
            <a:xfrm>
              <a:off x="8604448" y="4515961"/>
              <a:ext cx="1926041" cy="7161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multiple/repeated</a:t>
              </a:r>
            </a:p>
            <a:p>
              <a:r>
                <a:rPr lang="sv-SE" sz="1400" smtClean="0"/>
                <a:t>preambles</a:t>
              </a:r>
              <a:endParaRPr lang="en-GB" sz="1400" dirty="0"/>
            </a:p>
          </p:txBody>
        </p:sp>
        <p:sp>
          <p:nvSpPr>
            <p:cNvPr id="252" name="TextBox 251"/>
            <p:cNvSpPr txBox="1"/>
            <p:nvPr/>
          </p:nvSpPr>
          <p:spPr>
            <a:xfrm>
              <a:off x="3860610" y="5805263"/>
              <a:ext cx="2036439" cy="1305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Re-transmissions of</a:t>
              </a:r>
            </a:p>
            <a:p>
              <a:r>
                <a:rPr lang="sv-SE" sz="1400" smtClean="0"/>
                <a:t>multiple/repeated</a:t>
              </a:r>
            </a:p>
            <a:p>
              <a:r>
                <a:rPr lang="sv-SE" sz="1400" smtClean="0"/>
                <a:t>preambles </a:t>
              </a:r>
            </a:p>
            <a:p>
              <a:endParaRPr lang="en-GB" sz="1400" dirty="0"/>
            </a:p>
          </p:txBody>
        </p:sp>
        <p:cxnSp>
          <p:nvCxnSpPr>
            <p:cNvPr id="253" name="Straight Arrow Connector 252"/>
            <p:cNvCxnSpPr/>
            <p:nvPr/>
          </p:nvCxnSpPr>
          <p:spPr>
            <a:xfrm flipV="1">
              <a:off x="6084168" y="5013176"/>
              <a:ext cx="2088232" cy="9361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Arrow Connector 254"/>
            <p:cNvCxnSpPr/>
            <p:nvPr/>
          </p:nvCxnSpPr>
          <p:spPr>
            <a:xfrm flipH="1" flipV="1">
              <a:off x="1547664" y="5013176"/>
              <a:ext cx="2376264" cy="9361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Arrow Connector 256"/>
            <p:cNvCxnSpPr/>
            <p:nvPr/>
          </p:nvCxnSpPr>
          <p:spPr>
            <a:xfrm flipH="1" flipV="1">
              <a:off x="4932040" y="5265085"/>
              <a:ext cx="72008" cy="64807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2656</TotalTime>
  <Words>236</Words>
  <Application>Microsoft Office PowerPoint</Application>
  <PresentationFormat>On-screen Show 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RACH Procedure</vt:lpstr>
      <vt:lpstr>Proposal</vt:lpstr>
      <vt:lpstr>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RACH Procedure for …</dc:title>
  <dc:creator>PS2</dc:creator>
  <cp:lastModifiedBy>PS</cp:lastModifiedBy>
  <cp:revision>181</cp:revision>
  <dcterms:created xsi:type="dcterms:W3CDTF">2016-04-11T23:33:51Z</dcterms:created>
  <dcterms:modified xsi:type="dcterms:W3CDTF">2016-11-15T18:16:57Z</dcterms:modified>
</cp:coreProperties>
</file>