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0" r:id="rId2"/>
    <p:sldId id="291" r:id="rId3"/>
    <p:sldId id="28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47" autoAdjust="0"/>
    <p:restoredTop sz="94660"/>
  </p:normalViewPr>
  <p:slideViewPr>
    <p:cSldViewPr>
      <p:cViewPr varScale="1">
        <p:scale>
          <a:sx n="104" d="100"/>
          <a:sy n="104" d="100"/>
        </p:scale>
        <p:origin x="-13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on NR </a:t>
            </a:r>
            <a:r>
              <a:rPr lang="en-US" altLang="ja-JP" dirty="0" smtClean="0"/>
              <a:t>synchronization signals design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NTT DOCOMO, </a:t>
            </a:r>
            <a:r>
              <a:rPr lang="en-US" altLang="ja-JP" dirty="0" smtClean="0"/>
              <a:t>Intel, LG Electronics, Samsung, Ericsson, …</a:t>
            </a:r>
            <a:endParaRPr lang="en-US" altLang="ja-JP" dirty="0" smtClean="0"/>
          </a:p>
        </p:txBody>
      </p:sp>
      <p:sp>
        <p:nvSpPr>
          <p:cNvPr id="8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87   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613197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Reno,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November 2016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7.1.2.1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9964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55000" lnSpcReduction="20000"/>
          </a:bodyPr>
          <a:lstStyle/>
          <a:p>
            <a:pPr marL="0" indent="0">
              <a:spcAft>
                <a:spcPts val="0"/>
              </a:spcAft>
              <a:buNone/>
            </a:pPr>
            <a:r>
              <a:rPr lang="en-US" altLang="ja-JP" b="1" i="1" u="sng" dirty="0">
                <a:highlight>
                  <a:srgbClr val="00FF00"/>
                </a:highlight>
                <a:latin typeface="Times"/>
                <a:ea typeface="ＭＳ 明朝"/>
                <a:cs typeface="Times New Roman"/>
              </a:rPr>
              <a:t>Agreements: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0">
              <a:buFont typeface="Arial"/>
              <a:buChar char="•"/>
              <a:tabLst>
                <a:tab pos="4572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NR defines at least two types of synchronization signals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NR-PSS at least for initial symbol boundary synchronization to the NR cell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FFS other functionality provided by NR-PSS, e.g., part of NR cell ID, serving as DMRS for NR-SSS, detection of subcarrier spacing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1">
              <a:buFont typeface="Arial"/>
              <a:buChar char="–"/>
              <a:tabLst>
                <a:tab pos="9144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NR-SSS for detection of NR cell ID or at least part </a:t>
            </a:r>
            <a:r>
              <a:rPr lang="en-US" altLang="ja-JP" i="1" dirty="0" smtClean="0">
                <a:latin typeface="Times"/>
                <a:ea typeface="ＭＳ 明朝"/>
                <a:cs typeface="Times New Roman"/>
              </a:rPr>
              <a:t>of </a:t>
            </a:r>
            <a:r>
              <a:rPr lang="en-US" altLang="ja-JP" i="1" dirty="0">
                <a:latin typeface="Times"/>
                <a:ea typeface="ＭＳ 明朝"/>
                <a:cs typeface="Times New Roman"/>
              </a:rPr>
              <a:t>NR cell ID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Number of NR cell IDs is targeted to be at least 504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3">
              <a:buFont typeface="Arial"/>
              <a:buChar char="–"/>
              <a:tabLst>
                <a:tab pos="18288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FFS: larger than that in LTE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3">
              <a:buFont typeface="Arial"/>
              <a:buChar char="–"/>
              <a:tabLst>
                <a:tab pos="18288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FFS number of NR cell IDs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NR-SSS detection is based on the fixed time/freq. relationship with NR-PSS resource position irrespective of duplex mode and beam operation type at least within a given frequency range and CP overhead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3">
              <a:buFont typeface="Arial"/>
              <a:buChar char="–"/>
              <a:tabLst>
                <a:tab pos="18288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FFS FDM or TDM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lvl="2">
              <a:buFont typeface="Arial"/>
              <a:buChar char="•"/>
              <a:tabLst>
                <a:tab pos="1371600" algn="l"/>
              </a:tabLst>
            </a:pPr>
            <a:r>
              <a:rPr lang="en-US" altLang="ja-JP" i="1" dirty="0">
                <a:latin typeface="Times"/>
                <a:ea typeface="ＭＳ 明朝"/>
                <a:cs typeface="Times New Roman"/>
              </a:rPr>
              <a:t>FFS other functionality provided by NR-SSS, e.g., demodulation of broadcast channel, RRM measurement, deriving subframe index, deriving symbol index</a:t>
            </a:r>
            <a:endParaRPr lang="ja-JP" altLang="ja-JP" i="1" dirty="0">
              <a:latin typeface="Times"/>
              <a:ea typeface="Batang"/>
              <a:cs typeface="Times New Roman"/>
            </a:endParaRPr>
          </a:p>
          <a:p>
            <a:pPr marL="0" indent="0">
              <a:buNone/>
            </a:pPr>
            <a:endParaRPr kumimoji="1" lang="en-US" altLang="ja-JP" dirty="0" smtClean="0"/>
          </a:p>
          <a:p>
            <a:pPr marL="0" indent="0">
              <a:buNone/>
            </a:pPr>
            <a:r>
              <a:rPr kumimoji="1" lang="en-US" altLang="ja-JP" dirty="0" smtClean="0"/>
              <a:t>RAN1 has also made some agreements and working assumptions on high level guidance of NR-SS design parameters such as subcarrier spacing, transmission bandwidth and periodicity.</a:t>
            </a:r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r>
              <a:rPr kumimoji="1" lang="en-US" altLang="ja-JP" dirty="0" smtClean="0"/>
              <a:t>In order to decide detailed design/parameter and possible additional functionality provided by NR-SS, further evaluation on NR-SS based on certain target requirements is necessary.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867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>
            <a:normAutofit fontScale="62500" lnSpcReduction="20000"/>
          </a:bodyPr>
          <a:lstStyle/>
          <a:p>
            <a:r>
              <a:rPr kumimoji="1" lang="en-US" altLang="ja-JP" sz="2800" dirty="0" smtClean="0"/>
              <a:t>Companies are encouraged to propose and evaluate following </a:t>
            </a:r>
            <a:r>
              <a:rPr lang="en-US" altLang="ja-JP" sz="2800" dirty="0" smtClean="0"/>
              <a:t>design parameters of </a:t>
            </a:r>
            <a:r>
              <a:rPr kumimoji="1" lang="en-US" altLang="ja-JP" sz="2800" dirty="0" smtClean="0"/>
              <a:t>NR-PSS/SSS until next meeting</a:t>
            </a:r>
          </a:p>
          <a:p>
            <a:pPr lvl="1"/>
            <a:r>
              <a:rPr lang="en-US" altLang="ja-JP" sz="2400" dirty="0" smtClean="0"/>
              <a:t>SS burst set periodicity</a:t>
            </a:r>
          </a:p>
          <a:p>
            <a:pPr lvl="1"/>
            <a:r>
              <a:rPr lang="en-US" altLang="ja-JP" sz="2400" dirty="0" smtClean="0"/>
              <a:t>Subcarrier spacing</a:t>
            </a:r>
          </a:p>
          <a:p>
            <a:pPr lvl="1"/>
            <a:r>
              <a:rPr lang="en-US" altLang="ja-JP" sz="2400" dirty="0" smtClean="0"/>
              <a:t>Sequence length</a:t>
            </a:r>
          </a:p>
          <a:p>
            <a:pPr lvl="1"/>
            <a:r>
              <a:rPr kumimoji="1" lang="en-US" altLang="ja-JP" sz="2400" dirty="0" smtClean="0"/>
              <a:t>Sequence type</a:t>
            </a:r>
          </a:p>
          <a:p>
            <a:pPr lvl="1"/>
            <a:r>
              <a:rPr lang="en-US" altLang="ja-JP" sz="2400" dirty="0" smtClean="0"/>
              <a:t>Number of IDs provided by NR-PSS/SSS</a:t>
            </a:r>
            <a:endParaRPr kumimoji="1" lang="en-US" altLang="ja-JP" sz="2400" dirty="0" smtClean="0"/>
          </a:p>
          <a:p>
            <a:pPr lvl="1"/>
            <a:r>
              <a:rPr lang="en-US" altLang="ja-JP" sz="2400" dirty="0" smtClean="0"/>
              <a:t>Resource mapping/multiplexing</a:t>
            </a:r>
          </a:p>
          <a:p>
            <a:r>
              <a:rPr kumimoji="1" lang="en-US" altLang="ja-JP" sz="2800" dirty="0" smtClean="0"/>
              <a:t>Following target requirements should be taken into account in NR-PSS/SSS design</a:t>
            </a:r>
          </a:p>
          <a:p>
            <a:pPr lvl="1"/>
            <a:r>
              <a:rPr lang="en-US" altLang="ja-JP" sz="2400" dirty="0" smtClean="0"/>
              <a:t>Robustness against initial frequency offset up to 5 ppm</a:t>
            </a:r>
          </a:p>
          <a:p>
            <a:pPr lvl="2"/>
            <a:r>
              <a:rPr lang="en-US" altLang="ja-JP" sz="2000" dirty="0" smtClean="0"/>
              <a:t>10 ppm</a:t>
            </a:r>
            <a:r>
              <a:rPr lang="en-US" altLang="ja-JP" sz="2000" dirty="0" smtClean="0"/>
              <a:t> as optional requirement</a:t>
            </a:r>
          </a:p>
          <a:p>
            <a:pPr lvl="1"/>
            <a:r>
              <a:rPr lang="en-US" altLang="ja-JP" sz="2400" dirty="0" smtClean="0"/>
              <a:t>Reasonable complexity for NR-PSS/SSS detection</a:t>
            </a:r>
          </a:p>
          <a:p>
            <a:pPr lvl="1"/>
            <a:r>
              <a:rPr lang="en-US" altLang="ja-JP" sz="2400" dirty="0" smtClean="0"/>
              <a:t>Good one-shot detection probability at -6 dB received baseband SNR condition with less than 1% false alarm rate</a:t>
            </a:r>
          </a:p>
          <a:p>
            <a:pPr lvl="1"/>
            <a:r>
              <a:rPr lang="en-US" altLang="ja-JP" sz="2400" dirty="0" smtClean="0"/>
              <a:t>Good detection performance in multi-cell scenario</a:t>
            </a:r>
          </a:p>
          <a:p>
            <a:pPr lvl="1"/>
            <a:r>
              <a:rPr lang="en-US" altLang="ja-JP" sz="2400" dirty="0" smtClean="0"/>
              <a:t>Note</a:t>
            </a:r>
            <a:r>
              <a:rPr lang="en-US" altLang="ja-JP" sz="2400" dirty="0"/>
              <a:t>: for </a:t>
            </a:r>
            <a:r>
              <a:rPr lang="en-US" altLang="ja-JP" sz="2400" dirty="0" err="1"/>
              <a:t>mMTC</a:t>
            </a:r>
            <a:r>
              <a:rPr lang="en-US" altLang="ja-JP" sz="2400" dirty="0"/>
              <a:t>, different target requirements may be considered</a:t>
            </a:r>
          </a:p>
          <a:p>
            <a:r>
              <a:rPr kumimoji="1" lang="en-US" altLang="ja-JP" sz="2900" dirty="0" smtClean="0"/>
              <a:t>Following aspects can be considered (not an exhaustive lis</a:t>
            </a:r>
            <a:r>
              <a:rPr lang="en-US" altLang="ja-JP" sz="2900" dirty="0" smtClean="0"/>
              <a:t>t)</a:t>
            </a:r>
            <a:endParaRPr kumimoji="1" lang="en-US" altLang="ja-JP" sz="2900" dirty="0" smtClean="0"/>
          </a:p>
          <a:p>
            <a:pPr lvl="1"/>
            <a:r>
              <a:rPr lang="en-US" altLang="ja-JP" sz="2400" dirty="0"/>
              <a:t>Low system overhead due to NR-PSS/SSS </a:t>
            </a:r>
            <a:r>
              <a:rPr lang="en-US" altLang="ja-JP" sz="2400" dirty="0" smtClean="0"/>
              <a:t>transmission</a:t>
            </a:r>
            <a:endParaRPr kumimoji="1" lang="en-US" altLang="ja-JP" sz="2400" dirty="0" smtClean="0"/>
          </a:p>
          <a:p>
            <a:pPr lvl="1"/>
            <a:r>
              <a:rPr kumimoji="1" lang="en-US" altLang="ja-JP" sz="2400" dirty="0" smtClean="0"/>
              <a:t>Low PAPR of waveform for possible power boosting transmission</a:t>
            </a:r>
          </a:p>
          <a:p>
            <a:pPr lvl="1"/>
            <a:r>
              <a:rPr lang="en-US" altLang="ja-JP" sz="2400" dirty="0"/>
              <a:t>M</a:t>
            </a:r>
            <a:r>
              <a:rPr kumimoji="1" lang="en-US" altLang="ja-JP" sz="2400" dirty="0" smtClean="0"/>
              <a:t>ultiplexing with other signal/channel for efficient operation</a:t>
            </a:r>
          </a:p>
          <a:p>
            <a:pPr lvl="1"/>
            <a:r>
              <a:rPr lang="en-US" altLang="ja-JP" sz="2400" dirty="0" smtClean="0"/>
              <a:t>Utility of NR-PSS/SSS as reference signal for other channels, e.g., PBCH</a:t>
            </a:r>
            <a:endParaRPr lang="en-US" altLang="ja-JP" sz="2400" dirty="0" smtClean="0"/>
          </a:p>
        </p:txBody>
      </p:sp>
    </p:spTree>
    <p:extLst>
      <p:ext uri="{BB962C8B-B14F-4D97-AF65-F5344CB8AC3E}">
        <p14:creationId xmlns:p14="http://schemas.microsoft.com/office/powerpoint/2010/main" val="42848682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7675</TotalTime>
  <Words>382</Words>
  <Application>Microsoft Office PowerPoint</Application>
  <PresentationFormat>画面に合わせる (4:3)</PresentationFormat>
  <Paragraphs>43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NR synchronization signals design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keywords>CTPClassification=CTP_PUBLIC:VisualMarkings=</cp:keywords>
  <cp:lastModifiedBy>Hiroki Harada</cp:lastModifiedBy>
  <cp:revision>234</cp:revision>
  <dcterms:created xsi:type="dcterms:W3CDTF">2014-09-26T23:14:47Z</dcterms:created>
  <dcterms:modified xsi:type="dcterms:W3CDTF">2016-11-16T02:27:02Z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bb3e5820-c3ca-405b-af5d-96b7135114d3</vt:lpwstr>
  </property>
  <property fmtid="{D5CDD505-2E9C-101B-9397-08002B2CF9AE}" pid="3" name="CTP_TimeStamp">
    <vt:lpwstr>2016-10-10 17:15:11Z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