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9" r:id="rId3"/>
    <p:sldId id="282" r:id="rId4"/>
    <p:sldId id="285" r:id="rId5"/>
    <p:sldId id="284" r:id="rId6"/>
    <p:sldId id="287" r:id="rId7"/>
    <p:sldId id="286" r:id="rId8"/>
    <p:sldId id="288" r:id="rId9"/>
    <p:sldId id="289" r:id="rId10"/>
    <p:sldId id="29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Sandberg" initials="SS"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780"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WF on Observations of Packet Size Distribution for </a:t>
            </a:r>
            <a:r>
              <a:rPr lang="en-US" dirty="0" err="1"/>
              <a:t>eMBB</a:t>
            </a:r>
            <a:r>
              <a:rPr lang="en-US" dirty="0"/>
              <a:t> Data</a:t>
            </a:r>
          </a:p>
        </p:txBody>
      </p:sp>
      <p:sp>
        <p:nvSpPr>
          <p:cNvPr id="3" name="Subtitle 2"/>
          <p:cNvSpPr>
            <a:spLocks noGrp="1"/>
          </p:cNvSpPr>
          <p:nvPr>
            <p:ph type="subTitle" idx="1"/>
          </p:nvPr>
        </p:nvSpPr>
        <p:spPr>
          <a:xfrm>
            <a:off x="1371600" y="3886200"/>
            <a:ext cx="6400800" cy="1752600"/>
          </a:xfrm>
        </p:spPr>
        <p:txBody>
          <a:bodyPr>
            <a:normAutofit/>
          </a:bodyPr>
          <a:lstStyle/>
          <a:p>
            <a:r>
              <a:rPr lang="en-US" dirty="0">
                <a:solidFill>
                  <a:schemeClr val="tx1"/>
                </a:solidFill>
                <a:latin typeface="+mj-lt"/>
                <a:ea typeface="+mj-ea"/>
                <a:cs typeface="+mj-cs"/>
              </a:rPr>
              <a:t>Ericsson, Nokia, ASB, Qualcomm, Samsung, Intel</a:t>
            </a:r>
          </a:p>
        </p:txBody>
      </p:sp>
      <p:sp>
        <p:nvSpPr>
          <p:cNvPr id="4" name="テキスト ボックス 3"/>
          <p:cNvSpPr txBox="1">
            <a:spLocks noChangeArrowheads="1"/>
          </p:cNvSpPr>
          <p:nvPr/>
        </p:nvSpPr>
        <p:spPr bwMode="auto">
          <a:xfrm>
            <a:off x="7543800" y="188913"/>
            <a:ext cx="1596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R1-1613095</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2114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#87</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Reno, USA 14th - 18th November 2016</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item </a:t>
            </a:r>
            <a:r>
              <a:rPr lang="en-US" altLang="ja-JP" sz="1800" dirty="0">
                <a:latin typeface="Arial Unicode MS" pitchFamily="50" charset="-127"/>
                <a:ea typeface="Arial Unicode MS" pitchFamily="50" charset="-127"/>
                <a:cs typeface="Arial Unicode MS" pitchFamily="50" charset="-127"/>
              </a:rPr>
              <a:t>7.1.5.1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601762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esasara\AppData\Local\Microsoft\Windows\Temporary Internet FilesContent.Word\BLER_turbo_LDPC_polorPCSCL8_32_k400_n800.bmp"/>
          <p:cNvPicPr/>
          <p:nvPr/>
        </p:nvPicPr>
        <p:blipFill>
          <a:blip r:embed="rId2">
            <a:extLst>
              <a:ext uri="{28A0092B-C50C-407E-A947-70E740481C1C}">
                <a14:useLocalDpi xmlns:a14="http://schemas.microsoft.com/office/drawing/2010/main" val="0"/>
              </a:ext>
            </a:extLst>
          </a:blip>
          <a:srcRect/>
          <a:stretch>
            <a:fillRect/>
          </a:stretch>
        </p:blipFill>
        <p:spPr bwMode="auto">
          <a:xfrm>
            <a:off x="990600" y="609600"/>
            <a:ext cx="7500938" cy="5623560"/>
          </a:xfrm>
          <a:prstGeom prst="rect">
            <a:avLst/>
          </a:prstGeom>
          <a:noFill/>
          <a:ln>
            <a:noFill/>
          </a:ln>
        </p:spPr>
      </p:pic>
    </p:spTree>
    <p:extLst>
      <p:ext uri="{BB962C8B-B14F-4D97-AF65-F5344CB8AC3E}">
        <p14:creationId xmlns:p14="http://schemas.microsoft.com/office/powerpoint/2010/main" val="3245652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85000" lnSpcReduction="20000"/>
          </a:bodyPr>
          <a:lstStyle/>
          <a:p>
            <a:r>
              <a:rPr lang="en-US" b="1" u="sng" dirty="0"/>
              <a:t>Agreement in RAN1#86bis</a:t>
            </a:r>
          </a:p>
          <a:p>
            <a:pPr lvl="1"/>
            <a:r>
              <a:rPr lang="en-US" dirty="0"/>
              <a:t>The channel coding scheme for </a:t>
            </a:r>
            <a:r>
              <a:rPr lang="en-US" dirty="0" err="1"/>
              <a:t>eMBB</a:t>
            </a:r>
            <a:r>
              <a:rPr lang="en-US" dirty="0"/>
              <a:t> data is LDPC, at least for information block size &gt; X</a:t>
            </a:r>
          </a:p>
          <a:p>
            <a:pPr lvl="1"/>
            <a:r>
              <a:rPr lang="en-US" dirty="0"/>
              <a:t>FFS until RAN1#87 one of Polar, LDPC, Turbo is supported for information block size of </a:t>
            </a:r>
            <a:r>
              <a:rPr lang="en-US" dirty="0" err="1"/>
              <a:t>eMBB</a:t>
            </a:r>
            <a:r>
              <a:rPr lang="en-US" dirty="0"/>
              <a:t> data &lt;= X</a:t>
            </a:r>
          </a:p>
          <a:p>
            <a:pPr lvl="2"/>
            <a:r>
              <a:rPr lang="en-US" dirty="0"/>
              <a:t>The selection will focus on all categories of observation, including overall implementation complexity, regardless of the number of coding schemes in the resulting solution (except if other factors are generally roughly equal)</a:t>
            </a:r>
          </a:p>
          <a:p>
            <a:pPr lvl="1"/>
            <a:r>
              <a:rPr lang="en-US" dirty="0"/>
              <a:t>The value of X is FFS until RAN1#87, 128 &lt;= X &lt;= 1024 bits, taking complexity into account</a:t>
            </a:r>
          </a:p>
          <a:p>
            <a:pPr lvl="1"/>
            <a:r>
              <a:rPr lang="en-US" dirty="0"/>
              <a:t>The channel coding scheme(s) for URLLC, </a:t>
            </a:r>
            <a:r>
              <a:rPr lang="en-US" dirty="0" err="1"/>
              <a:t>mMTC</a:t>
            </a:r>
            <a:r>
              <a:rPr lang="en-US" dirty="0"/>
              <a:t> and control channels are FFS</a:t>
            </a:r>
          </a:p>
          <a:p>
            <a:endParaRPr lang="en-US" dirty="0"/>
          </a:p>
        </p:txBody>
      </p:sp>
    </p:spTree>
    <p:extLst>
      <p:ext uri="{BB962C8B-B14F-4D97-AF65-F5344CB8AC3E}">
        <p14:creationId xmlns:p14="http://schemas.microsoft.com/office/powerpoint/2010/main" val="86117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Observation on Packet Sizes</a:t>
            </a:r>
          </a:p>
        </p:txBody>
      </p:sp>
      <p:sp>
        <p:nvSpPr>
          <p:cNvPr id="3" name="Content Placeholder 2"/>
          <p:cNvSpPr>
            <a:spLocks noGrp="1"/>
          </p:cNvSpPr>
          <p:nvPr>
            <p:ph idx="1"/>
          </p:nvPr>
        </p:nvSpPr>
        <p:spPr>
          <a:xfrm>
            <a:off x="457200" y="1600200"/>
            <a:ext cx="8229600" cy="4724400"/>
          </a:xfrm>
        </p:spPr>
        <p:txBody>
          <a:bodyPr>
            <a:normAutofit fontScale="85000" lnSpcReduction="20000"/>
          </a:bodyPr>
          <a:lstStyle/>
          <a:p>
            <a:pPr hangingPunct="0"/>
            <a:r>
              <a:rPr lang="en-US" sz="2400" dirty="0"/>
              <a:t>Reference: R1-1611710</a:t>
            </a:r>
          </a:p>
          <a:p>
            <a:pPr hangingPunct="0"/>
            <a:r>
              <a:rPr lang="en-US" sz="2400" dirty="0"/>
              <a:t>Data volume</a:t>
            </a:r>
          </a:p>
          <a:p>
            <a:pPr lvl="1" hangingPunct="0"/>
            <a:r>
              <a:rPr lang="en-US" sz="2400" dirty="0"/>
              <a:t>In a typical LTE network, only 3.4% of the DL data volume is carried by IP packets with size 1000 bytes or less</a:t>
            </a:r>
          </a:p>
          <a:p>
            <a:pPr lvl="1" hangingPunct="0"/>
            <a:r>
              <a:rPr lang="en-US" sz="2400" dirty="0"/>
              <a:t>In a typical LTE network, 25% of the UL data volume is carried by IP packets with size 52 bytes or less</a:t>
            </a:r>
          </a:p>
          <a:p>
            <a:pPr lvl="2" hangingPunct="0"/>
            <a:r>
              <a:rPr lang="en-US" sz="1800" dirty="0"/>
              <a:t>Due to IP packet size of 40 bytes and 52 bytes</a:t>
            </a:r>
          </a:p>
          <a:p>
            <a:pPr hangingPunct="0"/>
            <a:r>
              <a:rPr lang="en-GB" sz="2400" dirty="0"/>
              <a:t>Packet frequency</a:t>
            </a:r>
          </a:p>
          <a:p>
            <a:pPr lvl="1" hangingPunct="0"/>
            <a:r>
              <a:rPr lang="en-GB" sz="2400" dirty="0"/>
              <a:t>Only 0.02% of DL IP packets are smaller than 40 bytes, which corresponds to transport block size of 376 bits</a:t>
            </a:r>
          </a:p>
          <a:p>
            <a:pPr lvl="1" hangingPunct="0"/>
            <a:r>
              <a:rPr lang="en-GB" sz="2400" dirty="0"/>
              <a:t>~10% DL IP packets are 52 bytes or less</a:t>
            </a:r>
          </a:p>
          <a:p>
            <a:pPr lvl="2" hangingPunct="0"/>
            <a:r>
              <a:rPr lang="en-US" sz="2000" dirty="0"/>
              <a:t>Due to IP packet size of 40 bytes and 52 bytes</a:t>
            </a:r>
          </a:p>
          <a:p>
            <a:pPr lvl="1" hangingPunct="0"/>
            <a:r>
              <a:rPr lang="en-GB" sz="2400" dirty="0"/>
              <a:t>Only 0.08% of UL IP packets are smaller than 40 bytes, which corresponds to transport block size of 376 bits</a:t>
            </a:r>
          </a:p>
          <a:p>
            <a:pPr lvl="1" hangingPunct="0"/>
            <a:r>
              <a:rPr lang="en-GB" sz="2400" dirty="0"/>
              <a:t>~75% UL IP packets are 52 bytes or less</a:t>
            </a:r>
          </a:p>
          <a:p>
            <a:pPr lvl="2" hangingPunct="0"/>
            <a:r>
              <a:rPr lang="en-US" sz="2000" dirty="0"/>
              <a:t>Due to IP packet size of 40 bytes and 52 bytes</a:t>
            </a:r>
          </a:p>
        </p:txBody>
      </p:sp>
    </p:spTree>
    <p:extLst>
      <p:ext uri="{BB962C8B-B14F-4D97-AF65-F5344CB8AC3E}">
        <p14:creationId xmlns:p14="http://schemas.microsoft.com/office/powerpoint/2010/main" val="1491456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Observation on Packet Sizes (Cont.)</a:t>
            </a:r>
          </a:p>
        </p:txBody>
      </p:sp>
      <p:sp>
        <p:nvSpPr>
          <p:cNvPr id="3" name="Content Placeholder 2"/>
          <p:cNvSpPr>
            <a:spLocks noGrp="1"/>
          </p:cNvSpPr>
          <p:nvPr>
            <p:ph idx="1"/>
          </p:nvPr>
        </p:nvSpPr>
        <p:spPr/>
        <p:txBody>
          <a:bodyPr>
            <a:normAutofit fontScale="92500" lnSpcReduction="20000"/>
          </a:bodyPr>
          <a:lstStyle/>
          <a:p>
            <a:pPr hangingPunct="0"/>
            <a:r>
              <a:rPr lang="en-GB" dirty="0"/>
              <a:t>40 bytes at IP layer correspond to K=400 bits at the input to the channel encoder:</a:t>
            </a:r>
          </a:p>
          <a:p>
            <a:pPr lvl="1" hangingPunct="0"/>
            <a:r>
              <a:rPr lang="en-GB" dirty="0"/>
              <a:t>K=400 bits is arrived at: 400 bit = (40 byte+7 byte)*8 + 24 bit</a:t>
            </a:r>
          </a:p>
          <a:p>
            <a:pPr lvl="2" hangingPunct="0"/>
            <a:r>
              <a:rPr lang="en-GB" dirty="0"/>
              <a:t>7 byte is the minimum header size from PDCP+RLC+MAC layers</a:t>
            </a:r>
          </a:p>
          <a:p>
            <a:pPr lvl="2" hangingPunct="0"/>
            <a:r>
              <a:rPr lang="en-GB" dirty="0"/>
              <a:t>24 bit for TB-level CRC</a:t>
            </a:r>
          </a:p>
          <a:p>
            <a:pPr hangingPunct="0"/>
            <a:r>
              <a:rPr lang="en-GB" dirty="0"/>
              <a:t>To arrive from an IP packet to an information block for channel encoder, other procedures like concatenation and segmentation are applied</a:t>
            </a:r>
          </a:p>
          <a:p>
            <a:pPr lvl="1" hangingPunct="0"/>
            <a:r>
              <a:rPr lang="en-GB" dirty="0"/>
              <a:t>For LTE, when code block segmentation is applied, the minimum K is: K=6144/2 = 3072 bits</a:t>
            </a:r>
          </a:p>
          <a:p>
            <a:endParaRPr lang="en-US" dirty="0"/>
          </a:p>
        </p:txBody>
      </p:sp>
    </p:spTree>
    <p:extLst>
      <p:ext uri="{BB962C8B-B14F-4D97-AF65-F5344CB8AC3E}">
        <p14:creationId xmlns:p14="http://schemas.microsoft.com/office/powerpoint/2010/main" val="267659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p:txBody>
          <a:bodyPr>
            <a:normAutofit fontScale="92500"/>
          </a:bodyPr>
          <a:lstStyle/>
          <a:p>
            <a:pPr lvl="0" hangingPunct="0"/>
            <a:r>
              <a:rPr lang="en-GB" dirty="0"/>
              <a:t>Coding schemes for downlink </a:t>
            </a:r>
            <a:r>
              <a:rPr lang="en-GB" dirty="0" err="1"/>
              <a:t>eMBB</a:t>
            </a:r>
            <a:r>
              <a:rPr lang="en-GB" dirty="0"/>
              <a:t> data should be optimized for large transport block sizes</a:t>
            </a:r>
          </a:p>
          <a:p>
            <a:pPr hangingPunct="0"/>
            <a:r>
              <a:rPr lang="en-GB" dirty="0"/>
              <a:t>For both DL and UL, coding schemes for </a:t>
            </a:r>
            <a:r>
              <a:rPr lang="en-GB" dirty="0" err="1"/>
              <a:t>eMBB</a:t>
            </a:r>
            <a:r>
              <a:rPr lang="en-GB" dirty="0"/>
              <a:t> data should be selected based on the performance for info block sizes K&gt;=400 bits</a:t>
            </a:r>
            <a:endParaRPr lang="en-US" dirty="0"/>
          </a:p>
          <a:p>
            <a:pPr lvl="1" hangingPunct="0"/>
            <a:r>
              <a:rPr lang="en-GB" dirty="0"/>
              <a:t>TBS design should cover the full range of info block size that NR needs</a:t>
            </a:r>
          </a:p>
          <a:p>
            <a:pPr lvl="1" hangingPunct="0"/>
            <a:r>
              <a:rPr lang="en-GB" dirty="0"/>
              <a:t>It is not to be assumed that </a:t>
            </a:r>
            <a:r>
              <a:rPr lang="en-GB" dirty="0" err="1"/>
              <a:t>eMBB</a:t>
            </a:r>
            <a:r>
              <a:rPr lang="en-GB" dirty="0"/>
              <a:t> channel coding scheme is designed to cover K&gt;=400 bits only</a:t>
            </a:r>
          </a:p>
          <a:p>
            <a:endParaRPr lang="en-US" dirty="0"/>
          </a:p>
        </p:txBody>
      </p:sp>
    </p:spTree>
    <p:extLst>
      <p:ext uri="{BB962C8B-B14F-4D97-AF65-F5344CB8AC3E}">
        <p14:creationId xmlns:p14="http://schemas.microsoft.com/office/powerpoint/2010/main" val="2887596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6600"/>
            <a:ext cx="8229600" cy="1143000"/>
          </a:xfrm>
        </p:spPr>
        <p:txBody>
          <a:bodyPr/>
          <a:lstStyle/>
          <a:p>
            <a:r>
              <a:rPr lang="en-US" dirty="0"/>
              <a:t>Backup</a:t>
            </a:r>
          </a:p>
        </p:txBody>
      </p:sp>
    </p:spTree>
    <p:extLst>
      <p:ext uri="{BB962C8B-B14F-4D97-AF65-F5344CB8AC3E}">
        <p14:creationId xmlns:p14="http://schemas.microsoft.com/office/powerpoint/2010/main" val="1928835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stretch>
            <a:fillRect/>
          </a:stretch>
        </p:blipFill>
        <p:spPr>
          <a:xfrm>
            <a:off x="-76200" y="337613"/>
            <a:ext cx="5177003" cy="2743200"/>
          </a:xfrm>
          <a:prstGeom prst="rect">
            <a:avLst/>
          </a:prstGeom>
        </p:spPr>
      </p:pic>
      <p:pic>
        <p:nvPicPr>
          <p:cNvPr id="6" name="Picture 5"/>
          <p:cNvPicPr/>
          <p:nvPr/>
        </p:nvPicPr>
        <p:blipFill>
          <a:blip r:embed="rId3"/>
          <a:stretch>
            <a:fillRect/>
          </a:stretch>
        </p:blipFill>
        <p:spPr>
          <a:xfrm>
            <a:off x="4648200" y="337612"/>
            <a:ext cx="4638675" cy="2743200"/>
          </a:xfrm>
          <a:prstGeom prst="rect">
            <a:avLst/>
          </a:prstGeom>
        </p:spPr>
      </p:pic>
      <p:pic>
        <p:nvPicPr>
          <p:cNvPr id="7" name="Picture 6"/>
          <p:cNvPicPr/>
          <p:nvPr/>
        </p:nvPicPr>
        <p:blipFill>
          <a:blip r:embed="rId4"/>
          <a:stretch>
            <a:fillRect/>
          </a:stretch>
        </p:blipFill>
        <p:spPr>
          <a:xfrm>
            <a:off x="2019300" y="3325586"/>
            <a:ext cx="5715000" cy="3505200"/>
          </a:xfrm>
          <a:prstGeom prst="rect">
            <a:avLst/>
          </a:prstGeom>
        </p:spPr>
      </p:pic>
    </p:spTree>
    <p:extLst>
      <p:ext uri="{BB962C8B-B14F-4D97-AF65-F5344CB8AC3E}">
        <p14:creationId xmlns:p14="http://schemas.microsoft.com/office/powerpoint/2010/main" val="2499297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0" y="375745"/>
            <a:ext cx="4772025" cy="2743200"/>
          </a:xfrm>
          <a:prstGeom prst="rect">
            <a:avLst/>
          </a:prstGeom>
        </p:spPr>
      </p:pic>
      <p:pic>
        <p:nvPicPr>
          <p:cNvPr id="3" name="Picture 2"/>
          <p:cNvPicPr/>
          <p:nvPr/>
        </p:nvPicPr>
        <p:blipFill>
          <a:blip r:embed="rId3"/>
          <a:stretch>
            <a:fillRect/>
          </a:stretch>
        </p:blipFill>
        <p:spPr>
          <a:xfrm>
            <a:off x="4419600" y="375745"/>
            <a:ext cx="4962525" cy="2743200"/>
          </a:xfrm>
          <a:prstGeom prst="rect">
            <a:avLst/>
          </a:prstGeom>
        </p:spPr>
      </p:pic>
      <p:pic>
        <p:nvPicPr>
          <p:cNvPr id="4" name="Picture 3"/>
          <p:cNvPicPr/>
          <p:nvPr/>
        </p:nvPicPr>
        <p:blipFill>
          <a:blip r:embed="rId4"/>
          <a:stretch>
            <a:fillRect/>
          </a:stretch>
        </p:blipFill>
        <p:spPr>
          <a:xfrm>
            <a:off x="1828800" y="3352800"/>
            <a:ext cx="5943600" cy="3505200"/>
          </a:xfrm>
          <a:prstGeom prst="rect">
            <a:avLst/>
          </a:prstGeom>
        </p:spPr>
      </p:pic>
    </p:spTree>
    <p:extLst>
      <p:ext uri="{BB962C8B-B14F-4D97-AF65-F5344CB8AC3E}">
        <p14:creationId xmlns:p14="http://schemas.microsoft.com/office/powerpoint/2010/main" val="2269980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esasara\AppData\Local\Microsoft\Windows\Temporary Internet FilesContent.Word\BLER_turbo_LDPC_polorPCSCL8_32_k400_n1200.bmp"/>
          <p:cNvPicPr/>
          <p:nvPr/>
        </p:nvPicPr>
        <p:blipFill>
          <a:blip r:embed="rId2">
            <a:extLst>
              <a:ext uri="{28A0092B-C50C-407E-A947-70E740481C1C}">
                <a14:useLocalDpi xmlns:a14="http://schemas.microsoft.com/office/drawing/2010/main" val="0"/>
              </a:ext>
            </a:extLst>
          </a:blip>
          <a:srcRect/>
          <a:stretch>
            <a:fillRect/>
          </a:stretch>
        </p:blipFill>
        <p:spPr bwMode="auto">
          <a:xfrm>
            <a:off x="1066800" y="762000"/>
            <a:ext cx="7500938" cy="5623560"/>
          </a:xfrm>
          <a:prstGeom prst="rect">
            <a:avLst/>
          </a:prstGeom>
          <a:noFill/>
          <a:ln>
            <a:noFill/>
          </a:ln>
        </p:spPr>
      </p:pic>
    </p:spTree>
    <p:extLst>
      <p:ext uri="{BB962C8B-B14F-4D97-AF65-F5344CB8AC3E}">
        <p14:creationId xmlns:p14="http://schemas.microsoft.com/office/powerpoint/2010/main" val="40299237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4130</TotalTime>
  <Words>490</Words>
  <Application>Microsoft Office PowerPoint</Application>
  <PresentationFormat>On-screen Show (4:3)</PresentationFormat>
  <Paragraphs>39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 Unicode MS</vt:lpstr>
      <vt:lpstr>Arial</vt:lpstr>
      <vt:lpstr>Calibri</vt:lpstr>
      <vt:lpstr>Office Theme</vt:lpstr>
      <vt:lpstr>WF on Observations of Packet Size Distribution for eMBB Data</vt:lpstr>
      <vt:lpstr>Background</vt:lpstr>
      <vt:lpstr>Proposal: Observation on Packet Sizes</vt:lpstr>
      <vt:lpstr>Proposal: Observation on Packet Sizes (Cont.)</vt:lpstr>
      <vt:lpstr>Proposal</vt:lpstr>
      <vt:lpstr>Backup</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SRS support for LC/CE MTC</dc:title>
  <dc:creator>Yufei Blankenship</dc:creator>
  <cp:lastModifiedBy>Yufei Blankenship</cp:lastModifiedBy>
  <cp:revision>236</cp:revision>
  <dcterms:created xsi:type="dcterms:W3CDTF">2006-08-16T00:00:00Z</dcterms:created>
  <dcterms:modified xsi:type="dcterms:W3CDTF">2016-11-16T06:53:48Z</dcterms:modified>
</cp:coreProperties>
</file>