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9"/>
  </p:notesMasterIdLst>
  <p:sldIdLst>
    <p:sldId id="256" r:id="rId2"/>
    <p:sldId id="282" r:id="rId3"/>
    <p:sldId id="283" r:id="rId4"/>
    <p:sldId id="281" r:id="rId5"/>
    <p:sldId id="287" r:id="rId6"/>
    <p:sldId id="288" r:id="rId7"/>
    <p:sldId id="286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59" autoAdjust="0"/>
    <p:restoredTop sz="94660"/>
  </p:normalViewPr>
  <p:slideViewPr>
    <p:cSldViewPr>
      <p:cViewPr varScale="1">
        <p:scale>
          <a:sx n="65" d="100"/>
          <a:sy n="65" d="100"/>
        </p:scale>
        <p:origin x="-100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11/4/2016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Way Forward on Duplex and Interference Management 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>
                <a:solidFill>
                  <a:schemeClr val="tx1"/>
                </a:solidFill>
              </a:rPr>
              <a:t>ZTE, ZTE </a:t>
            </a:r>
            <a:r>
              <a:rPr lang="en-US" altLang="zh-CN" dirty="0" err="1" smtClean="0">
                <a:solidFill>
                  <a:schemeClr val="tx1"/>
                </a:solidFill>
              </a:rPr>
              <a:t>Microelectronincs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>
              <a:defRPr/>
            </a:pP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2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3GPP TSG RAN WG1 Meeting #87</a:t>
            </a:r>
            <a:r>
              <a:rPr lang="en-GB" altLang="ko-KR" sz="1800" b="1" dirty="0" smtClean="0"/>
              <a:t>				                  </a:t>
            </a:r>
            <a:r>
              <a:rPr lang="ru-RU" altLang="ru-RU" sz="1800" b="1" dirty="0" smtClean="0"/>
              <a:t>R1-16</a:t>
            </a:r>
            <a:r>
              <a:rPr lang="en-US" altLang="ru-RU" sz="1800" b="1" dirty="0" smtClean="0"/>
              <a:t>12159</a:t>
            </a:r>
            <a:endParaRPr lang="en-US" altLang="ru-RU" sz="1800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de-DE" altLang="zh-CN" sz="1800" b="1" dirty="0" smtClean="0"/>
              <a:t>Reno, Nevada, USA </a:t>
            </a:r>
            <a:r>
              <a:rPr lang="en-US" altLang="zh-CN" sz="1800" b="1" dirty="0" smtClean="0"/>
              <a:t>November 14 – 18, 2016</a:t>
            </a:r>
            <a:endParaRPr lang="en-US" altLang="ko-KR" sz="1800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item – 7.1.6.2</a:t>
            </a:r>
            <a:endParaRPr lang="ko-KR" altLang="ko-KR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 smtClean="0"/>
              <a:t>Background</a:t>
            </a:r>
            <a:endParaRPr lang="ru-RU" altLang="ru-RU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altLang="zh-CN" sz="3600" dirty="0" smtClean="0">
                <a:latin typeface="Arial" pitchFamily="34" charset="0"/>
                <a:cs typeface="Arial" pitchFamily="34" charset="0"/>
              </a:rPr>
              <a:t>In RAN1#86bis, it was concluded to continue the study considering some or all of the following aspects:</a:t>
            </a:r>
          </a:p>
          <a:p>
            <a:pPr lvl="1"/>
            <a:r>
              <a:rPr lang="en-US" altLang="zh-CN" sz="2900" dirty="0" smtClean="0">
                <a:latin typeface="Arial" pitchFamily="34" charset="0"/>
                <a:cs typeface="Arial" pitchFamily="34" charset="0"/>
              </a:rPr>
              <a:t>Deployment scenarios/bands, same-/cross-operator considerations</a:t>
            </a:r>
          </a:p>
          <a:p>
            <a:pPr lvl="1"/>
            <a:r>
              <a:rPr lang="en-US" altLang="zh-CN" sz="2900" dirty="0" smtClean="0">
                <a:latin typeface="Arial" pitchFamily="34" charset="0"/>
                <a:cs typeface="Arial" pitchFamily="34" charset="0"/>
              </a:rPr>
              <a:t>Resource assignments and rate adaptations</a:t>
            </a:r>
          </a:p>
          <a:p>
            <a:pPr lvl="1"/>
            <a:r>
              <a:rPr lang="en-US" altLang="zh-CN" sz="2900" dirty="0" smtClean="0">
                <a:latin typeface="Arial" pitchFamily="34" charset="0"/>
                <a:cs typeface="Arial" pitchFamily="34" charset="0"/>
              </a:rPr>
              <a:t>Frame structure and HARQ/scheduling timing</a:t>
            </a:r>
          </a:p>
          <a:p>
            <a:pPr lvl="1"/>
            <a:r>
              <a:rPr lang="en-US" altLang="zh-CN" sz="2900" dirty="0" smtClean="0">
                <a:latin typeface="Arial" pitchFamily="34" charset="0"/>
                <a:cs typeface="Arial" pitchFamily="34" charset="0"/>
              </a:rPr>
              <a:t>Measurements for cross-link interference management</a:t>
            </a:r>
          </a:p>
          <a:p>
            <a:pPr lvl="1"/>
            <a:r>
              <a:rPr lang="en-US" altLang="zh-CN" sz="2900" dirty="0" err="1" smtClean="0">
                <a:latin typeface="Arial" pitchFamily="34" charset="0"/>
                <a:cs typeface="Arial" pitchFamily="34" charset="0"/>
              </a:rPr>
              <a:t>Signalling</a:t>
            </a:r>
            <a:r>
              <a:rPr lang="en-US" altLang="zh-CN" sz="2900" dirty="0" smtClean="0">
                <a:latin typeface="Arial" pitchFamily="34" charset="0"/>
                <a:cs typeface="Arial" pitchFamily="34" charset="0"/>
              </a:rPr>
              <a:t> (e.g., OTA, backhaul, UE capability, etc.)</a:t>
            </a:r>
          </a:p>
          <a:p>
            <a:pPr lvl="1"/>
            <a:r>
              <a:rPr lang="en-US" altLang="zh-CN" sz="2900" dirty="0" smtClean="0">
                <a:latin typeface="Arial" pitchFamily="34" charset="0"/>
                <a:cs typeface="Arial" pitchFamily="34" charset="0"/>
              </a:rPr>
              <a:t>Cross-link interference management (IC/IS, power control, etc.)</a:t>
            </a:r>
          </a:p>
          <a:p>
            <a:pPr lvl="1"/>
            <a:r>
              <a:rPr lang="en-US" altLang="zh-CN" sz="2900" dirty="0" smtClean="0">
                <a:latin typeface="Arial" pitchFamily="34" charset="0"/>
                <a:cs typeface="Arial" pitchFamily="34" charset="0"/>
              </a:rPr>
              <a:t>Centralized vs. distributed interference/resource management</a:t>
            </a:r>
          </a:p>
          <a:p>
            <a:pPr lvl="1"/>
            <a:r>
              <a:rPr lang="en-US" altLang="zh-CN" sz="2900" dirty="0" err="1" smtClean="0">
                <a:latin typeface="Arial" pitchFamily="34" charset="0"/>
                <a:cs typeface="Arial" pitchFamily="34" charset="0"/>
              </a:rPr>
              <a:t>Beamforming</a:t>
            </a:r>
            <a:r>
              <a:rPr lang="en-US" altLang="zh-CN" sz="2900" dirty="0" smtClean="0">
                <a:latin typeface="Arial" pitchFamily="34" charset="0"/>
                <a:cs typeface="Arial" pitchFamily="34" charset="0"/>
              </a:rPr>
              <a:t>/MIMO</a:t>
            </a:r>
          </a:p>
          <a:p>
            <a:pPr lvl="1"/>
            <a:r>
              <a:rPr lang="en-US" altLang="zh-CN" sz="2900" dirty="0" smtClean="0">
                <a:latin typeface="Arial" pitchFamily="34" charset="0"/>
                <a:cs typeface="Arial" pitchFamily="34" charset="0"/>
              </a:rPr>
              <a:t>Duplex modes (e.g., FDD/TDD, FDM/TDM, etc.)</a:t>
            </a:r>
          </a:p>
          <a:p>
            <a:pPr lvl="1"/>
            <a:r>
              <a:rPr lang="en-US" altLang="zh-CN" sz="2900" dirty="0" smtClean="0">
                <a:latin typeface="Arial" pitchFamily="34" charset="0"/>
                <a:cs typeface="Arial" pitchFamily="34" charset="0"/>
              </a:rPr>
              <a:t>Latency reduction</a:t>
            </a:r>
          </a:p>
          <a:p>
            <a:pPr lvl="1"/>
            <a:r>
              <a:rPr lang="en-US" altLang="zh-CN" sz="2900" dirty="0" smtClean="0">
                <a:latin typeface="Arial" pitchFamily="34" charset="0"/>
                <a:cs typeface="Arial" pitchFamily="34" charset="0"/>
              </a:rPr>
              <a:t>Whether or not LTE interference/resource management can be used as a starting point (as applicable)</a:t>
            </a:r>
          </a:p>
          <a:p>
            <a:pPr lvl="1"/>
            <a:r>
              <a:rPr lang="en-US" altLang="zh-CN" sz="2900" dirty="0" smtClean="0">
                <a:latin typeface="Arial" pitchFamily="34" charset="0"/>
                <a:cs typeface="Arial" pitchFamily="34" charset="0"/>
              </a:rPr>
              <a:t>Sensing</a:t>
            </a:r>
          </a:p>
          <a:p>
            <a:pPr lvl="1"/>
            <a:r>
              <a:rPr lang="en-US" altLang="zh-CN" sz="2900" dirty="0" smtClean="0">
                <a:latin typeface="Arial" pitchFamily="34" charset="0"/>
                <a:cs typeface="Arial" pitchFamily="34" charset="0"/>
              </a:rPr>
              <a:t>RS design</a:t>
            </a:r>
          </a:p>
          <a:p>
            <a:pPr lvl="1"/>
            <a:r>
              <a:rPr lang="en-US" altLang="zh-CN" sz="2900" dirty="0" smtClean="0">
                <a:latin typeface="Arial" pitchFamily="34" charset="0"/>
                <a:cs typeface="Arial" pitchFamily="34" charset="0"/>
              </a:rPr>
              <a:t>Advanced receiver</a:t>
            </a:r>
          </a:p>
          <a:p>
            <a:pPr lvl="1"/>
            <a:r>
              <a:rPr lang="en-US" altLang="zh-CN" sz="2900" dirty="0" smtClean="0">
                <a:latin typeface="Arial" pitchFamily="34" charset="0"/>
                <a:cs typeface="Arial" pitchFamily="34" charset="0"/>
              </a:rPr>
              <a:t>Timing alignment between DL and UL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 smtClean="0"/>
              <a:t>Background</a:t>
            </a:r>
            <a:endParaRPr lang="ru-RU" altLang="ru-RU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>
                <a:latin typeface="Arial" pitchFamily="34" charset="0"/>
                <a:cs typeface="Arial" pitchFamily="34" charset="0"/>
              </a:rPr>
              <a:t>In RAN1#86bis, it was agreed to:</a:t>
            </a:r>
          </a:p>
          <a:p>
            <a:pPr lvl="1"/>
            <a:r>
              <a:rPr lang="en-US" altLang="zh-CN" dirty="0" smtClean="0">
                <a:latin typeface="Arial" pitchFamily="34" charset="0"/>
                <a:cs typeface="Arial" pitchFamily="34" charset="0"/>
              </a:rPr>
              <a:t>Strive for a common framework for cross-link interference mitigation schemes for both paired and unpaired spectra</a:t>
            </a:r>
          </a:p>
          <a:p>
            <a:r>
              <a:rPr lang="en-US" altLang="zh-CN" dirty="0" smtClean="0">
                <a:latin typeface="Arial" pitchFamily="34" charset="0"/>
                <a:cs typeface="Arial" pitchFamily="34" charset="0"/>
              </a:rPr>
              <a:t>Many discussion papers were provided on NR duplex and interference management</a:t>
            </a:r>
          </a:p>
          <a:p>
            <a:pPr lvl="1"/>
            <a:r>
              <a:rPr lang="en-US" dirty="0" smtClean="0">
                <a:latin typeface="Arial" pitchFamily="34" charset="0"/>
                <a:cs typeface="Arial" pitchFamily="34" charset="0"/>
              </a:rPr>
              <a:t>Including dynamic TDD, flexible duplex and full duplex and potential interference mitigation schemes to manage cross-link interference</a:t>
            </a:r>
            <a:endParaRPr lang="en-US" altLang="zh-CN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Options for duplex and cross-link interference mitigation schemes to consider down selecting some of the aspects:</a:t>
            </a:r>
          </a:p>
          <a:p>
            <a:pPr lvl="1"/>
            <a:r>
              <a:rPr lang="en-US" sz="2200" dirty="0" smtClean="0">
                <a:latin typeface="Arial" pitchFamily="34" charset="0"/>
                <a:cs typeface="Arial" pitchFamily="34" charset="0"/>
              </a:rPr>
              <a:t>Duplex modes (e.g., FDD/TDD, FDM/TDM, etc.) and terminology:</a:t>
            </a:r>
          </a:p>
          <a:p>
            <a:pPr lvl="2">
              <a:buFont typeface="Wingdings" pitchFamily="2" charset="2"/>
              <a:buChar char="q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Option 1: Dynamic TDD</a:t>
            </a:r>
          </a:p>
          <a:p>
            <a:pPr lvl="2">
              <a:buFont typeface="Wingdings" pitchFamily="2" charset="2"/>
              <a:buChar char="q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Option 2: Flexible Duplex</a:t>
            </a:r>
          </a:p>
          <a:p>
            <a:pPr lvl="2">
              <a:buFont typeface="Wingdings" pitchFamily="2" charset="2"/>
              <a:buChar char="q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Option 3:  Full Duplex</a:t>
            </a:r>
          </a:p>
          <a:p>
            <a:pPr lvl="2">
              <a:buFont typeface="Wingdings" pitchFamily="2" charset="2"/>
              <a:buChar char="q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Note: Term “dynamic TDD” includes resources that can be both dynamically or semi-dynamically allocated for DL or UL</a:t>
            </a:r>
          </a:p>
          <a:p>
            <a:pPr lvl="2">
              <a:buFont typeface="Wingdings" pitchFamily="2" charset="2"/>
              <a:buChar char="q"/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Option 1 with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priority should be studied first in Phase 1 and other options could be postponed</a:t>
            </a:r>
          </a:p>
          <a:p>
            <a:pPr lvl="3">
              <a:buFont typeface="Wingdings" pitchFamily="2" charset="2"/>
              <a:buChar char="Ø"/>
            </a:pPr>
            <a:r>
              <a:rPr lang="en-US" sz="1600" dirty="0" smtClean="0">
                <a:latin typeface="Arial" pitchFamily="34" charset="0"/>
                <a:cs typeface="Arial" pitchFamily="34" charset="0"/>
              </a:rPr>
              <a:t>Note: For option 2, we can take it into consideration from the perspective of forward compatibility aspects</a:t>
            </a:r>
          </a:p>
          <a:p>
            <a:pPr lvl="2">
              <a:buFont typeface="Wingdings" pitchFamily="2" charset="2"/>
              <a:buChar char="q"/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8067427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sz="2200" dirty="0" smtClean="0">
                <a:latin typeface="Arial" pitchFamily="34" charset="0"/>
                <a:cs typeface="Arial" pitchFamily="34" charset="0"/>
              </a:rPr>
              <a:t>Deployment scenarios/bands/same-/cross-operator considerations:</a:t>
            </a:r>
          </a:p>
          <a:p>
            <a:pPr lvl="2">
              <a:buFont typeface="Wingdings" pitchFamily="2" charset="2"/>
              <a:buChar char="q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Intra-band and co-channel interference</a:t>
            </a:r>
          </a:p>
          <a:p>
            <a:pPr lvl="2">
              <a:buFont typeface="Wingdings" pitchFamily="2" charset="2"/>
              <a:buChar char="q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Same-/cross-operator scenarios</a:t>
            </a:r>
          </a:p>
          <a:p>
            <a:pPr lvl="2">
              <a:buFont typeface="Wingdings" pitchFamily="2" charset="2"/>
              <a:buChar char="q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Dynamic and semi-dynamic fluctuation interference</a:t>
            </a:r>
          </a:p>
          <a:p>
            <a:pPr lvl="2">
              <a:buFont typeface="Wingdings" pitchFamily="2" charset="2"/>
              <a:buChar char="q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Co-existence and/or multiplexing issues between different types of traffic with different numerologies</a:t>
            </a:r>
          </a:p>
          <a:p>
            <a:pPr lvl="2">
              <a:buFont typeface="Wingdings" pitchFamily="2" charset="2"/>
              <a:buChar char="q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Unsynchronized/uncoordinated TDD</a:t>
            </a:r>
          </a:p>
          <a:p>
            <a:pPr lvl="2">
              <a:buFont typeface="Wingdings" pitchFamily="2" charset="2"/>
              <a:buChar char="q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Low power nodes, e.g. small cells</a:t>
            </a:r>
          </a:p>
          <a:p>
            <a:pPr lvl="2">
              <a:buFont typeface="Wingdings" pitchFamily="2" charset="2"/>
              <a:buChar char="q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High power base stations, e.g. macro cells</a:t>
            </a:r>
          </a:p>
          <a:p>
            <a:pPr lvl="1"/>
            <a:endParaRPr lang="en-US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8067427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/>
          <a:lstStyle/>
          <a:p>
            <a:pPr lvl="1"/>
            <a:r>
              <a:rPr lang="en-US" sz="2200" dirty="0" smtClean="0">
                <a:latin typeface="Arial" pitchFamily="34" charset="0"/>
                <a:cs typeface="Arial" pitchFamily="34" charset="0"/>
              </a:rPr>
              <a:t>Cross-link interference management using centralized vs. distributed interference/resource management ways: </a:t>
            </a:r>
          </a:p>
          <a:p>
            <a:pPr lvl="2">
              <a:buFont typeface="Wingdings" pitchFamily="2" charset="2"/>
              <a:buChar char="q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Sensing [and LBT-like]</a:t>
            </a:r>
          </a:p>
          <a:p>
            <a:pPr lvl="2">
              <a:buFont typeface="Wingdings" pitchFamily="2" charset="2"/>
              <a:buChar char="q"/>
            </a:pP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Beamforming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/MIMO</a:t>
            </a:r>
          </a:p>
          <a:p>
            <a:pPr lvl="2">
              <a:buFont typeface="Wingdings" pitchFamily="2" charset="2"/>
              <a:buChar char="q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IC/IS, power control, etc.</a:t>
            </a:r>
          </a:p>
          <a:p>
            <a:pPr lvl="2">
              <a:buFont typeface="Wingdings" pitchFamily="2" charset="2"/>
              <a:buChar char="q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Resource assignments and rate adaptations</a:t>
            </a:r>
          </a:p>
          <a:p>
            <a:pPr lvl="2">
              <a:buFont typeface="Wingdings" pitchFamily="2" charset="2"/>
              <a:buChar char="q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Advanced receiver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for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interference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cancellation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sz="2200" dirty="0" smtClean="0">
                <a:latin typeface="Arial" pitchFamily="34" charset="0"/>
                <a:cs typeface="Arial" pitchFamily="34" charset="0"/>
              </a:rPr>
              <a:t>Measurements for cross-link interference management:</a:t>
            </a:r>
          </a:p>
          <a:p>
            <a:pPr marL="1371600" lvl="2" indent="-457200">
              <a:buFont typeface="Wingdings" pitchFamily="2" charset="2"/>
              <a:buChar char="q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Network or UE Measurements, e.g. to identify the cross-link interference level and interference source</a:t>
            </a:r>
          </a:p>
          <a:p>
            <a:pPr marL="1371600" lvl="2" indent="-457200">
              <a:buFont typeface="Wingdings" pitchFamily="2" charset="2"/>
              <a:buChar char="q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Measurement signal(s)</a:t>
            </a:r>
          </a:p>
          <a:p>
            <a:pPr marL="1371600" lvl="2" indent="-457200">
              <a:buFont typeface="Wingdings" pitchFamily="2" charset="2"/>
              <a:buChar char="q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Note: LTE TDD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eIMTA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and LAA can be considered as the starting point for cross-link interference management (as applicable).</a:t>
            </a:r>
          </a:p>
          <a:p>
            <a:pPr lvl="2"/>
            <a:endParaRPr lang="en-US" sz="2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8067427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/>
          <a:lstStyle/>
          <a:p>
            <a:pPr lvl="1"/>
            <a:r>
              <a:rPr lang="en-US" sz="2200" dirty="0" smtClean="0">
                <a:latin typeface="Arial" pitchFamily="34" charset="0"/>
                <a:cs typeface="Arial" pitchFamily="34" charset="0"/>
              </a:rPr>
              <a:t>Some basic designs that can support efficient operation for cross-link interference management:</a:t>
            </a:r>
          </a:p>
          <a:p>
            <a:pPr lvl="2">
              <a:buFont typeface="Wingdings" pitchFamily="2" charset="2"/>
              <a:buChar char="q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Frame structure [and frame structure type 3-like]</a:t>
            </a:r>
          </a:p>
          <a:p>
            <a:pPr lvl="3">
              <a:buFont typeface="Wingdings" pitchFamily="2" charset="2"/>
              <a:buChar char="Ø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Note: Frame structure type 3 can be considered as the starting point (as applicable).</a:t>
            </a:r>
          </a:p>
          <a:p>
            <a:pPr lvl="2">
              <a:buFont typeface="Wingdings" pitchFamily="2" charset="2"/>
              <a:buChar char="q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HARQ/scheduling timing</a:t>
            </a:r>
          </a:p>
          <a:p>
            <a:pPr lvl="2">
              <a:buFont typeface="Wingdings" pitchFamily="2" charset="2"/>
              <a:buChar char="q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RS design</a:t>
            </a:r>
          </a:p>
          <a:p>
            <a:pPr lvl="2">
              <a:buFont typeface="Wingdings" pitchFamily="2" charset="2"/>
              <a:buChar char="q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Latency reduction</a:t>
            </a:r>
          </a:p>
          <a:p>
            <a:pPr lvl="2">
              <a:buFont typeface="Wingdings" pitchFamily="2" charset="2"/>
              <a:buChar char="q"/>
            </a:pP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Signalling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(e.g., OTA, backhaul, UE capability, etc.)</a:t>
            </a:r>
          </a:p>
          <a:p>
            <a:pPr lvl="2">
              <a:buFont typeface="Wingdings" pitchFamily="2" charset="2"/>
              <a:buChar char="q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Timing alignment between DL and UL</a:t>
            </a:r>
          </a:p>
          <a:p>
            <a:pPr lvl="2">
              <a:buNone/>
            </a:pPr>
            <a:r>
              <a:rPr lang="en-US" sz="1800" dirty="0" smtClean="0">
                <a:latin typeface="Arial" pitchFamily="34" charset="0"/>
                <a:cs typeface="Arial" pitchFamily="34" charset="0"/>
              </a:rPr>
              <a:t>	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8067427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496</Words>
  <Application>Microsoft Office PowerPoint</Application>
  <PresentationFormat>On-screen Show (4:3)</PresentationFormat>
  <Paragraphs>73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Way Forward on Duplex and Interference Management </vt:lpstr>
      <vt:lpstr>Background</vt:lpstr>
      <vt:lpstr>Background</vt:lpstr>
      <vt:lpstr>Proposal</vt:lpstr>
      <vt:lpstr>Proposal</vt:lpstr>
      <vt:lpstr>Proposal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2016-11-04T17:30:52Z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40d21673-d7b4-4304-a944-e820eb6bfd81</vt:lpwstr>
  </property>
  <property fmtid="{D5CDD505-2E9C-101B-9397-08002B2CF9AE}" pid="3" name="CTP_TimeStamp">
    <vt:lpwstr>2016-08-15 12:37:34Z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