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F6F5A-0833-4E0C-8E80-A46AC7153CBF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B6A2E-C7A9-48E7-A626-43A520B4C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13242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F6F5A-0833-4E0C-8E80-A46AC7153CBF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B6A2E-C7A9-48E7-A626-43A520B4C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48074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F6F5A-0833-4E0C-8E80-A46AC7153CBF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B6A2E-C7A9-48E7-A626-43A520B4C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4130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F6F5A-0833-4E0C-8E80-A46AC7153CBF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B6A2E-C7A9-48E7-A626-43A520B4C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76121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F6F5A-0833-4E0C-8E80-A46AC7153CBF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B6A2E-C7A9-48E7-A626-43A520B4C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53408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F6F5A-0833-4E0C-8E80-A46AC7153CBF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B6A2E-C7A9-48E7-A626-43A520B4C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6953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F6F5A-0833-4E0C-8E80-A46AC7153CBF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B6A2E-C7A9-48E7-A626-43A520B4C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64794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F6F5A-0833-4E0C-8E80-A46AC7153CBF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B6A2E-C7A9-48E7-A626-43A520B4C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37574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F6F5A-0833-4E0C-8E80-A46AC7153CBF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B6A2E-C7A9-48E7-A626-43A520B4C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09149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F6F5A-0833-4E0C-8E80-A46AC7153CBF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B6A2E-C7A9-48E7-A626-43A520B4C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43926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F6F5A-0833-4E0C-8E80-A46AC7153CBF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B6A2E-C7A9-48E7-A626-43A520B4C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44760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6F6F5A-0833-4E0C-8E80-A46AC7153CBF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7B6A2E-C7A9-48E7-A626-43A520B4C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3780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309400"/>
            <a:ext cx="11481954" cy="2387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WF on Updated System Level Evaluation Assumptions for Initial Access in NR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34391" y="4251326"/>
            <a:ext cx="9144000" cy="1655762"/>
          </a:xfrm>
        </p:spPr>
        <p:txBody>
          <a:bodyPr/>
          <a:lstStyle/>
          <a:p>
            <a:r>
              <a:rPr lang="en-US" dirty="0" smtClean="0"/>
              <a:t>Qualcomm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457199" y="381000"/>
            <a:ext cx="1148195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/>
              <a:t>3GPP </a:t>
            </a:r>
            <a:r>
              <a:rPr lang="en-GB" sz="2400" dirty="0" smtClean="0"/>
              <a:t>TSG-RAN1 </a:t>
            </a:r>
            <a:r>
              <a:rPr lang="en-GB" sz="2400" dirty="0"/>
              <a:t>Meeting </a:t>
            </a:r>
            <a:r>
              <a:rPr lang="en-GB" sz="2400" dirty="0" smtClean="0"/>
              <a:t>#86b		</a:t>
            </a:r>
            <a:r>
              <a:rPr lang="en-GB" sz="2400" i="1" dirty="0"/>
              <a:t>	</a:t>
            </a:r>
            <a:r>
              <a:rPr lang="en-GB" sz="2400" i="1" dirty="0" smtClean="0"/>
              <a:t>			         </a:t>
            </a:r>
            <a:r>
              <a:rPr lang="en-GB" sz="2400" i="1" dirty="0" smtClean="0"/>
              <a:t>R1-1611038</a:t>
            </a:r>
            <a:endParaRPr lang="en-US" sz="2400" i="1" dirty="0"/>
          </a:p>
          <a:p>
            <a:r>
              <a:rPr lang="en-US" sz="2400" dirty="0" smtClean="0"/>
              <a:t>Lisbon, Portugal, 10th – 14th October 2016</a:t>
            </a:r>
          </a:p>
          <a:p>
            <a:r>
              <a:rPr lang="en-US" sz="2400" dirty="0" smtClean="0"/>
              <a:t>Agenda Item: 8.1.5.1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267125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3140694"/>
              </p:ext>
            </p:extLst>
          </p:nvPr>
        </p:nvGraphicFramePr>
        <p:xfrm>
          <a:off x="1392382" y="700178"/>
          <a:ext cx="8115300" cy="545124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179108"/>
                <a:gridCol w="2968096"/>
                <a:gridCol w="2968096"/>
              </a:tblGrid>
              <a:tr h="198128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200" b="1" dirty="0">
                          <a:effectLst/>
                        </a:rPr>
                        <a:t> 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200" b="1" dirty="0">
                          <a:effectLst/>
                        </a:rPr>
                        <a:t>Below 6GHz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200" b="1" dirty="0">
                          <a:effectLst/>
                        </a:rPr>
                        <a:t>Above 6GHz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</a:tr>
              <a:tr h="198128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Scenario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Urban </a:t>
                      </a:r>
                      <a:r>
                        <a:rPr lang="en-GB" sz="1200" dirty="0" smtClean="0">
                          <a:effectLst/>
                        </a:rPr>
                        <a:t>Macro</a:t>
                      </a:r>
                      <a:r>
                        <a:rPr lang="en-GB" sz="1200" baseline="0" dirty="0" smtClean="0">
                          <a:effectLst/>
                        </a:rPr>
                        <a:t> (</a:t>
                      </a:r>
                      <a:r>
                        <a:rPr lang="en-GB" sz="1200" dirty="0" smtClean="0">
                          <a:effectLst/>
                        </a:rPr>
                        <a:t>ISD </a:t>
                      </a:r>
                      <a:r>
                        <a:rPr lang="en-GB" sz="1200" dirty="0">
                          <a:effectLst/>
                        </a:rPr>
                        <a:t>= </a:t>
                      </a:r>
                      <a:r>
                        <a:rPr lang="en-GB" sz="1200" dirty="0" smtClean="0">
                          <a:effectLst/>
                        </a:rPr>
                        <a:t>500m</a:t>
                      </a:r>
                      <a:r>
                        <a:rPr lang="en-GB" sz="1200" baseline="0" dirty="0" smtClean="0">
                          <a:effectLst/>
                        </a:rPr>
                        <a:t>), Macro only scenario in d</a:t>
                      </a:r>
                      <a:r>
                        <a:rPr lang="en-GB" sz="1200" dirty="0" smtClean="0">
                          <a:effectLst/>
                        </a:rPr>
                        <a:t>ense urban (ISD = 200m)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98128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Carrier Frequency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4 GHz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</a:rPr>
                        <a:t>30, 70 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GHz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</a:tr>
              <a:tr h="198128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Channel Model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</a:rPr>
                        <a:t>TR 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36.873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</a:rPr>
                        <a:t>TR 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38.900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</a:tr>
              <a:tr h="284601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UE dropping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According to 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</a:rPr>
                        <a:t>TR 36.873 </a:t>
                      </a:r>
                      <a:r>
                        <a:rPr lang="en-GB" sz="1200" b="0" dirty="0" smtClean="0">
                          <a:solidFill>
                            <a:schemeClr val="tx1"/>
                          </a:solidFill>
                          <a:effectLst/>
                        </a:rPr>
                        <a:t>(one or two cellular tiers)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96255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Subcarrier </a:t>
                      </a:r>
                      <a:r>
                        <a:rPr lang="en-GB" sz="1200" dirty="0" smtClean="0">
                          <a:effectLst/>
                        </a:rPr>
                        <a:t>Spacing(s)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</a:rPr>
                        <a:t>15, 30, 60, 120, 240, or 480 kHz (to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  <a:effectLst/>
                        </a:rPr>
                        <a:t> be clarified by each proponent; other values are not precluded)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hMerge="1"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</a:tr>
              <a:tr h="396255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Network Synchronization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TRPs are synchronized, propagation delay difference between TRPs is 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</a:rPr>
                        <a:t>modelled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  <a:effectLst/>
                        </a:rPr>
                        <a:t> based on the free space assumption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</a:rPr>
                        <a:t>.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49909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Search window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The time window to search (correlate) NR-PSS. It depends on the periodicity of NR-SS transmission. The value needs to be provided by each </a:t>
                      </a:r>
                      <a:r>
                        <a:rPr lang="en-GB" sz="1200" dirty="0" smtClean="0">
                          <a:effectLst/>
                        </a:rPr>
                        <a:t>proponent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49909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Antenna Configuration at the TRP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</a:rPr>
                        <a:t>(8,1,2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) with directional antenna element (HPBW=65</a:t>
                      </a:r>
                      <a:r>
                        <a:rPr lang="en-GB" sz="1200" baseline="30000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, directivity 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</a:rPr>
                        <a:t>8dB)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(4,8,2), with directional antenna element (HPBW=65</a:t>
                      </a:r>
                      <a:r>
                        <a:rPr lang="en-GB" sz="1200" baseline="30000" dirty="0">
                          <a:effectLst/>
                        </a:rPr>
                        <a:t>0</a:t>
                      </a:r>
                      <a:r>
                        <a:rPr lang="en-GB" sz="1200" dirty="0">
                          <a:effectLst/>
                        </a:rPr>
                        <a:t>, directivity </a:t>
                      </a:r>
                      <a:r>
                        <a:rPr lang="en-GB" sz="1200" dirty="0" smtClean="0">
                          <a:effectLst/>
                        </a:rPr>
                        <a:t>8dB)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</a:tr>
              <a:tr h="396255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Antenna Configuration at the UE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(1,1,2) with </a:t>
                      </a:r>
                      <a:r>
                        <a:rPr lang="en-GB" sz="1200" dirty="0" err="1">
                          <a:effectLst/>
                        </a:rPr>
                        <a:t>omni</a:t>
                      </a:r>
                      <a:r>
                        <a:rPr lang="en-GB" sz="1200" dirty="0">
                          <a:effectLst/>
                        </a:rPr>
                        <a:t>-directional antenna element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</a:rPr>
                        <a:t>(2,4,2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), with directional antenna element (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</a:rPr>
                        <a:t>HPBW=90</a:t>
                      </a:r>
                      <a:r>
                        <a:rPr lang="en-GB" sz="1200" baseline="30000" dirty="0" smtClean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, directivity 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</a:rPr>
                        <a:t>5dB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</a:tr>
              <a:tr h="396255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Antenna port virtualization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Clarified by each 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proponent 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in simulation 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assumptions 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 panose="02010600030101010101" pitchFamily="2" charset="-122"/>
                        </a:rPr>
                        <a:t>(e.g. the beamforming method, beam directions, number of beams)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18876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Frequency Offset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gridSpan="2">
                  <a:txBody>
                    <a:bodyPr/>
                    <a:lstStyle/>
                    <a:p>
                      <a:pPr marL="342900" lvl="0" indent="-34290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</a:rPr>
                        <a:t>Initial acquisition</a:t>
                      </a:r>
                      <a:endParaRPr lang="en-US" sz="12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534988" lvl="1" indent="-28575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</a:rPr>
                        <a:t>TRP: uniform distribution +/- 0.05 ppm</a:t>
                      </a:r>
                      <a:endParaRPr lang="en-US" sz="12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534988" lvl="1" indent="-28575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</a:rPr>
                        <a:t>UE: uniform distribution </a:t>
                      </a:r>
                      <a:r>
                        <a:rPr lang="en-GB" sz="1200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+/- 5, </a:t>
                      </a:r>
                      <a:r>
                        <a:rPr lang="en-GB" sz="1200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10, 20 </a:t>
                      </a:r>
                      <a:r>
                        <a:rPr lang="en-GB" sz="1200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 ppm (each company to choose one)</a:t>
                      </a:r>
                      <a:endParaRPr lang="en-US" sz="12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lvl="0" indent="-34290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</a:rPr>
                        <a:t>Non-initial acquisition</a:t>
                      </a:r>
                      <a:endParaRPr lang="en-US" sz="12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534988" lvl="1" indent="-28575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</a:rPr>
                        <a:t>TRP: uniform distribution +/- 0.05 ppm</a:t>
                      </a:r>
                      <a:endParaRPr lang="en-US" sz="12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534988" lvl="1" indent="-285750" hangingPunct="0">
                        <a:spcAft>
                          <a:spcPts val="90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</a:rPr>
                        <a:t>UE: uniform distribution +/- 0.1 ppm</a:t>
                      </a:r>
                      <a:endParaRPr lang="en-US" sz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00523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PHY Abstraction</a:t>
                      </a:r>
                      <a:endParaRPr lang="en-US" sz="1200" strike="sngStrike" baseline="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No </a:t>
                      </a:r>
                      <a:r>
                        <a:rPr lang="en-GB" sz="1200" dirty="0">
                          <a:effectLst/>
                        </a:rPr>
                        <a:t>PHY Abstraction. </a:t>
                      </a:r>
                      <a:r>
                        <a:rPr lang="en-US" sz="1200" dirty="0">
                          <a:effectLst/>
                        </a:rPr>
                        <a:t>All the links shall be explicitly implemented in the system level platform</a:t>
                      </a:r>
                      <a:r>
                        <a:rPr lang="en-US" sz="1200" dirty="0" smtClean="0">
                          <a:effectLst/>
                        </a:rPr>
                        <a:t>.</a:t>
                      </a:r>
                    </a:p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Note: Proponents</a:t>
                      </a:r>
                      <a:r>
                        <a:rPr lang="en-US" sz="1200" baseline="0" dirty="0" smtClean="0">
                          <a:effectLst/>
                        </a:rPr>
                        <a:t> are allowed to provide PHY abstraction details if used</a:t>
                      </a:r>
                      <a:endParaRPr lang="en-US" sz="1200" dirty="0" smtClean="0">
                        <a:effectLst/>
                      </a:endParaRPr>
                    </a:p>
                  </a:txBody>
                  <a:tcPr marL="66068" marR="6606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857501" y="145472"/>
            <a:ext cx="47174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Updated System Level Assumption</a:t>
            </a:r>
            <a:endParaRPr lang="en-US" sz="2400" dirty="0"/>
          </a:p>
        </p:txBody>
      </p:sp>
      <p:sp>
        <p:nvSpPr>
          <p:cNvPr id="2" name="TextBox 1"/>
          <p:cNvSpPr txBox="1"/>
          <p:nvPr/>
        </p:nvSpPr>
        <p:spPr>
          <a:xfrm>
            <a:off x="498764" y="6442364"/>
            <a:ext cx="10432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Note: Company reports which value for the number (i.e. 1 or 2) of cellular tiers to choose for the evaluation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01146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Performance Metrics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Performance metrics for system level simulation are same as updated link level performance metrics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86444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872</TotalTime>
  <Words>348</Words>
  <Application>Microsoft Office PowerPoint</Application>
  <PresentationFormat>Widescreen</PresentationFormat>
  <Paragraphs>47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SimSun</vt:lpstr>
      <vt:lpstr>Arial</vt:lpstr>
      <vt:lpstr>Calibri</vt:lpstr>
      <vt:lpstr>Calibri Light</vt:lpstr>
      <vt:lpstr>Courier New</vt:lpstr>
      <vt:lpstr>Times New Roman</vt:lpstr>
      <vt:lpstr>Office Theme</vt:lpstr>
      <vt:lpstr>WF on Updated System Level Evaluation Assumptions for Initial Access in NR</vt:lpstr>
      <vt:lpstr>PowerPoint Presentation</vt:lpstr>
      <vt:lpstr>Performance Metrics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Updated System Level Evaluation Assumptions for Initial Access in NR</dc:title>
  <dc:creator>Islam, Nazmul</dc:creator>
  <cp:lastModifiedBy>Islam, Nazmul</cp:lastModifiedBy>
  <cp:revision>6</cp:revision>
  <dcterms:created xsi:type="dcterms:W3CDTF">2016-10-12T20:35:59Z</dcterms:created>
  <dcterms:modified xsi:type="dcterms:W3CDTF">2016-10-14T08:20:13Z</dcterms:modified>
</cp:coreProperties>
</file>