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6"/>
  </p:notesMasterIdLst>
  <p:sldIdLst>
    <p:sldId id="256" r:id="rId2"/>
    <p:sldId id="286" r:id="rId3"/>
    <p:sldId id="285" r:id="rId4"/>
    <p:sldId id="287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59" autoAdjust="0"/>
    <p:restoredTop sz="82874" autoAdjust="0"/>
  </p:normalViewPr>
  <p:slideViewPr>
    <p:cSldViewPr>
      <p:cViewPr varScale="1">
        <p:scale>
          <a:sx n="73" d="100"/>
          <a:sy n="73" d="100"/>
        </p:scale>
        <p:origin x="1938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10/11/2016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21832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2045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URLLC System Level Evaluation Methodology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Intel, </a:t>
            </a:r>
            <a:r>
              <a:rPr lang="en-US" altLang="zh-CN" dirty="0" smtClean="0"/>
              <a:t>Qualcomm, ZTE, ZTE Microelectronics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3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86bis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  </a:t>
            </a:r>
            <a:r>
              <a:rPr lang="en-US" sz="1800" b="1"/>
              <a:t>R1-1610720</a:t>
            </a:r>
            <a:endParaRPr lang="en-US" altLang="ru-RU" sz="1800" b="1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Lisbon, Portugal, 10th - 14th October 2016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- </a:t>
            </a:r>
            <a:r>
              <a:rPr lang="en-US" altLang="ko-KR" sz="1800" b="1" dirty="0" smtClean="0"/>
              <a:t>8.1.</a:t>
            </a:r>
            <a:r>
              <a:rPr lang="en-US" altLang="ko-KR" sz="1800" b="1" dirty="0"/>
              <a:t>8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dirty="0" smtClean="0"/>
              <a:t>At the last RAN1#86 meeting, the following system level scenarios were agreed</a:t>
            </a:r>
          </a:p>
          <a:p>
            <a:pPr lvl="1" fontAlgn="ctr" hangingPunct="1"/>
            <a:r>
              <a:rPr lang="en-US" i="1" dirty="0"/>
              <a:t>From RAN1 perspective, the following scenarios are used as a starting point for initial URLLC evaluations</a:t>
            </a:r>
            <a:endParaRPr lang="en-US" dirty="0"/>
          </a:p>
          <a:p>
            <a:pPr lvl="2" fontAlgn="ctr" hangingPunct="1"/>
            <a:r>
              <a:rPr lang="en-US" i="1" dirty="0"/>
              <a:t>Indoor Hotspot scenario</a:t>
            </a:r>
            <a:endParaRPr lang="en-US" dirty="0"/>
          </a:p>
          <a:p>
            <a:pPr lvl="2" fontAlgn="ctr" hangingPunct="1"/>
            <a:r>
              <a:rPr lang="en-US" i="1" dirty="0"/>
              <a:t>Urban Macro scenario</a:t>
            </a:r>
            <a:endParaRPr lang="en-US" dirty="0"/>
          </a:p>
          <a:p>
            <a:r>
              <a:rPr lang="en-US" sz="2800" dirty="0" smtClean="0"/>
              <a:t>The details of system level assumptions for URLLC are still missing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94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5501028"/>
              </p:ext>
            </p:extLst>
          </p:nvPr>
        </p:nvGraphicFramePr>
        <p:xfrm>
          <a:off x="457200" y="1383807"/>
          <a:ext cx="8229600" cy="516939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05000"/>
                <a:gridCol w="2890791"/>
                <a:gridCol w="3433809"/>
              </a:tblGrid>
              <a:tr h="108303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600" b="1" u="sng" dirty="0">
                          <a:effectLst/>
                        </a:rPr>
                        <a:t>Parameters</a:t>
                      </a:r>
                      <a:endParaRPr lang="en-US" sz="1600" b="1" u="sng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600" b="1" u="sng">
                          <a:effectLst/>
                        </a:rPr>
                        <a:t>Urban Macro</a:t>
                      </a:r>
                      <a:endParaRPr lang="en-US" sz="1600" b="1" u="sng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600" b="1" u="sng" dirty="0">
                          <a:effectLst/>
                        </a:rPr>
                        <a:t>Indoor Hotspot</a:t>
                      </a:r>
                      <a:endParaRPr lang="en-US" sz="1600" b="1" u="sng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228131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Layout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Single layer</a:t>
                      </a:r>
                      <a:br>
                        <a:rPr lang="en-GB" sz="1400">
                          <a:effectLst/>
                        </a:rPr>
                      </a:br>
                      <a:r>
                        <a:rPr lang="en-GB" sz="1400">
                          <a:effectLst/>
                        </a:rPr>
                        <a:t>Macro layer: Hexagonal Grid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Single-layer</a:t>
                      </a:r>
                      <a:br>
                        <a:rPr lang="en-GB" sz="1400" dirty="0">
                          <a:effectLst/>
                        </a:rPr>
                      </a:br>
                      <a:r>
                        <a:rPr lang="en-GB" sz="1400" dirty="0">
                          <a:effectLst/>
                        </a:rPr>
                        <a:t>Indoor floor: (3,6,12) BSs per 120 m x 50 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108303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Inter-BS distance 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500 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 dirty="0" smtClean="0">
                          <a:solidFill>
                            <a:srgbClr val="FF0000"/>
                          </a:solidFill>
                          <a:effectLst/>
                        </a:rPr>
                        <a:t>Follow</a:t>
                      </a:r>
                      <a:r>
                        <a:rPr lang="en-GB" sz="1400" baseline="0" dirty="0" smtClean="0">
                          <a:solidFill>
                            <a:srgbClr val="FF0000"/>
                          </a:solidFill>
                          <a:effectLst/>
                        </a:rPr>
                        <a:t> TRP placement from 38.802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108303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Carrier frequency 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4 GHz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4 GHz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215746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Aggregated system bandwidth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4 GHz: Up to 200 MHz (DL+UL)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4 GHz: Up to 200 MHz (DL+UL)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215746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Simulation bandwidth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20 MHz per CC below 6 GHz </a:t>
                      </a:r>
                      <a:br>
                        <a:rPr lang="en-GB" sz="1400">
                          <a:effectLst/>
                        </a:rPr>
                      </a:br>
                      <a:r>
                        <a:rPr lang="en-GB" sz="1400">
                          <a:effectLst/>
                        </a:rPr>
                        <a:t>Note: For FDD, simulation BW is split equally between UL and DL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22327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Channel model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36.873 3D UMa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Below 6 GHz: ITU InH</a:t>
                      </a:r>
                      <a:br>
                        <a:rPr lang="en-GB" sz="1400">
                          <a:effectLst/>
                        </a:rPr>
                      </a:br>
                      <a:r>
                        <a:rPr lang="en-GB" sz="1400">
                          <a:effectLst/>
                        </a:rPr>
                        <a:t>Note: When 5GCM is found to be applicable to below 6 GHz, 5GCM  should be used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179922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BS Tx power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46 dBm per 20 MHz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24 dBm per 20 MHz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108303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UE Tx power 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23 </a:t>
                      </a:r>
                      <a:r>
                        <a:rPr lang="en-GB" sz="1400" dirty="0" err="1">
                          <a:effectLst/>
                        </a:rPr>
                        <a:t>dBm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5746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BS antenna configurations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See 38.802, table A.2.1-4.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8303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BS antenna height 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25 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3 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215746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BS antenna element gain + connector loss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See 38.802, table A.2.1-4.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5746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BS receiver noise figure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Below 6 GHz: 5 dB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5746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UE antenna configurations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See 38.802, table A.2.1-4.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8303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UE antenna height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Follow the modelling of TR 36.873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8303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UE antenna gain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Follow the modelling of TR 36.873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5746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UE receiver noise figure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9 dB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0096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cont’d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  <p:graphicFrame>
        <p:nvGraphicFramePr>
          <p:cNvPr id="5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53301806"/>
              </p:ext>
            </p:extLst>
          </p:nvPr>
        </p:nvGraphicFramePr>
        <p:xfrm>
          <a:off x="457200" y="1417638"/>
          <a:ext cx="8229600" cy="535693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24000"/>
                <a:gridCol w="3271791"/>
                <a:gridCol w="3433809"/>
              </a:tblGrid>
              <a:tr h="108303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 b="1" u="sng" dirty="0">
                          <a:effectLst/>
                        </a:rPr>
                        <a:t>Parameters</a:t>
                      </a:r>
                      <a:endParaRPr lang="en-US" sz="1400" b="1" u="sng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 b="1" u="sng" dirty="0">
                          <a:effectLst/>
                        </a:rPr>
                        <a:t>Urban Macro</a:t>
                      </a:r>
                      <a:endParaRPr lang="en-US" sz="1400" b="1" u="sng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 b="1" u="sng" dirty="0">
                          <a:effectLst/>
                        </a:rPr>
                        <a:t>Indoor Hotspot</a:t>
                      </a:r>
                      <a:endParaRPr lang="en-US" sz="1400" b="1" u="sng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430630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Traffic model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Unidirectional (DL or UL) is evaluated as baseline.</a:t>
                      </a:r>
                      <a:br>
                        <a:rPr lang="en-GB" sz="1200" dirty="0">
                          <a:effectLst/>
                        </a:rPr>
                      </a:br>
                      <a:r>
                        <a:rPr lang="en-GB" sz="1200" dirty="0">
                          <a:effectLst/>
                        </a:rPr>
                        <a:t>Bidirectional DL and UL traffic is evaluated as a second priority.</a:t>
                      </a:r>
                      <a:br>
                        <a:rPr lang="en-GB" sz="1200" dirty="0">
                          <a:effectLst/>
                        </a:rPr>
                      </a:br>
                      <a:r>
                        <a:rPr lang="en-GB" sz="1200" dirty="0">
                          <a:effectLst/>
                        </a:rPr>
                        <a:t>URLLC: FTP Model 3 with packet size 32, 50, 200 bytes.</a:t>
                      </a:r>
                      <a:br>
                        <a:rPr lang="en-GB" sz="1200" dirty="0">
                          <a:effectLst/>
                        </a:rPr>
                      </a:br>
                      <a:r>
                        <a:rPr lang="en-GB" sz="1200" dirty="0" smtClean="0">
                          <a:solidFill>
                            <a:srgbClr val="FF0000"/>
                          </a:solidFill>
                          <a:effectLst/>
                        </a:rPr>
                        <a:t>eMBB: Option</a:t>
                      </a:r>
                      <a:r>
                        <a:rPr lang="en-GB" sz="1200" baseline="0" dirty="0" smtClean="0">
                          <a:solidFill>
                            <a:srgbClr val="FF0000"/>
                          </a:solidFill>
                          <a:effectLst/>
                        </a:rPr>
                        <a:t> 1: </a:t>
                      </a:r>
                      <a:r>
                        <a:rPr lang="en-GB" sz="1200" dirty="0" smtClean="0">
                          <a:solidFill>
                            <a:srgbClr val="FF0000"/>
                          </a:solidFill>
                          <a:effectLst/>
                        </a:rPr>
                        <a:t>Full buffer,</a:t>
                      </a:r>
                      <a:r>
                        <a:rPr lang="en-GB" sz="1200" baseline="0" dirty="0" smtClean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en-GB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Option 2: FTP model 3</a:t>
                      </a:r>
                      <a:endParaRPr lang="en-US" sz="12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55" marR="855" marT="855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5746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Traffic load (Resource utilization)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URLLC: Poisson packet arrival with arrival rate λ to achieve URLLC </a:t>
                      </a:r>
                      <a:r>
                        <a:rPr lang="en-GB" sz="1200" dirty="0" smtClean="0">
                          <a:effectLst/>
                        </a:rPr>
                        <a:t>capacity</a:t>
                      </a:r>
                    </a:p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eMBB: For FTP Model 3, arrival rate is selected to achieve RU of [20, 50] % for the case of no multiplexing with URLLC</a:t>
                      </a:r>
                      <a:endParaRPr lang="en-US" sz="12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55" marR="855" marT="855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45515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UE distribution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Follow Urban Macro user distribution for both URLLC and eMBB UEs</a:t>
                      </a:r>
                      <a:br>
                        <a:rPr lang="en-GB" sz="1200" dirty="0">
                          <a:effectLst/>
                        </a:rPr>
                      </a:br>
                      <a:r>
                        <a:rPr lang="en-GB" sz="1200" dirty="0">
                          <a:effectLst/>
                        </a:rPr>
                        <a:t>20% Outdoor in cars: 30 km/h,</a:t>
                      </a:r>
                      <a:br>
                        <a:rPr lang="en-GB" sz="1200" dirty="0">
                          <a:effectLst/>
                        </a:rPr>
                      </a:br>
                      <a:r>
                        <a:rPr lang="en-GB" sz="1200" dirty="0">
                          <a:effectLst/>
                        </a:rPr>
                        <a:t>80% Indoor: 3 </a:t>
                      </a:r>
                      <a:r>
                        <a:rPr lang="en-GB" sz="1200" dirty="0" smtClean="0">
                          <a:effectLst/>
                        </a:rPr>
                        <a:t>km/h ()</a:t>
                      </a:r>
                      <a:endParaRPr lang="en-GB" sz="1200" dirty="0" smtClean="0">
                        <a:effectLst/>
                      </a:endParaRPr>
                    </a:p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URLLC</a:t>
                      </a:r>
                      <a:r>
                        <a:rPr lang="en-GB" sz="1200" dirty="0">
                          <a:effectLst/>
                        </a:rPr>
                        <a:t>: 10 UE/sector</a:t>
                      </a:r>
                      <a:br>
                        <a:rPr lang="en-GB" sz="1200" dirty="0">
                          <a:effectLst/>
                        </a:rPr>
                      </a:br>
                      <a:r>
                        <a:rPr lang="en-GB" sz="1200" dirty="0">
                          <a:effectLst/>
                        </a:rPr>
                        <a:t>eMBB: </a:t>
                      </a:r>
                      <a:r>
                        <a:rPr lang="en-GB" sz="1200" dirty="0" smtClean="0">
                          <a:solidFill>
                            <a:srgbClr val="FF0000"/>
                          </a:solidFill>
                          <a:effectLst/>
                        </a:rPr>
                        <a:t>0/10</a:t>
                      </a:r>
                      <a:r>
                        <a:rPr lang="en-GB" sz="1200" dirty="0" smtClean="0">
                          <a:effectLst/>
                        </a:rPr>
                        <a:t> </a:t>
                      </a:r>
                      <a:r>
                        <a:rPr lang="en-GB" sz="1200" dirty="0" smtClean="0">
                          <a:effectLst/>
                        </a:rPr>
                        <a:t>UE/sector</a:t>
                      </a:r>
                      <a:endParaRPr lang="en-GB" sz="1200" dirty="0" smtClean="0">
                        <a:effectLst/>
                      </a:endParaRPr>
                    </a:p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200" dirty="0" smtClean="0">
                          <a:solidFill>
                            <a:srgbClr val="FF0000"/>
                          </a:solidFill>
                          <a:effectLst/>
                        </a:rPr>
                        <a:t>Option 1</a:t>
                      </a:r>
                      <a:br>
                        <a:rPr lang="en-GB" sz="1200" dirty="0" smtClean="0">
                          <a:solidFill>
                            <a:srgbClr val="FF0000"/>
                          </a:solidFill>
                          <a:effectLst/>
                        </a:rPr>
                      </a:br>
                      <a:r>
                        <a:rPr lang="en-GB" sz="1200" dirty="0" smtClean="0">
                          <a:solidFill>
                            <a:srgbClr val="FF0000"/>
                          </a:solidFill>
                          <a:effectLst/>
                        </a:rPr>
                        <a:t>Load</a:t>
                      </a:r>
                      <a:r>
                        <a:rPr lang="en-GB" sz="1200" baseline="0" dirty="0" smtClean="0">
                          <a:solidFill>
                            <a:srgbClr val="FF0000"/>
                          </a:solidFill>
                          <a:effectLst/>
                        </a:rPr>
                        <a:t> only </a:t>
                      </a:r>
                      <a:r>
                        <a:rPr lang="en-GB" sz="1200" baseline="0" dirty="0" err="1" smtClean="0">
                          <a:solidFill>
                            <a:srgbClr val="FF0000"/>
                          </a:solidFill>
                          <a:effectLst/>
                        </a:rPr>
                        <a:t>center</a:t>
                      </a:r>
                      <a:r>
                        <a:rPr lang="en-GB" sz="1200" baseline="0" dirty="0" smtClean="0">
                          <a:solidFill>
                            <a:srgbClr val="FF0000"/>
                          </a:solidFill>
                          <a:effectLst/>
                        </a:rPr>
                        <a:t> 1 sector with 10 URLLC</a:t>
                      </a:r>
                      <a:r>
                        <a:rPr lang="en-GB" sz="1200" dirty="0" smtClean="0">
                          <a:solidFill>
                            <a:srgbClr val="FF0000"/>
                          </a:solidFill>
                          <a:effectLst/>
                        </a:rPr>
                        <a:t>C and 0/10 eMBB</a:t>
                      </a:r>
                    </a:p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200" dirty="0" smtClean="0">
                          <a:solidFill>
                            <a:srgbClr val="FF0000"/>
                          </a:solidFill>
                          <a:effectLst/>
                        </a:rPr>
                        <a:t>Load other 56 sectors with</a:t>
                      </a:r>
                      <a:r>
                        <a:rPr lang="en-GB" sz="1200" baseline="0" dirty="0" smtClean="0">
                          <a:solidFill>
                            <a:srgbClr val="FF0000"/>
                          </a:solidFill>
                          <a:effectLst/>
                        </a:rPr>
                        <a:t> 1 </a:t>
                      </a:r>
                      <a:r>
                        <a:rPr lang="en-GB" sz="1200" baseline="0" dirty="0" smtClean="0">
                          <a:solidFill>
                            <a:srgbClr val="FF0000"/>
                          </a:solidFill>
                          <a:effectLst/>
                        </a:rPr>
                        <a:t>eMBB</a:t>
                      </a:r>
                      <a:endParaRPr lang="en-GB" sz="1200" baseline="0" dirty="0" smtClean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200" dirty="0" smtClean="0">
                          <a:solidFill>
                            <a:srgbClr val="FF0000"/>
                          </a:solidFill>
                          <a:effectLst/>
                        </a:rPr>
                        <a:t>Option 2</a:t>
                      </a:r>
                      <a:br>
                        <a:rPr lang="en-GB" sz="1200" dirty="0" smtClean="0">
                          <a:solidFill>
                            <a:srgbClr val="FF0000"/>
                          </a:solidFill>
                          <a:effectLst/>
                        </a:rPr>
                      </a:br>
                      <a:r>
                        <a:rPr lang="en-GB" sz="1200" dirty="0" smtClean="0">
                          <a:solidFill>
                            <a:srgbClr val="FF0000"/>
                          </a:solidFill>
                          <a:effectLst/>
                        </a:rPr>
                        <a:t>Load</a:t>
                      </a:r>
                      <a:r>
                        <a:rPr lang="en-GB" sz="1200" baseline="0" dirty="0" smtClean="0">
                          <a:solidFill>
                            <a:srgbClr val="FF0000"/>
                          </a:solidFill>
                          <a:effectLst/>
                        </a:rPr>
                        <a:t> all sectors with 10 URLLC</a:t>
                      </a:r>
                      <a:r>
                        <a:rPr lang="en-GB" sz="1200" dirty="0" smtClean="0">
                          <a:solidFill>
                            <a:srgbClr val="FF0000"/>
                          </a:solidFill>
                          <a:effectLst/>
                        </a:rPr>
                        <a:t>C and 0/10 </a:t>
                      </a:r>
                      <a:r>
                        <a:rPr lang="en-GB" sz="1200" dirty="0" smtClean="0">
                          <a:solidFill>
                            <a:srgbClr val="FF0000"/>
                          </a:solidFill>
                          <a:effectLst/>
                        </a:rPr>
                        <a:t>eMBB</a:t>
                      </a:r>
                      <a:endParaRPr lang="en-GB" sz="1200" dirty="0" smtClean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855" marR="855" marT="855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Follow Indoor Hotspot user distribution for both URLLC and eMBB UEs</a:t>
                      </a:r>
                      <a:br>
                        <a:rPr lang="en-GB" sz="1200" dirty="0">
                          <a:effectLst/>
                        </a:rPr>
                      </a:br>
                      <a:r>
                        <a:rPr lang="en-GB" sz="1200" dirty="0">
                          <a:effectLst/>
                        </a:rPr>
                        <a:t>100% Indoor, 3 </a:t>
                      </a:r>
                      <a:r>
                        <a:rPr lang="en-GB" sz="1200" dirty="0" smtClean="0">
                          <a:effectLst/>
                        </a:rPr>
                        <a:t>km/h</a:t>
                      </a:r>
                    </a:p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/>
                      </a:r>
                      <a:br>
                        <a:rPr lang="en-GB" sz="1200" dirty="0">
                          <a:effectLst/>
                        </a:rPr>
                      </a:br>
                      <a:r>
                        <a:rPr lang="en-GB" sz="1200" dirty="0">
                          <a:effectLst/>
                        </a:rPr>
                        <a:t>URLLC: </a:t>
                      </a:r>
                      <a:r>
                        <a:rPr lang="en-GB" sz="1200" dirty="0" smtClean="0">
                          <a:effectLst/>
                        </a:rPr>
                        <a:t>10 UE/floor/TRP</a:t>
                      </a:r>
                      <a:r>
                        <a:rPr lang="en-GB" sz="1200" dirty="0">
                          <a:effectLst/>
                        </a:rPr>
                        <a:t/>
                      </a:r>
                      <a:br>
                        <a:rPr lang="en-GB" sz="1200" dirty="0">
                          <a:effectLst/>
                        </a:rPr>
                      </a:br>
                      <a:r>
                        <a:rPr lang="en-GB" sz="1200" dirty="0">
                          <a:effectLst/>
                        </a:rPr>
                        <a:t>eMBB: </a:t>
                      </a:r>
                      <a:r>
                        <a:rPr lang="en-GB" sz="1200" dirty="0" smtClean="0">
                          <a:solidFill>
                            <a:srgbClr val="FF0000"/>
                          </a:solidFill>
                          <a:effectLst/>
                        </a:rPr>
                        <a:t>0/10</a:t>
                      </a:r>
                      <a:r>
                        <a:rPr lang="en-GB" sz="1200" baseline="0" dirty="0" smtClean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en-GB" sz="1200" dirty="0" smtClean="0">
                          <a:effectLst/>
                        </a:rPr>
                        <a:t>UE/floor/TRP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108303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BS receiver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Reported by companies, Baseline is MMSE-IRC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8303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UE receiver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Reported by companies, Baseline is MMSE-IRC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23188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Feedback assumption &amp; Link adaptation assumptions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Reported by companies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8303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Channel estimation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Reported by companies, Practical channel estimation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8303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Others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55" marR="855" marT="855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Companies report the assumption on admission control used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55" marR="855" marT="855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937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371</Words>
  <Application>Microsoft Office PowerPoint</Application>
  <PresentationFormat>On-screen Show (4:3)</PresentationFormat>
  <Paragraphs>87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맑은 고딕</vt:lpstr>
      <vt:lpstr>宋体</vt:lpstr>
      <vt:lpstr>宋体</vt:lpstr>
      <vt:lpstr>Arial</vt:lpstr>
      <vt:lpstr>Calibri</vt:lpstr>
      <vt:lpstr>Times New Roman</vt:lpstr>
      <vt:lpstr>Office Theme</vt:lpstr>
      <vt:lpstr>WF on URLLC System Level Evaluation Methodology</vt:lpstr>
      <vt:lpstr>Background</vt:lpstr>
      <vt:lpstr>Proposal</vt:lpstr>
      <vt:lpstr>Proposal cont’d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CTPClassification=CTP_PUBLIC:VisualMarkings=</cp:keywords>
  <cp:lastModifiedBy/>
  <cp:revision>1</cp:revision>
  <dcterms:created xsi:type="dcterms:W3CDTF">2016-04-08T13:39:05Z</dcterms:created>
  <dcterms:modified xsi:type="dcterms:W3CDTF">2016-10-11T17:10:25Z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1e659312-ef3e-4cad-b687-93b6cd6b046f</vt:lpwstr>
  </property>
  <property fmtid="{D5CDD505-2E9C-101B-9397-08002B2CF9AE}" pid="3" name="CTP_TimeStamp">
    <vt:lpwstr>2016-10-11 17:10:25Z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AdHocReviewCycleID">
    <vt:i4>945812294</vt:i4>
  </property>
  <property fmtid="{D5CDD505-2E9C-101B-9397-08002B2CF9AE}" pid="8" name="_NewReviewCycle">
    <vt:lpwstr/>
  </property>
  <property fmtid="{D5CDD505-2E9C-101B-9397-08002B2CF9AE}" pid="9" name="CTPClassification">
    <vt:lpwstr>CTP_PUBLIC</vt:lpwstr>
  </property>
</Properties>
</file>