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-135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36356-D91A-44DA-86C6-C55EA88C14E4}" type="datetimeFigureOut">
              <a:rPr lang="ko-KR" altLang="en-US" smtClean="0"/>
              <a:t>2016-10-11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1FD11-30A0-49F6-BAF7-2D092713D3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7579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36356-D91A-44DA-86C6-C55EA88C14E4}" type="datetimeFigureOut">
              <a:rPr lang="ko-KR" altLang="en-US" smtClean="0"/>
              <a:t>2016-10-11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1FD11-30A0-49F6-BAF7-2D092713D3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0031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36356-D91A-44DA-86C6-C55EA88C14E4}" type="datetimeFigureOut">
              <a:rPr lang="ko-KR" altLang="en-US" smtClean="0"/>
              <a:t>2016-10-11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1FD11-30A0-49F6-BAF7-2D092713D3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56702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36356-D91A-44DA-86C6-C55EA88C14E4}" type="datetimeFigureOut">
              <a:rPr lang="ko-KR" altLang="en-US" smtClean="0"/>
              <a:t>2016-10-11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1FD11-30A0-49F6-BAF7-2D092713D3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0963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36356-D91A-44DA-86C6-C55EA88C14E4}" type="datetimeFigureOut">
              <a:rPr lang="ko-KR" altLang="en-US" smtClean="0"/>
              <a:t>2016-10-11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1FD11-30A0-49F6-BAF7-2D092713D3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807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36356-D91A-44DA-86C6-C55EA88C14E4}" type="datetimeFigureOut">
              <a:rPr lang="ko-KR" altLang="en-US" smtClean="0"/>
              <a:t>2016-10-11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1FD11-30A0-49F6-BAF7-2D092713D3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7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36356-D91A-44DA-86C6-C55EA88C14E4}" type="datetimeFigureOut">
              <a:rPr lang="ko-KR" altLang="en-US" smtClean="0"/>
              <a:t>2016-10-11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1FD11-30A0-49F6-BAF7-2D092713D3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73203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36356-D91A-44DA-86C6-C55EA88C14E4}" type="datetimeFigureOut">
              <a:rPr lang="ko-KR" altLang="en-US" smtClean="0"/>
              <a:t>2016-10-11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1FD11-30A0-49F6-BAF7-2D092713D3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63136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36356-D91A-44DA-86C6-C55EA88C14E4}" type="datetimeFigureOut">
              <a:rPr lang="ko-KR" altLang="en-US" smtClean="0"/>
              <a:t>2016-10-11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1FD11-30A0-49F6-BAF7-2D092713D3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5439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36356-D91A-44DA-86C6-C55EA88C14E4}" type="datetimeFigureOut">
              <a:rPr lang="ko-KR" altLang="en-US" smtClean="0"/>
              <a:t>2016-10-11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1FD11-30A0-49F6-BAF7-2D092713D3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837226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36356-D91A-44DA-86C6-C55EA88C14E4}" type="datetimeFigureOut">
              <a:rPr lang="ko-KR" altLang="en-US" smtClean="0"/>
              <a:t>2016-10-11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1FD11-30A0-49F6-BAF7-2D092713D3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9912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336356-D91A-44DA-86C6-C55EA88C14E4}" type="datetimeFigureOut">
              <a:rPr lang="ko-KR" altLang="en-US" smtClean="0"/>
              <a:t>2016-10-11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01FD11-30A0-49F6-BAF7-2D092713D3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8083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WF on evaluation assumptions for C</a:t>
            </a:r>
            <a:r>
              <a:rPr lang="en-US" altLang="zh-CN" dirty="0" smtClean="0"/>
              <a:t>ompensation of Phase Rotation and Frequency Offset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</a:t>
            </a:r>
            <a:r>
              <a:rPr lang="en-US" altLang="ja-JP" dirty="0" smtClean="0">
                <a:solidFill>
                  <a:schemeClr val="tx1"/>
                </a:solidFill>
              </a:rPr>
              <a:t>Electronics</a:t>
            </a:r>
            <a:r>
              <a:rPr lang="en-US" altLang="ja-JP" dirty="0">
                <a:solidFill>
                  <a:schemeClr val="tx1"/>
                </a:solidFill>
              </a:rPr>
              <a:t>, </a:t>
            </a:r>
            <a:r>
              <a:rPr lang="en-US" altLang="ja-JP" dirty="0" err="1" smtClean="0">
                <a:solidFill>
                  <a:schemeClr val="tx1"/>
                </a:solidFill>
              </a:rPr>
              <a:t>InterDigital</a:t>
            </a:r>
            <a:r>
              <a:rPr lang="en-US" altLang="ja-JP" dirty="0" smtClean="0">
                <a:solidFill>
                  <a:schemeClr val="tx1"/>
                </a:solidFill>
              </a:rPr>
              <a:t>, </a:t>
            </a:r>
            <a:r>
              <a:rPr lang="en-US" altLang="ja-JP" dirty="0" smtClean="0">
                <a:solidFill>
                  <a:schemeClr val="tx1"/>
                </a:solidFill>
              </a:rPr>
              <a:t>KT, </a:t>
            </a:r>
          </a:p>
          <a:p>
            <a:r>
              <a:rPr lang="en-US" altLang="ja-JP" dirty="0" smtClean="0">
                <a:solidFill>
                  <a:schemeClr val="tx1"/>
                </a:solidFill>
              </a:rPr>
              <a:t>Huawei, [Samsung</a:t>
            </a:r>
            <a:r>
              <a:rPr lang="en-US" altLang="ja-JP" dirty="0" smtClean="0">
                <a:solidFill>
                  <a:schemeClr val="tx1"/>
                </a:solidFill>
              </a:rPr>
              <a:t>] </a:t>
            </a:r>
            <a:endParaRPr lang="en-US" altLang="ja-JP" dirty="0" smtClean="0">
              <a:solidFill>
                <a:schemeClr val="tx1"/>
              </a:solidFill>
            </a:endParaRPr>
          </a:p>
          <a:p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271403" y="323655"/>
            <a:ext cx="15760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R1-1610719</a:t>
            </a:r>
            <a:endParaRPr lang="en-US" altLang="zh-CN" sz="2000" dirty="0" smtClean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50038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 smtClean="0">
                <a:latin typeface="+mj-lt"/>
              </a:rPr>
              <a:t>#</a:t>
            </a:r>
            <a:r>
              <a:rPr lang="en-US" altLang="zh-CN" sz="1800" dirty="0" smtClean="0">
                <a:latin typeface="+mj-lt"/>
              </a:rPr>
              <a:t>86</a:t>
            </a:r>
            <a:r>
              <a:rPr lang="en-US" altLang="zh-CN" dirty="0" smtClean="0">
                <a:latin typeface="+mj-lt"/>
              </a:rPr>
              <a:t>bis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altLang="zh-CN" dirty="0" smtClean="0">
                <a:latin typeface="+mj-lt"/>
              </a:rPr>
              <a:t>Lisbon, Portugal, Oct. 10 – 14,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8.1.</a:t>
            </a:r>
            <a:r>
              <a:rPr lang="en-US" dirty="0" smtClean="0">
                <a:latin typeface="+mj-lt"/>
              </a:rPr>
              <a:t>4.4.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652452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ko-KR" sz="2800" dirty="0" smtClean="0"/>
              <a:t>Regarding reference signal (RS) design for NR, the following was agreed in RAN1#86:</a:t>
            </a:r>
          </a:p>
          <a:p>
            <a:pPr lvl="1"/>
            <a:r>
              <a:rPr lang="en-US" altLang="ko-KR" sz="2400" dirty="0" smtClean="0"/>
              <a:t>In addition to the front-loaded RS agreed to study in RAN1#85, same or extended/additional RS is studied in NR of at least the following:</a:t>
            </a:r>
          </a:p>
          <a:p>
            <a:pPr lvl="2"/>
            <a:r>
              <a:rPr lang="en-US" altLang="ko-KR" sz="2000" dirty="0" smtClean="0"/>
              <a:t>Estimate/compensate Doppler parameters</a:t>
            </a:r>
          </a:p>
          <a:p>
            <a:pPr lvl="2"/>
            <a:r>
              <a:rPr lang="en-US" altLang="ko-KR" sz="2000" dirty="0" smtClean="0">
                <a:solidFill>
                  <a:srgbClr val="FF0000"/>
                </a:solidFill>
              </a:rPr>
              <a:t>Compensate phase rotation and frequency offset</a:t>
            </a:r>
          </a:p>
          <a:p>
            <a:pPr lvl="2"/>
            <a:r>
              <a:rPr lang="en-US" altLang="ko-KR" sz="2000" dirty="0" smtClean="0"/>
              <a:t>Note that RS may or may not be UE-specific</a:t>
            </a:r>
          </a:p>
          <a:p>
            <a:pPr>
              <a:tabLst>
                <a:tab pos="3683000" algn="l"/>
              </a:tabLst>
            </a:pPr>
            <a:r>
              <a:rPr lang="en-US" altLang="ko-KR" sz="2800" dirty="0" smtClean="0"/>
              <a:t>Companies have studied the necessity for the above-mentioned RS and functionality</a:t>
            </a:r>
          </a:p>
          <a:p>
            <a:pPr lvl="1"/>
            <a:r>
              <a:rPr lang="en-US" altLang="ko-KR" sz="2400" dirty="0" smtClean="0"/>
              <a:t>R1-1608822, R1-1609100, R1-1609529, R1-1609768, R1-1610079, R1-1610276, R1-1609261</a:t>
            </a:r>
          </a:p>
        </p:txBody>
      </p:sp>
    </p:spTree>
    <p:extLst>
      <p:ext uri="{BB962C8B-B14F-4D97-AF65-F5344CB8AC3E}">
        <p14:creationId xmlns:p14="http://schemas.microsoft.com/office/powerpoint/2010/main" val="37012684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Companies </a:t>
            </a:r>
            <a:r>
              <a:rPr lang="en-US" altLang="ko-KR" dirty="0" smtClean="0"/>
              <a:t>are encouraged to evaluate the </a:t>
            </a:r>
            <a:r>
              <a:rPr lang="en-US" altLang="ko-KR" dirty="0" smtClean="0"/>
              <a:t>performance of </a:t>
            </a:r>
            <a:r>
              <a:rPr lang="en-US" altLang="ko-KR" dirty="0" smtClean="0"/>
              <a:t>extended/additional </a:t>
            </a:r>
            <a:r>
              <a:rPr lang="en-US" altLang="ko-KR" dirty="0"/>
              <a:t>RS for compensate phase rotation and frequency </a:t>
            </a:r>
            <a:r>
              <a:rPr lang="en-US" altLang="ko-KR" dirty="0" smtClean="0"/>
              <a:t>offset </a:t>
            </a:r>
            <a:r>
              <a:rPr lang="en-US" altLang="ko-KR" dirty="0"/>
              <a:t>based </a:t>
            </a:r>
            <a:r>
              <a:rPr lang="en-US" altLang="ko-KR" dirty="0" smtClean="0"/>
              <a:t>on </a:t>
            </a:r>
            <a:r>
              <a:rPr lang="en-US" altLang="ko-KR" dirty="0" smtClean="0"/>
              <a:t>the table 1 to calibrate the results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5789346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200" dirty="0" smtClean="0"/>
              <a:t>Table 1. Link-level </a:t>
            </a:r>
            <a:r>
              <a:rPr lang="en-US" altLang="ko-KR" sz="3200" dirty="0" smtClean="0"/>
              <a:t>evaluation assumptions</a:t>
            </a:r>
            <a:endParaRPr lang="ko-KR" altLang="en-US" sz="3200" dirty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72765759"/>
              </p:ext>
            </p:extLst>
          </p:nvPr>
        </p:nvGraphicFramePr>
        <p:xfrm>
          <a:off x="179512" y="1196752"/>
          <a:ext cx="8856984" cy="53280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952328"/>
                <a:gridCol w="5904656"/>
              </a:tblGrid>
              <a:tr h="2880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Carrier Frequency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30GHz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 anchor="ctr"/>
                </a:tc>
              </a:tr>
              <a:tr h="6480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Channel Model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  <a:tc>
                  <a:txBody>
                    <a:bodyPr/>
                    <a:lstStyle/>
                    <a:p>
                      <a:pPr marL="171450" indent="-171450" algn="l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CDL-C for 30 GHz</a:t>
                      </a:r>
                      <a:r>
                        <a:rPr lang="en-US" altLang="ja-JP" sz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(other CDL models are not precluded) [1],  with delay scaling values of 30 ns, with combination of ASA and ASD scaling values in sec. 7.7.5.1 in 38.900, for above 6 GHz cases</a:t>
                      </a:r>
                      <a:endParaRPr lang="en-GB" altLang="ja-JP" sz="1200" dirty="0" smtClean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Subcarrier 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Spacing(s)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60, 120 kHz</a:t>
                      </a:r>
                      <a:endParaRPr lang="en-US" sz="1200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 of Physical RBs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</a:rPr>
                        <a:t>4,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</a:rPr>
                        <a:t> 32 RBs</a:t>
                      </a:r>
                      <a:endParaRPr lang="en-US" altLang="ko-KR" sz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Phase noise model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</a:rPr>
                        <a:t>Phase noise model 1/2/3</a:t>
                      </a:r>
                      <a:endParaRPr lang="en-US" altLang="ko-KR" sz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Antenna Configuration at the TRP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(4,8,2), with directional antenna element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HPBW=65</a:t>
                      </a:r>
                      <a:r>
                        <a:rPr lang="en-GB" sz="1200" baseline="30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, directivity 8dB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) [1]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Antenna Configuration at the UE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(2,4,2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), with directional antenna element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HPBW=90</a:t>
                      </a:r>
                      <a:r>
                        <a:rPr lang="en-GB" sz="1200" baseline="30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, directivity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5dB) [1]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Transmission</a:t>
                      </a:r>
                      <a:r>
                        <a:rPr lang="en-US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Scheme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</a:rPr>
                        <a:t>Single antenna transmission scheme (1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</a:rPr>
                        <a:t>port) as a starting point</a:t>
                      </a:r>
                      <a:endParaRPr lang="en-US" sz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 anchor="ctr"/>
                </a:tc>
              </a:tr>
              <a:tr h="6480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Frequency 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Offset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  <a:tc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Non-initial acquisition [1]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534988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TRP: uniform distribution +/- 0.05 ppm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534988" lvl="1" indent="-285750" hangingPunct="0">
                        <a:spcAft>
                          <a:spcPts val="9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UE: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uniform distribution +/- 0.1 ppm</a:t>
                      </a:r>
                      <a:endParaRPr lang="en-US" sz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Doppler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  <a:tc>
                  <a:txBody>
                    <a:bodyPr/>
                    <a:lstStyle/>
                    <a:p>
                      <a:pPr marL="0" lvl="1" indent="0" hangingPunct="0">
                        <a:spcAft>
                          <a:spcPts val="90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3km/h</a:t>
                      </a:r>
                      <a:endParaRPr lang="en-US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Modulation</a:t>
                      </a:r>
                      <a:r>
                        <a:rPr lang="en-US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order, Coding rate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  <a:tc>
                  <a:txBody>
                    <a:bodyPr/>
                    <a:lstStyle/>
                    <a:p>
                      <a:pPr marL="0" lvl="1" indent="0" hangingPunct="0">
                        <a:spcAft>
                          <a:spcPts val="90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QPSK (1/3, 1/2), 16QAM (1/2, 3/4), 64QAM (3/4, 5/6)</a:t>
                      </a:r>
                      <a:endParaRPr lang="en-US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Channel coding scheme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  <a:tc>
                  <a:txBody>
                    <a:bodyPr/>
                    <a:lstStyle/>
                    <a:p>
                      <a:pPr marL="0" lvl="1" indent="0" hangingPunct="0">
                        <a:spcAft>
                          <a:spcPts val="90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LTE turbo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coding</a:t>
                      </a:r>
                      <a:endParaRPr lang="en-US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Link</a:t>
                      </a:r>
                      <a:r>
                        <a:rPr lang="en-US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adaptation / HARQ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link adaptation</a:t>
                      </a:r>
                      <a:r>
                        <a:rPr lang="en-GB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and no HARQ</a:t>
                      </a:r>
                      <a:endParaRPr lang="en-GB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Channel estimation</a:t>
                      </a:r>
                    </a:p>
                  </a:txBody>
                  <a:tcPr marL="67838" marR="67838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Real channel</a:t>
                      </a:r>
                      <a:r>
                        <a:rPr lang="en-GB" altLang="ko-KR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estimation using f</a:t>
                      </a:r>
                      <a:r>
                        <a:rPr lang="en-GB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ront-loaded RS and additional RS</a:t>
                      </a:r>
                    </a:p>
                  </a:txBody>
                  <a:tcPr marL="67838" marR="67838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Additional RS pattern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Proponent should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report additional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RS pattern with RS overhead</a:t>
                      </a:r>
                      <a:endParaRPr lang="en-GB" sz="120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7838" marR="67838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Performance Metric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BLER, Link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Throughput</a:t>
                      </a:r>
                      <a:endParaRPr lang="en-GB" sz="120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7838" marR="67838" marT="0" marB="0" anchor="ctr"/>
                </a:tc>
              </a:tr>
            </a:tbl>
          </a:graphicData>
        </a:graphic>
      </p:graphicFrame>
      <p:sp>
        <p:nvSpPr>
          <p:cNvPr id="5" name="직사각형 4"/>
          <p:cNvSpPr/>
          <p:nvPr/>
        </p:nvSpPr>
        <p:spPr>
          <a:xfrm>
            <a:off x="7668344" y="4144282"/>
            <a:ext cx="10711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200" dirty="0" smtClean="0"/>
              <a:t>[1] R1-168493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7531147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387</Words>
  <Application>Microsoft Office PowerPoint</Application>
  <PresentationFormat>화면 슬라이드 쇼(4:3)</PresentationFormat>
  <Paragraphs>53</Paragraphs>
  <Slides>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테마</vt:lpstr>
      <vt:lpstr>WF on evaluation assumptions for Compensation of Phase Rotation and Frequency Offset</vt:lpstr>
      <vt:lpstr>Background</vt:lpstr>
      <vt:lpstr>Proposal</vt:lpstr>
      <vt:lpstr>Table 1. Link-level evaluation assumptions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evaluation assumptions for Compensation of Phase Rotation and Frequency Offset</dc:title>
  <dc:creator>Hyunsoo Ko</dc:creator>
  <cp:lastModifiedBy>Hyunsoo Ko</cp:lastModifiedBy>
  <cp:revision>12</cp:revision>
  <dcterms:created xsi:type="dcterms:W3CDTF">2016-10-11T13:57:29Z</dcterms:created>
  <dcterms:modified xsi:type="dcterms:W3CDTF">2016-10-11T16:07:34Z</dcterms:modified>
</cp:coreProperties>
</file>