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73" r:id="rId3"/>
    <p:sldId id="275" r:id="rId4"/>
    <p:sldId id="276" r:id="rId5"/>
    <p:sldId id="277" r:id="rId6"/>
    <p:sldId id="278" r:id="rId7"/>
    <p:sldId id="279" r:id="rId8"/>
    <p:sldId id="274" r:id="rId9"/>
    <p:sldId id="270" r:id="rId10"/>
    <p:sldId id="272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0879" autoAdjust="0"/>
  </p:normalViewPr>
  <p:slideViewPr>
    <p:cSldViewPr>
      <p:cViewPr varScale="1">
        <p:scale>
          <a:sx n="88" d="100"/>
          <a:sy n="88" d="100"/>
        </p:scale>
        <p:origin x="1470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E5593-2E1A-4612-9666-F926E10063B7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37A60-99E6-47A1-8215-A413482417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380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37A60-99E6-47A1-8215-A413482417B1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4984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FB43-CBC7-4F91-945E-CA8475DE64A9}" type="datetime1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1FC61-2DA9-4516-82C8-66D06791A3BF}" type="datetime1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DA6B-618D-44AB-97C5-4ADD5EC3978D}" type="datetime1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FDE79-95D3-4734-AF0D-E9016EDC2ECA}" type="datetime1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F69CB-F59F-4FAF-B447-4AC28BA38591}" type="datetime1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4109D-FE3D-4AFD-B42E-878DD4C08FBC}" type="datetime1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5FAD0-56C1-496A-A5A8-5CCE41A5CB87}" type="datetime1">
              <a:rPr lang="en-US" smtClean="0"/>
              <a:pPr/>
              <a:t>10/12/2016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31E30-7546-46C2-BCE2-A7D50820AE97}" type="datetime1">
              <a:rPr lang="en-US" smtClean="0"/>
              <a:pPr/>
              <a:t>10/12/2016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FD62C-1B34-4EC0-BD8B-D7F3056F5287}" type="datetime1">
              <a:rPr lang="en-US" smtClean="0"/>
              <a:pPr/>
              <a:t>10/12/2016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ED4DA-ED56-4F50-948E-C175EEDBD544}" type="datetime1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447D-984C-4C31-98D0-3DF5C5058A46}" type="datetime1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8A9A1-9E32-47C8-83E2-DAE063F15653}" type="datetime1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TR Structure for NR Multiple Access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Nokia, </a:t>
            </a:r>
            <a:r>
              <a:rPr lang="en-US" dirty="0" smtClean="0">
                <a:solidFill>
                  <a:schemeClr val="tx1"/>
                </a:solidFill>
              </a:rPr>
              <a:t>ASB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04800" y="212636"/>
            <a:ext cx="8534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400" dirty="0">
                <a:latin typeface="Calibri" pitchFamily="34" charset="0"/>
                <a:cs typeface="Times New Roman" pitchFamily="18" charset="0"/>
              </a:rPr>
              <a:t>3GPP TSG RAN WG1 #</a:t>
            </a:r>
            <a:r>
              <a:rPr lang="en-GB" altLang="ko-KR" sz="2400" dirty="0" smtClean="0">
                <a:latin typeface="Calibri" pitchFamily="34" charset="0"/>
                <a:cs typeface="Times New Roman" pitchFamily="18" charset="0"/>
              </a:rPr>
              <a:t>86bis</a:t>
            </a:r>
            <a:r>
              <a:rPr lang="en-GB" altLang="ko-KR" sz="2400" dirty="0">
                <a:latin typeface="Calibri" pitchFamily="34" charset="0"/>
                <a:cs typeface="Times New Roman" pitchFamily="18" charset="0"/>
              </a:rPr>
              <a:t>				      </a:t>
            </a:r>
            <a:r>
              <a:rPr lang="en-GB" altLang="ko-KR" sz="2400" dirty="0" smtClean="0">
                <a:latin typeface="Calibri" pitchFamily="34" charset="0"/>
                <a:cs typeface="Times New Roman" pitchFamily="18" charset="0"/>
              </a:rPr>
              <a:t>R1-1</a:t>
            </a:r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610686</a:t>
            </a:r>
            <a:endParaRPr lang="en-US" altLang="zh-CN" sz="2400" dirty="0">
              <a:latin typeface="Calibri" pitchFamily="34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Lisbon, Portugal</a:t>
            </a:r>
          </a:p>
          <a:p>
            <a:pPr eaLnBrk="0" hangingPunct="0"/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10</a:t>
            </a:r>
            <a:r>
              <a:rPr lang="en-US" altLang="ko-KR" sz="2400" baseline="30000" dirty="0" smtClean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 – 14</a:t>
            </a:r>
            <a:r>
              <a:rPr lang="en-US" altLang="ko-KR" sz="2400" baseline="30000" dirty="0" smtClean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  October 2016</a:t>
            </a:r>
            <a:endParaRPr lang="en-GB" altLang="ko-KR" sz="24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81000" y="14478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8.1.1.2</a:t>
            </a:r>
            <a:endParaRPr lang="en-US" altLang="ko-KR" dirty="0"/>
          </a:p>
          <a:p>
            <a:r>
              <a:rPr lang="en-US" altLang="ko-KR" dirty="0"/>
              <a:t>Document for </a:t>
            </a:r>
            <a:r>
              <a:rPr lang="en-US" altLang="ko-KR" dirty="0" smtClean="0"/>
              <a:t>decision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52400" y="963335"/>
            <a:ext cx="8915400" cy="5447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2000" dirty="0" smtClean="0"/>
              <a:t>Companies agree to include following sections in TR 802 for MA</a:t>
            </a:r>
            <a:r>
              <a:rPr lang="en-GB" altLang="ja-JP" sz="2000" dirty="0" smtClean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endParaRPr kumimoji="0" lang="en-GB" altLang="ja-JP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ja-JP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8.1.3</a:t>
            </a:r>
            <a:r>
              <a:rPr kumimoji="0" lang="en-US" altLang="ja-JP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" panose="020406040505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	</a:t>
            </a:r>
            <a:r>
              <a:rPr kumimoji="0" lang="en-GB" altLang="ja-JP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Multiple access scheme	</a:t>
            </a:r>
            <a:endParaRPr kumimoji="0" lang="en-GB" altLang="ja-JP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8.1.3.1 </a:t>
            </a:r>
            <a:r>
              <a:rPr lang="en-US" altLang="zh-TW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General </a:t>
            </a:r>
            <a:r>
              <a:rPr lang="en-GB" altLang="ja-JP" dirty="0" smtClean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framework</a:t>
            </a:r>
            <a:r>
              <a:rPr lang="en-US" altLang="zh-TW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TW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of </a:t>
            </a:r>
            <a:r>
              <a:rPr lang="en-US" altLang="zh-TW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UL multiple access schemes </a:t>
            </a:r>
            <a:r>
              <a:rPr lang="en-US" altLang="zh-TW" sz="1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TW" sz="1200" dirty="0"/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8.1.3.2 UL grant-free</a:t>
            </a:r>
            <a:endParaRPr lang="en-US" altLang="zh-TW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8.1.3.2.1 Definition and </a:t>
            </a:r>
            <a:r>
              <a:rPr lang="en-US" altLang="zh-TW" dirty="0" err="1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usecase</a:t>
            </a:r>
            <a:r>
              <a:rPr lang="en-US" altLang="zh-TW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of UL </a:t>
            </a:r>
            <a:r>
              <a:rPr lang="en-US" altLang="zh-TW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grant-free </a:t>
            </a:r>
            <a:r>
              <a:rPr lang="en-US" altLang="zh-TW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access</a:t>
            </a:r>
          </a:p>
          <a:p>
            <a:pPr lvl="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8.1.3.2.1.1 </a:t>
            </a:r>
            <a:r>
              <a:rPr lang="en-US" altLang="zh-TW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Definition</a:t>
            </a:r>
            <a:r>
              <a:rPr lang="en-US" altLang="zh-TW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TW" sz="1200" dirty="0"/>
          </a:p>
          <a:p>
            <a:pPr lvl="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8.1.3.3.1.2 </a:t>
            </a:r>
            <a:r>
              <a:rPr lang="en-US" altLang="zh-TW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Use cases	</a:t>
            </a:r>
            <a:endParaRPr lang="en-US" altLang="zh-TW" dirty="0" smtClean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8.1.3.2.2 </a:t>
            </a:r>
            <a:r>
              <a:rPr lang="en-US" altLang="zh-TW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Access mode switching</a:t>
            </a:r>
            <a:endParaRPr lang="en-US" altLang="zh-TW" dirty="0" smtClean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8.1.3.2.3 </a:t>
            </a:r>
            <a:r>
              <a:rPr lang="en-US" altLang="zh-TW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Physical resource and </a:t>
            </a:r>
            <a:r>
              <a:rPr lang="en-US" altLang="zh-TW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signatures</a:t>
            </a:r>
          </a:p>
          <a:p>
            <a:pPr lvl="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8.1.3.2.4 Procedure design and channel formats </a:t>
            </a:r>
            <a:r>
              <a:rPr lang="en-US" altLang="zh-TW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TW" sz="1200" dirty="0"/>
          </a:p>
          <a:p>
            <a:pPr lvl="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8.1.3.2.4.1 Procedure </a:t>
            </a:r>
            <a:r>
              <a:rPr lang="en-US" altLang="zh-TW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options </a:t>
            </a:r>
            <a:r>
              <a:rPr lang="en-US" altLang="zh-TW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and channel formats</a:t>
            </a:r>
            <a:r>
              <a:rPr lang="en-US" altLang="zh-TW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TW" dirty="0" smtClean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8.1.3.2.4.2 </a:t>
            </a:r>
            <a:r>
              <a:rPr lang="en-US" altLang="zh-TW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Retransmis</a:t>
            </a:r>
            <a:r>
              <a:rPr lang="en-US" altLang="zh-TW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sion schemes</a:t>
            </a:r>
            <a:endParaRPr lang="en-US" altLang="zh-TW" sz="1200" dirty="0"/>
          </a:p>
          <a:p>
            <a:pPr lvl="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8.1.3.2.4.3 </a:t>
            </a:r>
            <a:r>
              <a:rPr lang="en-US" altLang="zh-TW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Link </a:t>
            </a:r>
            <a:r>
              <a:rPr lang="en-US" altLang="zh-TW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adaptation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8.1.3.3 </a:t>
            </a:r>
            <a:r>
              <a:rPr lang="en-US" altLang="zh-TW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Initial observations</a:t>
            </a:r>
          </a:p>
          <a:p>
            <a:pPr lvl="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8.1.3.3.1 </a:t>
            </a:r>
            <a:r>
              <a:rPr lang="en-US" altLang="zh-TW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Candidate BS receiver </a:t>
            </a:r>
            <a:r>
              <a:rPr lang="en-US" altLang="zh-TW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schemes and PHY abstraction</a:t>
            </a:r>
            <a:endParaRPr lang="en-US" altLang="zh-TW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8.1.3.3.2 </a:t>
            </a:r>
            <a:r>
              <a:rPr lang="en-US" altLang="zh-TW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UL </a:t>
            </a:r>
            <a:r>
              <a:rPr lang="en-US" altLang="zh-TW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Link-level performance evaluation	</a:t>
            </a:r>
            <a:endParaRPr lang="en-US" altLang="zh-TW" sz="1200" dirty="0"/>
          </a:p>
          <a:p>
            <a:pPr lvl="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8.1.3.3.3 </a:t>
            </a:r>
            <a:r>
              <a:rPr lang="en-US" altLang="zh-TW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UL </a:t>
            </a:r>
            <a:r>
              <a:rPr lang="en-US" altLang="zh-TW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System-level performance evaluation	</a:t>
            </a:r>
            <a:endParaRPr lang="en-US" altLang="zh-TW" dirty="0" smtClean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8.1.3.4 Potential UL specification impacts	</a:t>
            </a:r>
            <a:endParaRPr lang="en-US" altLang="zh-TW" sz="1200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457200" y="274638"/>
            <a:ext cx="8229600" cy="94456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smtClean="0"/>
              <a:t>Proposals (2/2)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68982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 ground (1/7)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 fontScale="92500"/>
          </a:bodyPr>
          <a:lstStyle/>
          <a:p>
            <a:pPr hangingPunct="0"/>
            <a:r>
              <a:rPr lang="en-GB" dirty="0" smtClean="0"/>
              <a:t>Agreements</a:t>
            </a:r>
          </a:p>
          <a:p>
            <a:pPr lvl="1" hangingPunct="0"/>
            <a:r>
              <a:rPr lang="en-GB" dirty="0" smtClean="0"/>
              <a:t>In RAN1#84bis</a:t>
            </a:r>
            <a:endParaRPr lang="en-US" dirty="0"/>
          </a:p>
          <a:p>
            <a:pPr lvl="2"/>
            <a:r>
              <a:rPr lang="en-GB" dirty="0"/>
              <a:t>Non-orthogonal multiple access should be investigated for diversified NR usage scenarios and use cases</a:t>
            </a:r>
            <a:endParaRPr lang="en-US" dirty="0"/>
          </a:p>
          <a:p>
            <a:pPr lvl="2"/>
            <a:r>
              <a:rPr lang="en-GB" dirty="0"/>
              <a:t>At least for UL </a:t>
            </a:r>
            <a:r>
              <a:rPr lang="en-GB" dirty="0" err="1"/>
              <a:t>mMTC</a:t>
            </a:r>
            <a:r>
              <a:rPr lang="en-GB" dirty="0"/>
              <a:t>, autonomous/grant-free/contention based non-orthogonal multiple access should be studied</a:t>
            </a:r>
            <a:endParaRPr lang="en-US" dirty="0"/>
          </a:p>
          <a:p>
            <a:pPr lvl="1" hangingPunct="0"/>
            <a:r>
              <a:rPr lang="en-GB" dirty="0"/>
              <a:t>In </a:t>
            </a:r>
            <a:r>
              <a:rPr lang="en-GB" dirty="0" smtClean="0"/>
              <a:t>RAN1#85 </a:t>
            </a:r>
            <a:endParaRPr lang="en-US" dirty="0"/>
          </a:p>
          <a:p>
            <a:pPr lvl="2"/>
            <a:r>
              <a:rPr lang="en-US" dirty="0"/>
              <a:t>Autonomous/grant-free/contention based UL non-orthogonal multiple access has the following characteristics</a:t>
            </a:r>
          </a:p>
          <a:p>
            <a:pPr lvl="3"/>
            <a:r>
              <a:rPr lang="en-US" dirty="0"/>
              <a:t>A transmission from UE does not need the dynamic and explicit scheduling grant from TRP</a:t>
            </a:r>
          </a:p>
          <a:p>
            <a:pPr lvl="3"/>
            <a:r>
              <a:rPr lang="en-US" dirty="0"/>
              <a:t>Multiple UEs can share the same time and frequency </a:t>
            </a:r>
            <a:r>
              <a:rPr lang="en-US" dirty="0" smtClean="0"/>
              <a:t>resources</a:t>
            </a:r>
          </a:p>
          <a:p>
            <a:pPr lvl="3"/>
            <a:r>
              <a:rPr lang="en-US" i="1" dirty="0" smtClean="0"/>
              <a:t>To be continued</a:t>
            </a:r>
            <a:endParaRPr lang="en-US" i="1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08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 ground (2/7)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 fontScale="92500" lnSpcReduction="20000"/>
          </a:bodyPr>
          <a:lstStyle/>
          <a:p>
            <a:pPr lvl="2" hangingPunct="0"/>
            <a:r>
              <a:rPr lang="en-GB" i="1" dirty="0" smtClean="0"/>
              <a:t>(continued)</a:t>
            </a:r>
            <a:endParaRPr lang="en-US" i="1" dirty="0"/>
          </a:p>
          <a:p>
            <a:pPr lvl="2"/>
            <a:r>
              <a:rPr lang="en-US" dirty="0"/>
              <a:t>For autonomous/grant-free/contention based UL non-orthogonal multiple access, the following should be studied</a:t>
            </a:r>
          </a:p>
          <a:p>
            <a:pPr lvl="3"/>
            <a:r>
              <a:rPr lang="en-US" dirty="0"/>
              <a:t>Collision of time/frequency resources from different UEs, solutions potentially including </a:t>
            </a:r>
          </a:p>
          <a:p>
            <a:pPr lvl="4"/>
            <a:r>
              <a:rPr lang="en-US" dirty="0"/>
              <a:t>E.g., code, sequence, </a:t>
            </a:r>
            <a:r>
              <a:rPr lang="en-US" dirty="0" err="1"/>
              <a:t>interleaver</a:t>
            </a:r>
            <a:r>
              <a:rPr lang="en-US" dirty="0"/>
              <a:t> pattern</a:t>
            </a:r>
          </a:p>
          <a:p>
            <a:pPr lvl="3"/>
            <a:r>
              <a:rPr lang="en-US" dirty="0"/>
              <a:t>UL synchronization (DL synchronization assumed)</a:t>
            </a:r>
          </a:p>
          <a:p>
            <a:pPr lvl="4"/>
            <a:r>
              <a:rPr lang="en-US" dirty="0"/>
              <a:t>Case 1: Timing offsets between UEs are within a cyclic prefix</a:t>
            </a:r>
          </a:p>
          <a:p>
            <a:pPr lvl="4"/>
            <a:r>
              <a:rPr lang="en-US" dirty="0"/>
              <a:t>Case 2: Timing offsets between UEs can be greater than a cyclic prefix, FFS the exact model of timing offsets </a:t>
            </a:r>
          </a:p>
          <a:p>
            <a:pPr lvl="3"/>
            <a:r>
              <a:rPr lang="en-US" dirty="0"/>
              <a:t>Requirement for power control</a:t>
            </a:r>
          </a:p>
          <a:p>
            <a:pPr lvl="4"/>
            <a:r>
              <a:rPr lang="en-US" dirty="0"/>
              <a:t>Case 1: Perfect open-loop power control, i.e., equal average SNR between UEs for potentially link level calibration</a:t>
            </a:r>
          </a:p>
          <a:p>
            <a:pPr lvl="4"/>
            <a:r>
              <a:rPr lang="en-US" dirty="0"/>
              <a:t>Case 2: Realistic open-loop power control with certain alpha and P0 values</a:t>
            </a:r>
          </a:p>
          <a:p>
            <a:pPr lvl="4"/>
            <a:r>
              <a:rPr lang="en-US" dirty="0"/>
              <a:t>Case 3: Close-loop power control</a:t>
            </a:r>
          </a:p>
          <a:p>
            <a:pPr lvl="3"/>
            <a:r>
              <a:rPr lang="en-US" dirty="0"/>
              <a:t>Receiver impact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782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 ground (3/7)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/>
          </a:bodyPr>
          <a:lstStyle/>
          <a:p>
            <a:pPr lvl="2" hangingPunct="0"/>
            <a:r>
              <a:rPr lang="en-GB" i="1" dirty="0" smtClean="0"/>
              <a:t>(continued)</a:t>
            </a:r>
            <a:endParaRPr lang="en-US" i="1" dirty="0"/>
          </a:p>
          <a:p>
            <a:pPr lvl="2"/>
            <a:r>
              <a:rPr lang="en-US" dirty="0"/>
              <a:t>NR supports at least synchronous/scheduling-based orthogonal multiple access for DL/UL transmission schemes, at least targeting for </a:t>
            </a:r>
            <a:r>
              <a:rPr lang="en-US" dirty="0" err="1"/>
              <a:t>eMBB</a:t>
            </a:r>
            <a:endParaRPr lang="en-US" dirty="0"/>
          </a:p>
          <a:p>
            <a:pPr lvl="3"/>
            <a:r>
              <a:rPr lang="en-US" dirty="0"/>
              <a:t>Note: Synchronous means that timing offset between UEs is within cyclic prefix by e.g. timing alignment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117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 ground (4/7)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 fontScale="85000" lnSpcReduction="20000"/>
          </a:bodyPr>
          <a:lstStyle/>
          <a:p>
            <a:pPr lvl="2" hangingPunct="0"/>
            <a:r>
              <a:rPr lang="en-GB" i="1" dirty="0" smtClean="0"/>
              <a:t>(continued)</a:t>
            </a:r>
            <a:endParaRPr lang="en-US" i="1" dirty="0"/>
          </a:p>
          <a:p>
            <a:pPr lvl="2"/>
            <a:r>
              <a:rPr lang="en-US" dirty="0"/>
              <a:t>NR supports at least synchronous/scheduling-based orthogonal multiple access for DL/UL transmission schemes, at least targeting for </a:t>
            </a:r>
            <a:r>
              <a:rPr lang="en-US" dirty="0" err="1"/>
              <a:t>eMBB</a:t>
            </a:r>
            <a:endParaRPr lang="en-US" dirty="0"/>
          </a:p>
          <a:p>
            <a:pPr lvl="3"/>
            <a:r>
              <a:rPr lang="en-US" dirty="0"/>
              <a:t>Note: Synchronous means that timing offset between UEs is within cyclic prefix by e.g. timing </a:t>
            </a:r>
            <a:r>
              <a:rPr lang="en-US" dirty="0" smtClean="0"/>
              <a:t>alignment</a:t>
            </a:r>
          </a:p>
          <a:p>
            <a:pPr lvl="1" hangingPunct="0"/>
            <a:r>
              <a:rPr lang="en-GB" dirty="0"/>
              <a:t>In </a:t>
            </a:r>
            <a:r>
              <a:rPr lang="en-GB" dirty="0" smtClean="0"/>
              <a:t>RAN1#86</a:t>
            </a:r>
            <a:endParaRPr lang="en-US" dirty="0"/>
          </a:p>
          <a:p>
            <a:pPr lvl="2"/>
            <a:r>
              <a:rPr lang="en-US" dirty="0"/>
              <a:t>NR should target to support UL “autonomous/grant-free/contention based” at least for </a:t>
            </a:r>
            <a:r>
              <a:rPr lang="en-US" dirty="0" err="1"/>
              <a:t>mMTC</a:t>
            </a:r>
            <a:endParaRPr lang="en-US" dirty="0"/>
          </a:p>
          <a:p>
            <a:pPr lvl="2"/>
            <a:r>
              <a:rPr lang="en-US" dirty="0"/>
              <a:t>At least the following options for “autonomous/grant-free/contention based” UL transmission should be studied</a:t>
            </a:r>
          </a:p>
          <a:p>
            <a:pPr lvl="3"/>
            <a:r>
              <a:rPr lang="en-US" dirty="0"/>
              <a:t>Opt. 1: a UE performs random resource selection</a:t>
            </a:r>
          </a:p>
          <a:p>
            <a:pPr lvl="4"/>
            <a:r>
              <a:rPr lang="en-US" dirty="0"/>
              <a:t>Details FFS</a:t>
            </a:r>
          </a:p>
          <a:p>
            <a:pPr lvl="3"/>
            <a:r>
              <a:rPr lang="en-US" dirty="0"/>
              <a:t>Opt. 2: a UE’s resource is pre-configured by </a:t>
            </a:r>
            <a:r>
              <a:rPr lang="en-US" dirty="0" err="1"/>
              <a:t>eNB</a:t>
            </a:r>
            <a:r>
              <a:rPr lang="en-US" dirty="0"/>
              <a:t> or pre-determined</a:t>
            </a:r>
          </a:p>
          <a:p>
            <a:pPr lvl="4"/>
            <a:r>
              <a:rPr lang="en-US" dirty="0"/>
              <a:t>Details FFS</a:t>
            </a:r>
          </a:p>
          <a:p>
            <a:pPr lvl="3"/>
            <a:r>
              <a:rPr lang="en-US" dirty="0"/>
              <a:t>Other options are not </a:t>
            </a:r>
            <a:r>
              <a:rPr lang="en-US" dirty="0" smtClean="0"/>
              <a:t>precluded</a:t>
            </a:r>
          </a:p>
          <a:p>
            <a:pPr lvl="2"/>
            <a:r>
              <a:rPr lang="en-US" i="1" dirty="0" smtClean="0"/>
              <a:t>To be continued</a:t>
            </a:r>
            <a:endParaRPr lang="en-US" i="1" dirty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50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 ground (5/7)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 fontScale="92500" lnSpcReduction="20000"/>
          </a:bodyPr>
          <a:lstStyle/>
          <a:p>
            <a:pPr lvl="2"/>
            <a:r>
              <a:rPr lang="en-US" dirty="0"/>
              <a:t>A MA physical resource for “grant-free” UL transmission is comprised of a time-frequency block</a:t>
            </a:r>
          </a:p>
          <a:p>
            <a:pPr lvl="3"/>
            <a:r>
              <a:rPr lang="en-GB" dirty="0"/>
              <a:t>Note: s</a:t>
            </a:r>
            <a:r>
              <a:rPr lang="en-US" dirty="0" err="1"/>
              <a:t>patial</a:t>
            </a:r>
            <a:r>
              <a:rPr lang="en-US" dirty="0"/>
              <a:t> dimension is not considered as a physical resource in this context</a:t>
            </a:r>
          </a:p>
          <a:p>
            <a:pPr lvl="2"/>
            <a:r>
              <a:rPr lang="en-GB" dirty="0"/>
              <a:t>A MA resource is comprised of a MA physical resource and a MA signature, where a MA signature includes at least one of the following:</a:t>
            </a:r>
            <a:endParaRPr lang="en-US" dirty="0"/>
          </a:p>
          <a:p>
            <a:pPr lvl="3"/>
            <a:r>
              <a:rPr lang="en-US" dirty="0"/>
              <a:t>Codebook/</a:t>
            </a:r>
            <a:r>
              <a:rPr lang="en-US" dirty="0" err="1"/>
              <a:t>Codeword</a:t>
            </a:r>
            <a:endParaRPr lang="en-US" dirty="0"/>
          </a:p>
          <a:p>
            <a:pPr lvl="3"/>
            <a:r>
              <a:rPr lang="en-US" dirty="0"/>
              <a:t>Sequence</a:t>
            </a:r>
          </a:p>
          <a:p>
            <a:pPr lvl="3"/>
            <a:r>
              <a:rPr lang="en-US" dirty="0" err="1"/>
              <a:t>Interleaver</a:t>
            </a:r>
            <a:r>
              <a:rPr lang="en-US" dirty="0"/>
              <a:t> and/or mapping pattern</a:t>
            </a:r>
          </a:p>
          <a:p>
            <a:pPr lvl="3"/>
            <a:r>
              <a:rPr lang="en-US" dirty="0"/>
              <a:t>Demodulation reference signal</a:t>
            </a:r>
          </a:p>
          <a:p>
            <a:pPr lvl="3"/>
            <a:r>
              <a:rPr lang="en-US" dirty="0"/>
              <a:t>Preamble</a:t>
            </a:r>
          </a:p>
          <a:p>
            <a:pPr lvl="3"/>
            <a:r>
              <a:rPr lang="en-US" dirty="0"/>
              <a:t>Spatial-dimension</a:t>
            </a:r>
          </a:p>
          <a:p>
            <a:pPr lvl="3"/>
            <a:r>
              <a:rPr lang="en-US" dirty="0"/>
              <a:t>Power-dimension</a:t>
            </a:r>
          </a:p>
          <a:p>
            <a:pPr lvl="3"/>
            <a:r>
              <a:rPr lang="en-US" dirty="0"/>
              <a:t>Others are not </a:t>
            </a:r>
            <a:r>
              <a:rPr lang="en-US" dirty="0" smtClean="0"/>
              <a:t>precluded</a:t>
            </a:r>
          </a:p>
          <a:p>
            <a:pPr lvl="2"/>
            <a:r>
              <a:rPr lang="en-US" i="1" dirty="0" smtClean="0"/>
              <a:t>To be continued</a:t>
            </a:r>
            <a:endParaRPr lang="en-US" i="1" dirty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200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 ground (6/7)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/>
          </a:bodyPr>
          <a:lstStyle/>
          <a:p>
            <a:pPr lvl="2"/>
            <a:r>
              <a:rPr lang="en-US" i="1" dirty="0" smtClean="0"/>
              <a:t>continued</a:t>
            </a:r>
          </a:p>
          <a:p>
            <a:pPr lvl="2"/>
            <a:r>
              <a:rPr lang="en-US" dirty="0" smtClean="0"/>
              <a:t>Details </a:t>
            </a:r>
            <a:r>
              <a:rPr lang="en-US" dirty="0"/>
              <a:t>on </a:t>
            </a:r>
            <a:r>
              <a:rPr lang="en-GB" dirty="0"/>
              <a:t>MA physical resource and MA signature resource</a:t>
            </a:r>
            <a:r>
              <a:rPr lang="en-US" dirty="0"/>
              <a:t> FFS </a:t>
            </a:r>
          </a:p>
          <a:p>
            <a:pPr lvl="2"/>
            <a:r>
              <a:rPr lang="en-US" dirty="0"/>
              <a:t>Continue study at least the following: </a:t>
            </a:r>
          </a:p>
          <a:p>
            <a:pPr lvl="3"/>
            <a:r>
              <a:rPr lang="en-US" dirty="0"/>
              <a:t>Handling of potential collisions of MA signatures</a:t>
            </a:r>
          </a:p>
          <a:p>
            <a:pPr lvl="3"/>
            <a:r>
              <a:rPr lang="en-US" dirty="0"/>
              <a:t>Retransmission/repetition and potential combining, e.g. HARQ</a:t>
            </a:r>
          </a:p>
          <a:p>
            <a:pPr lvl="3"/>
            <a:r>
              <a:rPr lang="en-US" dirty="0"/>
              <a:t>Potential link adaptation, e.g. MCS/signature re-assigning</a:t>
            </a:r>
          </a:p>
          <a:p>
            <a:pPr lvl="3"/>
            <a:r>
              <a:rPr lang="en-US" dirty="0"/>
              <a:t>Relationship between grant-free and grant-based transmissions and associated UE behavior</a:t>
            </a:r>
          </a:p>
          <a:p>
            <a:pPr lvl="2"/>
            <a:r>
              <a:rPr lang="en-US" dirty="0"/>
              <a:t>Advanced receiver capabilities including complexity analysis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005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 ground (7/7)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 fontScale="62500" lnSpcReduction="20000"/>
          </a:bodyPr>
          <a:lstStyle/>
          <a:p>
            <a:pPr hangingPunct="0"/>
            <a:r>
              <a:rPr lang="en-GB" dirty="0" smtClean="0"/>
              <a:t>Observation </a:t>
            </a:r>
          </a:p>
          <a:p>
            <a:pPr lvl="1"/>
            <a:r>
              <a:rPr lang="en-US" dirty="0"/>
              <a:t>The following non-orthogonal multiple access schemes have been reported up to RAN1#86 for at least UL NR MA (listed in the order of proposed time, i.e., increasing </a:t>
            </a:r>
            <a:r>
              <a:rPr lang="en-US" dirty="0" err="1"/>
              <a:t>tdoc</a:t>
            </a:r>
            <a:r>
              <a:rPr lang="en-US" dirty="0"/>
              <a:t> number)</a:t>
            </a:r>
          </a:p>
          <a:p>
            <a:pPr lvl="2"/>
            <a:r>
              <a:rPr lang="en-US" dirty="0"/>
              <a:t>Sparse code multiple access (SCMA) (e.g., R1-162153)</a:t>
            </a:r>
          </a:p>
          <a:p>
            <a:pPr lvl="2"/>
            <a:r>
              <a:rPr lang="en-US" dirty="0"/>
              <a:t>Multi-user shared access (MUSA) (e.g., R1-162226)</a:t>
            </a:r>
          </a:p>
          <a:p>
            <a:pPr lvl="2"/>
            <a:r>
              <a:rPr lang="en-US" dirty="0"/>
              <a:t>Low code rate spreading (e.g., R1-162385)</a:t>
            </a:r>
          </a:p>
          <a:p>
            <a:pPr lvl="2"/>
            <a:r>
              <a:rPr lang="en-US" dirty="0"/>
              <a:t>Frequency domain spreading (e.g., R1-162385)</a:t>
            </a:r>
          </a:p>
          <a:p>
            <a:pPr lvl="2"/>
            <a:r>
              <a:rPr lang="en-US" dirty="0"/>
              <a:t>Non-orthogonal coded multiple access (NCMA) (e.g., R1-162517)</a:t>
            </a:r>
          </a:p>
          <a:p>
            <a:pPr lvl="2"/>
            <a:r>
              <a:rPr lang="en-US" dirty="0"/>
              <a:t>Non-orthogonal multiple access (NOMA) (e.g., R1-163111)</a:t>
            </a:r>
          </a:p>
          <a:p>
            <a:pPr lvl="2"/>
            <a:r>
              <a:rPr lang="en-US" dirty="0"/>
              <a:t>Pattern division multiple access (PDMA) (e.g., R1-163383)</a:t>
            </a:r>
          </a:p>
          <a:p>
            <a:pPr lvl="2"/>
            <a:r>
              <a:rPr lang="en-US" dirty="0"/>
              <a:t>Resource spread multiple access (RSMA) (e.g., R1-163510)</a:t>
            </a:r>
          </a:p>
          <a:p>
            <a:pPr lvl="2"/>
            <a:r>
              <a:rPr lang="en-US" dirty="0"/>
              <a:t>Interleave-Grid Multiple Access (IGMA), (e.g., R1-163992)</a:t>
            </a:r>
          </a:p>
          <a:p>
            <a:pPr lvl="2"/>
            <a:r>
              <a:rPr lang="en-US" dirty="0"/>
              <a:t>Low density spreading with </a:t>
            </a:r>
            <a:r>
              <a:rPr lang="en-GB" dirty="0"/>
              <a:t>signature vector extension (LDS-SVE) (e.g., R1-164329)</a:t>
            </a:r>
            <a:endParaRPr lang="en-US" dirty="0"/>
          </a:p>
          <a:p>
            <a:pPr lvl="2"/>
            <a:r>
              <a:rPr lang="en-US" dirty="0"/>
              <a:t>Low code rate and signature based shared access (LSSA), (e.g., R1-164869)</a:t>
            </a:r>
          </a:p>
          <a:p>
            <a:pPr lvl="2"/>
            <a:r>
              <a:rPr lang="en-GB" dirty="0"/>
              <a:t>Non-orthogonal coded access (NOCA), (e.g., R1-165019)</a:t>
            </a:r>
            <a:endParaRPr lang="en-US" dirty="0"/>
          </a:p>
          <a:p>
            <a:pPr lvl="2"/>
            <a:r>
              <a:rPr lang="en-GB" dirty="0"/>
              <a:t>Interleave Division Multiple Access (IDMA), (e.g., R1-165021)</a:t>
            </a:r>
            <a:endParaRPr lang="en-US" dirty="0"/>
          </a:p>
          <a:p>
            <a:pPr lvl="2"/>
            <a:r>
              <a:rPr lang="en-GB" dirty="0"/>
              <a:t>Repetition division multiple access (RDMA), (e.g., R1-167535)</a:t>
            </a:r>
            <a:endParaRPr lang="en-US" dirty="0"/>
          </a:p>
          <a:p>
            <a:pPr lvl="2"/>
            <a:r>
              <a:rPr lang="en-GB" dirty="0"/>
              <a:t>Group Orthogonal Coded Access (GOCA), (e.g., R1-167535)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8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52400" y="1143000"/>
            <a:ext cx="891540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2000" dirty="0" smtClean="0"/>
              <a:t>In order to proceed with the multiple access discussion, we define the sections to be included in the TR 38.802</a:t>
            </a: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0" lang="en-GB" altLang="ja-JP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NOMA discussion and grant-free discussion will be described</a:t>
            </a:r>
            <a:r>
              <a:rPr kumimoji="0" lang="en-GB" altLang="ja-JP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kumimoji="0" lang="en-GB" altLang="ja-JP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separately</a:t>
            </a:r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altLang="ja-JP" sz="2000" dirty="0" smtClean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For NOMA, general </a:t>
            </a:r>
            <a:r>
              <a:rPr lang="en-GB" altLang="ja-JP" sz="2000" dirty="0" smtClean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framework, </a:t>
            </a:r>
            <a:r>
              <a:rPr lang="en-GB" altLang="ja-JP" sz="2000" dirty="0" smtClean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BS receiver schemes and evaluation results will be captured</a:t>
            </a:r>
            <a:r>
              <a:rPr kumimoji="0" lang="en-GB" altLang="ja-JP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altLang="ja-JP" sz="2000" dirty="0" smtClean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All the grant-free features agreed to be studied will be included in TR document </a:t>
            </a:r>
            <a:endParaRPr kumimoji="0" lang="en-GB" altLang="ja-JP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457200" y="274638"/>
            <a:ext cx="8229600" cy="94456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smtClean="0"/>
              <a:t>Proposals (1/2)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7295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15112</TotalTime>
  <Words>829</Words>
  <Application>Microsoft Office PowerPoint</Application>
  <PresentationFormat>On-screen Show (4:3)</PresentationFormat>
  <Paragraphs>123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맑은 고딕</vt:lpstr>
      <vt:lpstr>맑은 고딕</vt:lpstr>
      <vt:lpstr>MS Mincho</vt:lpstr>
      <vt:lpstr>新細明體</vt:lpstr>
      <vt:lpstr>SimSun</vt:lpstr>
      <vt:lpstr>SimSun</vt:lpstr>
      <vt:lpstr>Arial</vt:lpstr>
      <vt:lpstr>Calibri</vt:lpstr>
      <vt:lpstr>Century</vt:lpstr>
      <vt:lpstr>Times New Roman</vt:lpstr>
      <vt:lpstr>Office Theme</vt:lpstr>
      <vt:lpstr>WF on TR Structure for NR Multiple Access</vt:lpstr>
      <vt:lpstr>Back ground (1/7)</vt:lpstr>
      <vt:lpstr>Back ground (2/7)</vt:lpstr>
      <vt:lpstr>Back ground (3/7)</vt:lpstr>
      <vt:lpstr>Back ground (4/7)</vt:lpstr>
      <vt:lpstr>Back ground (5/7)</vt:lpstr>
      <vt:lpstr>Back ground (6/7)</vt:lpstr>
      <vt:lpstr>Back ground (7/7)</vt:lpstr>
      <vt:lpstr>PowerPoint Presentation</vt:lpstr>
      <vt:lpstr>PowerPoint Presentation</vt:lpstr>
    </vt:vector>
  </TitlesOfParts>
  <Company>CMCC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RAN1#84b CMCC 5G contributions</dc:title>
  <dc:creator>Sen;Jiqing</dc:creator>
  <cp:lastModifiedBy>Park, Dan (Nokia - KR/Seoul)</cp:lastModifiedBy>
  <cp:revision>286</cp:revision>
  <dcterms:created xsi:type="dcterms:W3CDTF">2006-08-16T00:00:00Z</dcterms:created>
  <dcterms:modified xsi:type="dcterms:W3CDTF">2016-10-11T16:25:23Z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1460371898</vt:lpwstr>
  </property>
</Properties>
</file>