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0" r:id="rId2"/>
    <p:sldId id="281" r:id="rId3"/>
    <p:sldId id="286" r:id="rId4"/>
    <p:sldId id="28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9966" autoAdjust="0"/>
    <p:restoredTop sz="91304" autoAdjust="0"/>
  </p:normalViewPr>
  <p:slideViewPr>
    <p:cSldViewPr>
      <p:cViewPr varScale="1">
        <p:scale>
          <a:sx n="86" d="100"/>
          <a:sy n="86" d="100"/>
        </p:scale>
        <p:origin x="220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C8401-3595-4B94-BBCF-B657D5AA2201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2B908-82BD-40F4-9810-DF4BE5FD1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the unified structure of DL sync signal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 Corporation, NTT DOCOMO, ZTE, ZTE Microelectronics, ETRI, </a:t>
            </a:r>
            <a:r>
              <a:rPr lang="en-US" dirty="0" err="1" smtClean="0"/>
              <a:t>InterDigital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507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 10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– 14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8.1.5.1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54114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R1-16</a:t>
            </a:r>
            <a:r>
              <a:rPr lang="en-US" altLang="ko-KR" sz="2400" dirty="0">
                <a:ea typeface="Gulim" pitchFamily="34" charset="-127"/>
              </a:rPr>
              <a:t>10522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68445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In RAN1#86, the following was agreed in relevance to NR DL synchronization</a:t>
            </a:r>
            <a:r>
              <a:rPr lang="en-GB" sz="2400" dirty="0" smtClean="0"/>
              <a:t>:</a:t>
            </a:r>
          </a:p>
          <a:p>
            <a:pPr lvl="1"/>
            <a:r>
              <a:rPr lang="en-US" sz="2000" dirty="0"/>
              <a:t>RAN1 should strive for a common framework, including for example structure of synchronization signals, for initial </a:t>
            </a:r>
            <a:r>
              <a:rPr lang="en-US" sz="2000" dirty="0" smtClean="0"/>
              <a:t>access</a:t>
            </a:r>
          </a:p>
          <a:p>
            <a:r>
              <a:rPr lang="en-US" sz="2400" dirty="0" smtClean="0"/>
              <a:t>This WF proposes the unified structure for DL sync signal transmission to cover various scenarios (according to different frequency ranges, single/multi-beam operations) and use cases (</a:t>
            </a:r>
            <a:r>
              <a:rPr lang="en-US" sz="2400" dirty="0" err="1" smtClean="0"/>
              <a:t>eMBB</a:t>
            </a:r>
            <a:r>
              <a:rPr lang="en-US" sz="2400" dirty="0" smtClean="0"/>
              <a:t>, URLLC)</a:t>
            </a:r>
          </a:p>
          <a:p>
            <a:r>
              <a:rPr lang="en-US" sz="2400" dirty="0" smtClean="0"/>
              <a:t>In some scenarios, e.g., unlicensed operation, overhead reduction, it is useful to occasionally turn off SS transmission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793178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2899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PSS, SSS and/or PBCH can be transmitted within a ‘SS block’</a:t>
            </a:r>
          </a:p>
          <a:p>
            <a:pPr lvl="1"/>
            <a:r>
              <a:rPr lang="en-US" sz="1600" dirty="0" smtClean="0"/>
              <a:t>FFS: details how to compose PSS, SSS and/or PBCH</a:t>
            </a:r>
          </a:p>
          <a:p>
            <a:r>
              <a:rPr lang="en-US" sz="2400" dirty="0" smtClean="0"/>
              <a:t>One or multiple ‘SS block(s)’ compose an ‘SS burst’</a:t>
            </a:r>
          </a:p>
          <a:p>
            <a:pPr lvl="1"/>
            <a:r>
              <a:rPr lang="en-US" sz="2000" dirty="0" smtClean="0"/>
              <a:t>FFS: Number of ‘SS block(s)’ (defined as duration of ‘SS burst’)</a:t>
            </a:r>
          </a:p>
          <a:p>
            <a:pPr lvl="1"/>
            <a:r>
              <a:rPr lang="en-US" sz="2000" dirty="0" smtClean="0"/>
              <a:t>FFS: whether or not ‘SS block(s)’ are consecutive</a:t>
            </a:r>
          </a:p>
          <a:p>
            <a:r>
              <a:rPr lang="en-US" sz="2400" dirty="0" smtClean="0"/>
              <a:t>One or multiple ‘SS burst(s)’</a:t>
            </a:r>
            <a:r>
              <a:rPr lang="en-US" sz="2400" dirty="0"/>
              <a:t> </a:t>
            </a:r>
            <a:r>
              <a:rPr lang="en-US" sz="2400" dirty="0" smtClean="0"/>
              <a:t>compose an ‘SS burst series’</a:t>
            </a:r>
          </a:p>
          <a:p>
            <a:pPr lvl="1"/>
            <a:r>
              <a:rPr lang="en-US" sz="2000" dirty="0" smtClean="0"/>
              <a:t>FFS: Periodicity and number of ‘SS burst’</a:t>
            </a:r>
          </a:p>
          <a:p>
            <a:pPr lvl="1"/>
            <a:r>
              <a:rPr lang="en-US" sz="2000" dirty="0" smtClean="0"/>
              <a:t>FFS: </a:t>
            </a:r>
            <a:r>
              <a:rPr lang="en-US" sz="2000" dirty="0"/>
              <a:t>T</a:t>
            </a:r>
            <a:r>
              <a:rPr lang="en-US" sz="2000" dirty="0" smtClean="0"/>
              <a:t>ransmission instances of ‘SS burst series’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76" y="4800600"/>
            <a:ext cx="9144000" cy="1583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620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(BF &amp; non-BF)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5982"/>
            <a:ext cx="9144000" cy="11577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669190"/>
            <a:ext cx="9144000" cy="11256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5651998"/>
            <a:ext cx="9144000" cy="120600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1219200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1) Omni-</a:t>
            </a:r>
            <a:r>
              <a:rPr lang="en-GB" dirty="0" err="1" smtClean="0"/>
              <a:t>Tx</a:t>
            </a:r>
            <a:r>
              <a:rPr lang="en-GB" dirty="0" smtClean="0"/>
              <a:t> </a:t>
            </a:r>
            <a:r>
              <a:rPr lang="en-GB" dirty="0"/>
              <a:t>– e.g. &lt;6GHz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30480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8288" indent="-268288"/>
            <a:r>
              <a:rPr lang="en-GB" dirty="0"/>
              <a:t>2</a:t>
            </a:r>
            <a:r>
              <a:rPr lang="en-GB" dirty="0" smtClean="0"/>
              <a:t>) </a:t>
            </a:r>
            <a:r>
              <a:rPr lang="en-GB" dirty="0"/>
              <a:t>Quasi-Omni-</a:t>
            </a:r>
            <a:r>
              <a:rPr lang="en-GB" dirty="0" err="1"/>
              <a:t>Tx</a:t>
            </a:r>
            <a:r>
              <a:rPr lang="en-GB" dirty="0"/>
              <a:t> – e.g. &gt;6GHz: Same beam within SS burst, different beams between SS bursts, Regular beam pattern between SS bursts series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5005667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8288" indent="-268288"/>
            <a:r>
              <a:rPr lang="en-GB" dirty="0" smtClean="0"/>
              <a:t>3) </a:t>
            </a:r>
            <a:r>
              <a:rPr lang="en-GB" dirty="0"/>
              <a:t>Directional-</a:t>
            </a:r>
            <a:r>
              <a:rPr lang="en-GB" dirty="0" err="1"/>
              <a:t>Tx</a:t>
            </a:r>
            <a:r>
              <a:rPr lang="en-GB" dirty="0"/>
              <a:t> – e.g. &gt;6GHz: </a:t>
            </a:r>
            <a:r>
              <a:rPr lang="en-GB" dirty="0" smtClean="0"/>
              <a:t>different </a:t>
            </a:r>
            <a:r>
              <a:rPr lang="en-GB" dirty="0"/>
              <a:t>(narrow/wide</a:t>
            </a:r>
            <a:r>
              <a:rPr lang="en-GB" dirty="0" smtClean="0"/>
              <a:t>) beams between </a:t>
            </a:r>
            <a:r>
              <a:rPr lang="en-GB" dirty="0"/>
              <a:t>SS within SS burst, different beams between SS bursts, Regular beam pattern between SS bursts series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6984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1DDC6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1DDC6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2917</TotalTime>
  <Words>308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Gulim</vt:lpstr>
      <vt:lpstr>ＭＳ Ｐゴシック</vt:lpstr>
      <vt:lpstr>宋体</vt:lpstr>
      <vt:lpstr>Arial</vt:lpstr>
      <vt:lpstr>Calibri</vt:lpstr>
      <vt:lpstr>Office Theme</vt:lpstr>
      <vt:lpstr>WF on the unified structure of DL sync signal</vt:lpstr>
      <vt:lpstr>Background</vt:lpstr>
      <vt:lpstr>Proposals</vt:lpstr>
      <vt:lpstr>Examples (BF &amp; non-BF)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keywords>CTPClassification=CTP_PUBLIC:VisualMarkings=</cp:keywords>
  <cp:lastModifiedBy>Morozov, Gregory V</cp:lastModifiedBy>
  <cp:revision>238</cp:revision>
  <dcterms:created xsi:type="dcterms:W3CDTF">2016-05-23T04:09:27Z</dcterms:created>
  <dcterms:modified xsi:type="dcterms:W3CDTF">2016-10-10T19:17:19Z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624b8454-0207-45b8-8f94-613770f00b7f</vt:lpwstr>
  </property>
  <property fmtid="{D5CDD505-2E9C-101B-9397-08002B2CF9AE}" pid="3" name="CTP_TimeStamp">
    <vt:lpwstr>2016-10-10 19:17:19Z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