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5" r:id="rId3"/>
    <p:sldId id="286" r:id="rId4"/>
    <p:sldId id="284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701" autoAdjust="0"/>
  </p:normalViewPr>
  <p:slideViewPr>
    <p:cSldViewPr>
      <p:cViewPr varScale="1">
        <p:scale>
          <a:sx n="88" d="100"/>
          <a:sy n="88" d="100"/>
        </p:scale>
        <p:origin x="1386" y="126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145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933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924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forward on the waveform for above 40GHz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Nokia, ASB, Intel,  </a:t>
            </a:r>
            <a:r>
              <a:rPr lang="en-US" altLang="zh-CN" dirty="0" err="1" smtClean="0"/>
              <a:t>InterDigital</a:t>
            </a:r>
            <a:r>
              <a:rPr lang="en-US" altLang="zh-CN" dirty="0" smtClean="0"/>
              <a:t>, Mitsubishi Electric, Qualcomm, 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, Ericsson, </a:t>
            </a:r>
            <a:r>
              <a:rPr lang="en-US" altLang="zh-CN" dirty="0" smtClean="0"/>
              <a:t>NTU, National Instruments</a:t>
            </a:r>
            <a:endParaRPr lang="zh-CN" alt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-646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158347"/>
            <a:ext cx="85058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#86				</a:t>
            </a:r>
            <a:r>
              <a:rPr kumimoji="0" lang="en-US" altLang="zh-CN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	</a:t>
            </a:r>
            <a:r>
              <a:rPr lang="en-US" altLang="zh-CN" sz="1600" b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R1-168525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Gothenburg, Sweden, 22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26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Aug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920938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8.1.2.1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63277"/>
            <a:ext cx="8229600" cy="5658198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The current RAN1 agreement on Waveform only covers below 40GHz</a:t>
            </a:r>
            <a:endParaRPr lang="zh-CN" altLang="zh-CN" sz="2400" dirty="0" smtClean="0"/>
          </a:p>
          <a:p>
            <a:pPr lvl="1"/>
            <a:r>
              <a:rPr lang="en-US" altLang="ko-KR" sz="1800" dirty="0"/>
              <a:t>At least up to 40 GHz for </a:t>
            </a:r>
            <a:r>
              <a:rPr lang="en-US" altLang="ko-KR" sz="1800" dirty="0" err="1"/>
              <a:t>eMBB</a:t>
            </a:r>
            <a:r>
              <a:rPr lang="en-US" altLang="ko-KR" sz="1800" dirty="0"/>
              <a:t> and URLLC services, NR supports CP-OFDM based waveform with Y greater than that of LTE (assuming Y=90% for LTE) for DL and UL, possibly with additional low PAPR/CM technique(s) (e.g., DFT-S-OFDM, etc.) </a:t>
            </a:r>
            <a:endParaRPr lang="ko-KR" altLang="ko-KR" sz="1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400" dirty="0"/>
              <a:t>WRC-15 results includes much wider spectrum above 40GHz (e.g. 66-76GHz, 81-86 GHz)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dirty="0" smtClean="0"/>
          </a:p>
          <a:p>
            <a:pPr marL="742950" lvl="2" indent="-342900"/>
            <a:endParaRPr lang="en-US" altLang="zh-CN" sz="1800" dirty="0" smtClean="0"/>
          </a:p>
          <a:p>
            <a:endParaRPr lang="en-US" altLang="zh-CN" sz="1600" dirty="0" smtClean="0"/>
          </a:p>
          <a:p>
            <a:pPr lvl="1"/>
            <a:endParaRPr lang="en-US" altLang="zh-CN" sz="1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  <p:grpSp>
        <p:nvGrpSpPr>
          <p:cNvPr id="37" name="Group 36"/>
          <p:cNvGrpSpPr/>
          <p:nvPr/>
        </p:nvGrpSpPr>
        <p:grpSpPr>
          <a:xfrm>
            <a:off x="755576" y="4005064"/>
            <a:ext cx="7328005" cy="1967747"/>
            <a:chOff x="792933" y="3477477"/>
            <a:chExt cx="5450871" cy="1463691"/>
          </a:xfrm>
        </p:grpSpPr>
        <p:sp>
          <p:nvSpPr>
            <p:cNvPr id="28" name="Rectangle 27"/>
            <p:cNvSpPr/>
            <p:nvPr/>
          </p:nvSpPr>
          <p:spPr>
            <a:xfrm>
              <a:off x="792934" y="3477477"/>
              <a:ext cx="1253058" cy="318052"/>
            </a:xfrm>
            <a:prstGeom prst="rect">
              <a:avLst/>
            </a:prstGeom>
            <a:solidFill>
              <a:srgbClr val="124191"/>
            </a:solidFill>
            <a:ln w="9525" cap="flat" cmpd="sng" algn="ctr">
              <a:noFill/>
              <a:prstDash val="solid"/>
            </a:ln>
            <a:effectLst/>
          </p:spPr>
          <p:txBody>
            <a:bodyPr tIns="90000" bIns="90000" rtlCol="0" anchor="ctr" anchorCtr="0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45.5-47GHz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(2.5GHz)</a:t>
              </a:r>
              <a:endParaRPr kumimoji="0" lang="ko-KR" alt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182295" y="3477477"/>
              <a:ext cx="1414201" cy="318052"/>
            </a:xfrm>
            <a:prstGeom prst="rect">
              <a:avLst/>
            </a:prstGeom>
            <a:solidFill>
              <a:srgbClr val="124191"/>
            </a:solidFill>
            <a:ln w="9525" cap="flat" cmpd="sng" algn="ctr">
              <a:noFill/>
              <a:prstDash val="solid"/>
            </a:ln>
            <a:effectLst/>
          </p:spPr>
          <p:txBody>
            <a:bodyPr tIns="90000" bIns="90000" rtlCol="0" anchor="ctr" anchorCtr="0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47-50.2 GHz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(3.2GHz)</a:t>
              </a:r>
              <a:endParaRPr kumimoji="0" lang="ko-KR" alt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2045993" y="3477477"/>
              <a:ext cx="130627" cy="318052"/>
            </a:xfrm>
            <a:prstGeom prst="rect">
              <a:avLst/>
            </a:prstGeom>
            <a:solidFill>
              <a:srgbClr val="00C9FF"/>
            </a:solidFill>
            <a:ln w="9525" cap="flat" cmpd="sng" algn="ctr">
              <a:noFill/>
              <a:prstDash val="solid"/>
            </a:ln>
            <a:effectLst/>
          </p:spPr>
          <p:txBody>
            <a:bodyPr tIns="90000" bIns="90000" rtlCol="0" anchor="ctr" anchorCtr="0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31" name="Straight Arrow Connector 30"/>
            <p:cNvCxnSpPr/>
            <p:nvPr/>
          </p:nvCxnSpPr>
          <p:spPr>
            <a:xfrm>
              <a:off x="792933" y="3965915"/>
              <a:ext cx="3888347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  <a:headEnd type="triangle" w="med" len="med"/>
              <a:tailEnd type="triangle" w="med" len="med"/>
            </a:ln>
            <a:effectLst/>
          </p:spPr>
        </p:cxnSp>
        <p:sp>
          <p:nvSpPr>
            <p:cNvPr id="32" name="TextBox 31"/>
            <p:cNvSpPr txBox="1"/>
            <p:nvPr/>
          </p:nvSpPr>
          <p:spPr>
            <a:xfrm>
              <a:off x="2239752" y="3965915"/>
              <a:ext cx="64152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sz="1050" dirty="0" smtClean="0">
                  <a:solidFill>
                    <a:srgbClr val="124191"/>
                  </a:solidFill>
                  <a:latin typeface="Arial"/>
                </a:rPr>
                <a:t>7.9GHz</a:t>
              </a:r>
              <a:endParaRPr lang="ko-KR" altLang="en-US" sz="1050" dirty="0" err="1" smtClean="0">
                <a:solidFill>
                  <a:srgbClr val="124191"/>
                </a:solidFill>
                <a:latin typeface="Arial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715829" y="3478800"/>
              <a:ext cx="965451" cy="318052"/>
            </a:xfrm>
            <a:prstGeom prst="rect">
              <a:avLst/>
            </a:prstGeom>
            <a:solidFill>
              <a:srgbClr val="124191"/>
            </a:solidFill>
            <a:ln w="9525" cap="flat" cmpd="sng" algn="ctr">
              <a:noFill/>
              <a:prstDash val="solid"/>
            </a:ln>
            <a:effectLst/>
          </p:spPr>
          <p:txBody>
            <a:bodyPr tIns="90000" bIns="90000" rtlCol="0" anchor="ctr" anchorCtr="0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50.4-52.6 GHz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(2.2GHz)</a:t>
              </a:r>
              <a:endParaRPr kumimoji="0" lang="ko-KR" alt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792934" y="4237059"/>
              <a:ext cx="5450870" cy="318052"/>
            </a:xfrm>
            <a:prstGeom prst="rect">
              <a:avLst/>
            </a:prstGeom>
            <a:solidFill>
              <a:srgbClr val="124191"/>
            </a:solidFill>
            <a:ln w="9525" cap="flat" cmpd="sng" algn="ctr">
              <a:noFill/>
              <a:prstDash val="solid"/>
            </a:ln>
            <a:effectLst/>
          </p:spPr>
          <p:txBody>
            <a:bodyPr tIns="90000" bIns="90000" rtlCol="0" anchor="ctr" anchorCtr="0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66-76 GHz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(10 GHz)</a:t>
              </a:r>
              <a:endParaRPr kumimoji="0" lang="ko-KR" alt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792934" y="4623116"/>
              <a:ext cx="2770144" cy="318052"/>
            </a:xfrm>
            <a:prstGeom prst="rect">
              <a:avLst/>
            </a:prstGeom>
            <a:solidFill>
              <a:srgbClr val="124191"/>
            </a:solidFill>
            <a:ln w="9525" cap="flat" cmpd="sng" algn="ctr">
              <a:noFill/>
              <a:prstDash val="solid"/>
            </a:ln>
            <a:effectLst/>
          </p:spPr>
          <p:txBody>
            <a:bodyPr tIns="90000" bIns="90000" rtlCol="0" anchor="ctr" anchorCtr="0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81-86 GHz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(5 GHz)</a:t>
              </a:r>
              <a:endParaRPr kumimoji="0" lang="ko-KR" alt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/>
              <a:t>Especially for higher band (e.g. 66-76GHz, 81-86GHz), single-carrier waveforms are proposed in order to overcome the limitations about the band (e.g. noise limited, poor PA efficiency, higher PN noise and Doppler effect </a:t>
            </a:r>
            <a:r>
              <a:rPr lang="en-US" altLang="zh-CN" dirty="0" err="1"/>
              <a:t>etc</a:t>
            </a:r>
            <a:r>
              <a:rPr lang="en-US" altLang="zh-CN" dirty="0" smtClean="0"/>
              <a:t>).</a:t>
            </a:r>
          </a:p>
          <a:p>
            <a:r>
              <a:rPr lang="en-US" altLang="zh-CN" dirty="0" smtClean="0"/>
              <a:t>Most waveform proposals specified for on above 40GHz below are single-carrier based.</a:t>
            </a:r>
          </a:p>
          <a:p>
            <a:pPr lvl="1"/>
            <a:r>
              <a:rPr lang="en-US" altLang="zh-CN" dirty="0"/>
              <a:t>GI-DFT-s-OFDM (R1-167126)</a:t>
            </a:r>
          </a:p>
          <a:p>
            <a:pPr lvl="1"/>
            <a:r>
              <a:rPr lang="en-US" altLang="zh-CN" dirty="0"/>
              <a:t>UW-DFT-s-OFDM (R1-166227, R1-167558)</a:t>
            </a:r>
          </a:p>
          <a:p>
            <a:pPr lvl="1"/>
            <a:r>
              <a:rPr lang="en-US" altLang="zh-CN" dirty="0"/>
              <a:t>BWSC (R1-167125)</a:t>
            </a:r>
          </a:p>
          <a:p>
            <a:pPr lvl="1"/>
            <a:r>
              <a:rPr lang="en-US" altLang="zh-CN" dirty="0"/>
              <a:t>Null CP-SC (R1-167794)</a:t>
            </a:r>
          </a:p>
          <a:p>
            <a:pPr lvl="1"/>
            <a:r>
              <a:rPr lang="en-US" altLang="zh-CN" dirty="0"/>
              <a:t>CPS-OFDM (R1-167820)</a:t>
            </a:r>
          </a:p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0059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Proposal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9"/>
            <a:ext cx="8229600" cy="388843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altLang="zh-CN" sz="2800" dirty="0" smtClean="0"/>
              <a:t>When considering DL and UL waveforms for spectrum band above 40GHz</a:t>
            </a:r>
            <a:r>
              <a:rPr lang="en-US" altLang="zh-CN" sz="2800" dirty="0"/>
              <a:t>, </a:t>
            </a:r>
            <a:r>
              <a:rPr lang="en-US" altLang="zh-CN" sz="2800" dirty="0" smtClean="0"/>
              <a:t>RAN1 should also consider the waveform property in terms of providing high robustness to</a:t>
            </a:r>
          </a:p>
          <a:p>
            <a:pPr lvl="1">
              <a:spcBef>
                <a:spcPts val="0"/>
              </a:spcBef>
            </a:pPr>
            <a:r>
              <a:rPr lang="en-US" altLang="zh-CN" sz="2400" dirty="0" smtClean="0"/>
              <a:t>Low PA efficiency</a:t>
            </a:r>
          </a:p>
          <a:p>
            <a:pPr lvl="1">
              <a:spcBef>
                <a:spcPts val="0"/>
              </a:spcBef>
            </a:pPr>
            <a:r>
              <a:rPr lang="en-US" altLang="zh-CN" sz="2400" dirty="0" smtClean="0"/>
              <a:t>Phase Noise and Doppler impairments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6930</TotalTime>
  <Words>263</Words>
  <Application>Microsoft Office PowerPoint</Application>
  <PresentationFormat>On-screen Show (4:3)</PresentationFormat>
  <Paragraphs>44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宋体</vt:lpstr>
      <vt:lpstr>맑은 고딕</vt:lpstr>
      <vt:lpstr>Arial</vt:lpstr>
      <vt:lpstr>Calibri</vt:lpstr>
      <vt:lpstr>Times New Roman</vt:lpstr>
      <vt:lpstr>Office 主题</vt:lpstr>
      <vt:lpstr>Way forward on the waveform for above 40GHz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Youngsoo Yuk</cp:lastModifiedBy>
  <cp:revision>546</cp:revision>
  <dcterms:created xsi:type="dcterms:W3CDTF">2015-02-09T15:32:33Z</dcterms:created>
  <dcterms:modified xsi:type="dcterms:W3CDTF">2016-08-26T07:07:34Z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(3)aNvRgtFKVWo29UW2fiKJNOXxu8822Li+08bAfAYmlrQN8++5J+QiX/eTi7mUVM1gIF5ZbiG3
rZVJFIizvREz8Gt//EWvx48z+6m1UBRvcI4w2nEYLQF7gIt4zvoMtQ/TP+uD9VBuGA1Gk+Vf
Twb05ThefAmxD355U/zqCTTgX64DjaG7uKyjF5FIG6mgZWZBYr7xA73M6Bm+6VeXNNBSxVo/
zJVSbSBIElkzfcE5PR</vt:lpwstr>
  </property>
  <property fmtid="{D5CDD505-2E9C-101B-9397-08002B2CF9AE}" pid="6" name="_2015_ms_pID_7253431">
    <vt:lpwstr>dVcackIBKFV4IVMxEX/cvYWh9qeYAjCfigXwCLHrjDp7ZUQ7RmsKa2
KrFIH4RK3GGK5BgKTdvOz5Og4/iLHxahMeM1wkw9w6aEcGUbtMNq0MBI/Yn2JJ3eiybo6tY+
9guKeaGmzDoRAJtXYjhGJWsSzaoR3cROrFBYS67JzFMprW3oe8OUBgCAtz3g3nhQqPN+rjZ0
fCbWtWPiwdnfnYryAtYpocx4uiUUxAYxD2vv</vt:lpwstr>
  </property>
  <property fmtid="{D5CDD505-2E9C-101B-9397-08002B2CF9AE}" pid="7" name="_2015_ms_pID_7253432">
    <vt:lpwstr>ER7d7JK3PLV4hoXl8AAg2KwlkxCL1/CfDDU9
QYy/D68SOswEgUpQmWDOIlBDYD1qQt4hIkdRCZTnHqLxM6nidoU=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1464319507</vt:lpwstr>
  </property>
</Properties>
</file>