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79" r:id="rId5"/>
    <p:sldId id="381" r:id="rId6"/>
    <p:sldId id="382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79767" autoAdjust="0"/>
  </p:normalViewPr>
  <p:slideViewPr>
    <p:cSldViewPr snapToGrid="0">
      <p:cViewPr varScale="1">
        <p:scale>
          <a:sx n="80" d="100"/>
          <a:sy n="80" d="100"/>
        </p:scale>
        <p:origin x="1776" y="5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5839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1915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15332" y="2324864"/>
            <a:ext cx="6389669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evaluation assumptions related to outdoor micro cell TRP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3GPP TSG RAN WG1 </a:t>
            </a:r>
            <a:r>
              <a:rPr lang="en-US" altLang="zh-CN" sz="2000" dirty="0">
                <a:latin typeface="+mj-lt"/>
              </a:rPr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R1-1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6</a:t>
            </a:r>
            <a:r>
              <a:rPr lang="en-US" altLang="zh-TW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8387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+mj-lt"/>
              </a:rPr>
              <a:t>Gothenburg, Sweden, 22</a:t>
            </a:r>
            <a:r>
              <a:rPr lang="en-US" altLang="zh-CN" sz="2400" baseline="30000" dirty="0">
                <a:latin typeface="+mj-lt"/>
              </a:rPr>
              <a:t>nd </a:t>
            </a:r>
            <a:r>
              <a:rPr lang="en-US" altLang="zh-CN" sz="2400" dirty="0">
                <a:latin typeface="+mj-lt"/>
              </a:rPr>
              <a:t>– 26</a:t>
            </a:r>
            <a:r>
              <a:rPr lang="en-US" altLang="zh-CN" sz="2400" baseline="30000" dirty="0">
                <a:latin typeface="+mj-lt"/>
              </a:rPr>
              <a:t>th</a:t>
            </a:r>
            <a:r>
              <a:rPr lang="en-US" altLang="zh-CN" sz="2400" dirty="0">
                <a:latin typeface="+mj-lt"/>
              </a:rPr>
              <a:t> August 2016</a:t>
            </a:r>
            <a:endParaRPr lang="zh-CN" altLang="zh-CN" sz="24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.1.7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98497" y="4384308"/>
            <a:ext cx="714822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Microelectronics, </a:t>
            </a:r>
            <a:r>
              <a:rPr lang="en-GB" altLang="it-IT" sz="2400" dirty="0" err="1"/>
              <a:t>InteI</a:t>
            </a:r>
            <a:r>
              <a:rPr lang="en-GB" altLang="it-IT" sz="2400" dirty="0"/>
              <a:t> Corporation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946205"/>
            <a:ext cx="8229600" cy="553079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possible options for outdoor micro cell TRP antenna element model and placement:</a:t>
            </a:r>
          </a:p>
          <a:p>
            <a:pPr lvl="1"/>
            <a:r>
              <a:rPr lang="en-US" dirty="0"/>
              <a:t>Option 1: Omni in horizontal, directional in vertical (</a:t>
            </a:r>
            <a:r>
              <a:rPr lang="en-US" dirty="0">
                <a:solidFill>
                  <a:srgbClr val="FF0000"/>
                </a:solidFill>
              </a:rPr>
              <a:t>[</a:t>
            </a:r>
            <a:r>
              <a:rPr lang="en-US" dirty="0"/>
              <a:t>5</a:t>
            </a:r>
            <a:r>
              <a:rPr lang="en-US" dirty="0">
                <a:solidFill>
                  <a:srgbClr val="FF0000"/>
                </a:solidFill>
              </a:rPr>
              <a:t>]</a:t>
            </a:r>
            <a:r>
              <a:rPr lang="en-US" dirty="0" err="1"/>
              <a:t>dBi</a:t>
            </a:r>
            <a:r>
              <a:rPr lang="en-US" dirty="0"/>
              <a:t> gain, HPBW </a:t>
            </a:r>
            <a:r>
              <a:rPr lang="en-US" dirty="0">
                <a:solidFill>
                  <a:srgbClr val="FF0000"/>
                </a:solidFill>
              </a:rPr>
              <a:t>[</a:t>
            </a:r>
            <a:r>
              <a:rPr lang="en-US" dirty="0"/>
              <a:t>40</a:t>
            </a:r>
            <a:r>
              <a:rPr lang="en-US" baseline="30000" dirty="0"/>
              <a:t>0</a:t>
            </a:r>
            <a:r>
              <a:rPr lang="en-US" dirty="0">
                <a:solidFill>
                  <a:srgbClr val="FF0000"/>
                </a:solidFill>
              </a:rPr>
              <a:t>]</a:t>
            </a:r>
            <a:r>
              <a:rPr lang="en-US" dirty="0"/>
              <a:t>, vertical tilt 90</a:t>
            </a:r>
            <a:r>
              <a:rPr lang="en-US" baseline="30000" dirty="0"/>
              <a:t>0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Dropping in the center of the hotspot area</a:t>
            </a:r>
            <a:endParaRPr lang="en-US" sz="2600" dirty="0"/>
          </a:p>
          <a:p>
            <a:pPr lvl="1"/>
            <a:r>
              <a:rPr lang="en-US" dirty="0"/>
              <a:t>Option 2: Directional in horizontal, directional in vertical ({8dBi gain, HPBW = 65</a:t>
            </a:r>
            <a:r>
              <a:rPr lang="en-US" baseline="30000" dirty="0"/>
              <a:t>0</a:t>
            </a:r>
            <a:r>
              <a:rPr lang="en-US" dirty="0"/>
              <a:t>}; {4dBi gain, HPBW = 130</a:t>
            </a:r>
            <a:r>
              <a:rPr lang="en-US" baseline="30000" dirty="0"/>
              <a:t>0</a:t>
            </a:r>
            <a:r>
              <a:rPr lang="en-US" dirty="0"/>
              <a:t>})</a:t>
            </a:r>
          </a:p>
          <a:p>
            <a:pPr lvl="2"/>
            <a:r>
              <a:rPr lang="en-US" sz="2000" dirty="0"/>
              <a:t>One-sector deployment</a:t>
            </a:r>
          </a:p>
          <a:p>
            <a:pPr lvl="3"/>
            <a:r>
              <a:rPr lang="en-US" sz="1800" dirty="0"/>
              <a:t>Dropping of TRP and TRP antenna orientation according to TR 36.897 (non co-channel </a:t>
            </a:r>
            <a:r>
              <a:rPr lang="en-US" sz="1800" dirty="0" err="1"/>
              <a:t>hetnet</a:t>
            </a:r>
            <a:r>
              <a:rPr lang="en-US" sz="1800" dirty="0"/>
              <a:t> deployment)</a:t>
            </a:r>
          </a:p>
          <a:p>
            <a:pPr lvl="2"/>
            <a:r>
              <a:rPr lang="en-US" sz="2000" dirty="0"/>
              <a:t>Three-sector deployment</a:t>
            </a:r>
          </a:p>
          <a:p>
            <a:pPr lvl="3"/>
            <a:r>
              <a:rPr lang="en-US" sz="1800" dirty="0"/>
              <a:t>Dropping of TRP in the center of the hotspot area</a:t>
            </a:r>
          </a:p>
          <a:p>
            <a:pPr lvl="3"/>
            <a:r>
              <a:rPr lang="en-US" sz="1800" dirty="0"/>
              <a:t>Option A: Azimuth orientation of TRP antenna is random</a:t>
            </a:r>
          </a:p>
          <a:p>
            <a:pPr lvl="3"/>
            <a:r>
              <a:rPr lang="en-US" sz="1800" dirty="0"/>
              <a:t>Option B: Azimuth orientation of TRP is according to macro TRP deployment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RAN1 to choose from the above options in RAN1#86 for the above 6GHz and below 6GHz and other options are not precluded</a:t>
            </a:r>
          </a:p>
          <a:p>
            <a:pPr lvl="3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Adopt Option 1 and Option 2 with one sector deployment for 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micro cell TRP deployment in dense urban scenario, i.e.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Option 1: Omni in horizontal, directional in vertical (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5dBi gain, </a:t>
            </a:r>
            <a:r>
              <a:rPr lang="en-US" sz="2000" b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HPBW 40</a:t>
            </a:r>
            <a:r>
              <a:rPr lang="en-US" sz="2000" b="0" baseline="30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vertical tilt 90</a:t>
            </a:r>
            <a:r>
              <a:rPr lang="en-US" sz="2000" b="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Am=20dB, </a:t>
            </a:r>
            <a:r>
              <a:rPr lang="en-US" sz="2000" b="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SLAv</a:t>
            </a:r>
            <a:r>
              <a:rPr lang="en-US" sz="2000" b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=30dB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1252538" lvl="3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Dropping in the center of the hotspot area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Option 2: Directional in horizontal, directional in vertical (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8dBi gain, HPBW = 65</a:t>
            </a:r>
            <a:r>
              <a:rPr lang="en-US" sz="2000" b="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vertical tilt 90</a:t>
            </a:r>
            <a:r>
              <a:rPr lang="en-US" sz="2000" b="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sz="2000" b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Am=30dB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b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SLAv</a:t>
            </a:r>
            <a:r>
              <a:rPr lang="en-US" sz="2000" b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=30dB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One-sector deployment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Dropping of TRP and TRP antenna orientation according to TR 36.897 (non co-channel </a:t>
            </a:r>
            <a:r>
              <a:rPr lang="en-US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hetnet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deployment)</a:t>
            </a: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The maximum distance (din + </a:t>
            </a: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dout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) from a UE to a closest TRP shall not exceed R (UE dropping radius). </a:t>
            </a:r>
          </a:p>
          <a:p>
            <a:pPr marL="61913" lvl="1" algn="just" eaLnBrk="1" hangingPunct="1">
              <a:spcBef>
                <a:spcPts val="300"/>
              </a:spcBef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sz="2000" b="0" dirty="0">
              <a:latin typeface="Times New Roman" pitchFamily="18" charset="0"/>
              <a:cs typeface="Times New Roman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057255"/>
              </p:ext>
            </p:extLst>
          </p:nvPr>
        </p:nvGraphicFramePr>
        <p:xfrm>
          <a:off x="1604761" y="1713480"/>
          <a:ext cx="5806523" cy="20217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6337">
                  <a:extLst>
                    <a:ext uri="{9D8B030D-6E8A-4147-A177-3AD203B41FA5}">
                      <a16:colId xmlns:a16="http://schemas.microsoft.com/office/drawing/2014/main" val="2637608516"/>
                    </a:ext>
                  </a:extLst>
                </a:gridCol>
                <a:gridCol w="1969511">
                  <a:extLst>
                    <a:ext uri="{9D8B030D-6E8A-4147-A177-3AD203B41FA5}">
                      <a16:colId xmlns:a16="http://schemas.microsoft.com/office/drawing/2014/main" val="866721291"/>
                    </a:ext>
                  </a:extLst>
                </a:gridCol>
                <a:gridCol w="1960675">
                  <a:extLst>
                    <a:ext uri="{9D8B030D-6E8A-4147-A177-3AD203B41FA5}">
                      <a16:colId xmlns:a16="http://schemas.microsoft.com/office/drawing/2014/main" val="1869857451"/>
                    </a:ext>
                  </a:extLst>
                </a:gridCol>
              </a:tblGrid>
              <a:tr h="7392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Number of the micro TRPs per macro TRP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Minimum distance between Micro TRP</a:t>
                      </a:r>
                      <a:r>
                        <a:rPr lang="en-US" sz="1800" baseline="0" dirty="0">
                          <a:effectLst/>
                        </a:rPr>
                        <a:t> centers</a:t>
                      </a:r>
                      <a:r>
                        <a:rPr lang="en-US" sz="1800" dirty="0">
                          <a:effectLst/>
                        </a:rPr>
                        <a:t> (m)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Radius of UE dropping within a cluster: R (m)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8097372"/>
                  </a:ext>
                </a:extLst>
              </a:tr>
              <a:tr h="3584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40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&lt;40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6860841"/>
                  </a:ext>
                </a:extLst>
              </a:tr>
              <a:tr h="3584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6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32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&lt;40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9551253"/>
                  </a:ext>
                </a:extLst>
              </a:tr>
              <a:tr h="3584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9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25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&lt;40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947389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818461" y="117142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10182" y="941388"/>
            <a:ext cx="8595679" cy="687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Reduce the minimum distance between micro TRPs and radius of UE dropping to the values in the following table:</a:t>
            </a: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30669" y="3899273"/>
            <a:ext cx="8595679" cy="687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Adopt the following minimum distances:</a:t>
            </a: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92712" y="5048436"/>
            <a:ext cx="9091364" cy="4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205034"/>
              </p:ext>
            </p:extLst>
          </p:nvPr>
        </p:nvGraphicFramePr>
        <p:xfrm>
          <a:off x="1502798" y="4586509"/>
          <a:ext cx="5908486" cy="15713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4049">
                  <a:extLst>
                    <a:ext uri="{9D8B030D-6E8A-4147-A177-3AD203B41FA5}">
                      <a16:colId xmlns:a16="http://schemas.microsoft.com/office/drawing/2014/main" val="345996418"/>
                    </a:ext>
                  </a:extLst>
                </a:gridCol>
                <a:gridCol w="2364437">
                  <a:extLst>
                    <a:ext uri="{9D8B030D-6E8A-4147-A177-3AD203B41FA5}">
                      <a16:colId xmlns:a16="http://schemas.microsoft.com/office/drawing/2014/main" val="3451950820"/>
                    </a:ext>
                  </a:extLst>
                </a:gridCol>
              </a:tblGrid>
              <a:tr h="3734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Parameters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Value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29405346"/>
                  </a:ext>
                </a:extLst>
              </a:tr>
              <a:tr h="5989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The minimum distance between Macro TRP and UE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10m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5729053"/>
                  </a:ext>
                </a:extLst>
              </a:tr>
              <a:tr h="5989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The minimum distance between Micro TRP and UE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10m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8889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338472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19605</TotalTime>
  <Words>395</Words>
  <Application>Microsoft Office PowerPoint</Application>
  <PresentationFormat>On-screen Show (4:3)</PresentationFormat>
  <Paragraphs>57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evaluation assumptions related to outdoor micro cell TRP</vt:lpstr>
      <vt:lpstr>Background</vt:lpstr>
      <vt:lpstr>Proposal 1</vt:lpstr>
      <vt:lpstr>Proposal 2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2251</cp:revision>
  <dcterms:created xsi:type="dcterms:W3CDTF">2007-12-19T20:51:45Z</dcterms:created>
  <dcterms:modified xsi:type="dcterms:W3CDTF">2016-08-25T07:52:34Z</dcterms:modified>
</cp:coreProperties>
</file>