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74" r:id="rId3"/>
    <p:sldId id="275" r:id="rId4"/>
    <p:sldId id="276" r:id="rId5"/>
    <p:sldId id="279" r:id="rId6"/>
    <p:sldId id="27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Visio_Drawing1.vsd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2.vs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WF on timing relationship for V2V sensing and resource selection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altLang="ru-RU" sz="1800" b="1" smtClean="0"/>
              <a:t>R1-168382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- 7.2.2.2.2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Background</a:t>
            </a:r>
            <a:endParaRPr lang="ru-RU" altLang="ru-RU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z="2400" smtClean="0"/>
              <a:t>The timing relationship between sensing window, reselection trigger, transmission instance of control and data were discussed at the RAN1#84bis</a:t>
            </a:r>
          </a:p>
          <a:p>
            <a:r>
              <a:rPr lang="en-US" altLang="ru-RU" sz="2400" smtClean="0"/>
              <a:t>The following notations were introduced (see next slide)</a:t>
            </a:r>
          </a:p>
          <a:p>
            <a:pPr lvl="1"/>
            <a:r>
              <a:rPr lang="en-US" altLang="ru-RU" sz="2000" i="1" smtClean="0"/>
              <a:t>n</a:t>
            </a:r>
            <a:r>
              <a:rPr lang="en-US" altLang="ru-RU" sz="2000" smtClean="0"/>
              <a:t> – time instance of the resource reselection trigger;</a:t>
            </a:r>
            <a:endParaRPr lang="ru-RU" altLang="ru-RU" sz="2000" smtClean="0"/>
          </a:p>
          <a:p>
            <a:pPr lvl="1"/>
            <a:r>
              <a:rPr lang="en-US" altLang="ru-RU" sz="2000" smtClean="0"/>
              <a:t>[</a:t>
            </a:r>
            <a:r>
              <a:rPr lang="en-US" altLang="ru-RU" sz="2000" i="1" smtClean="0"/>
              <a:t>n</a:t>
            </a:r>
            <a:r>
              <a:rPr lang="en-US" altLang="ru-RU" sz="2000" smtClean="0"/>
              <a:t>-</a:t>
            </a:r>
            <a:r>
              <a:rPr lang="en-US" altLang="ru-RU" sz="2000" i="1" smtClean="0"/>
              <a:t>a</a:t>
            </a:r>
            <a:r>
              <a:rPr lang="en-US" altLang="ru-RU" sz="2000" smtClean="0"/>
              <a:t>; </a:t>
            </a:r>
            <a:r>
              <a:rPr lang="en-US" altLang="ru-RU" sz="2000" i="1" smtClean="0"/>
              <a:t>n</a:t>
            </a:r>
            <a:r>
              <a:rPr lang="en-US" altLang="ru-RU" sz="2000" smtClean="0"/>
              <a:t>-</a:t>
            </a:r>
            <a:r>
              <a:rPr lang="en-US" altLang="ru-RU" sz="2000" i="1" smtClean="0"/>
              <a:t>b</a:t>
            </a:r>
            <a:r>
              <a:rPr lang="en-US" altLang="ru-RU" sz="2000" smtClean="0"/>
              <a:t>] – sensing window associated with trigger at time instance </a:t>
            </a:r>
            <a:r>
              <a:rPr lang="en-US" altLang="ru-RU" sz="2000" i="1" smtClean="0"/>
              <a:t>n</a:t>
            </a:r>
            <a:r>
              <a:rPr lang="en-US" altLang="ru-RU" sz="2000" smtClean="0"/>
              <a:t>;</a:t>
            </a:r>
            <a:endParaRPr lang="ru-RU" altLang="ru-RU" sz="2000" smtClean="0"/>
          </a:p>
          <a:p>
            <a:pPr lvl="1"/>
            <a:r>
              <a:rPr lang="en-US" altLang="ru-RU" sz="2000" smtClean="0"/>
              <a:t>(</a:t>
            </a:r>
            <a:r>
              <a:rPr lang="en-US" altLang="ru-RU" sz="2000" i="1" smtClean="0"/>
              <a:t>n+c</a:t>
            </a:r>
            <a:r>
              <a:rPr lang="en-US" altLang="ru-RU" sz="2000" smtClean="0"/>
              <a:t>) – time instance of SCI transmission for triggered resource (re)-selection;</a:t>
            </a:r>
            <a:endParaRPr lang="ru-RU" altLang="ru-RU" sz="2000" smtClean="0"/>
          </a:p>
          <a:p>
            <a:pPr lvl="1"/>
            <a:r>
              <a:rPr lang="en-US" altLang="ru-RU" sz="2000" smtClean="0"/>
              <a:t>(</a:t>
            </a:r>
            <a:r>
              <a:rPr lang="en-US" altLang="ru-RU" sz="2000" i="1" smtClean="0"/>
              <a:t>n</a:t>
            </a:r>
            <a:r>
              <a:rPr lang="en-US" altLang="ru-RU" sz="2000" smtClean="0"/>
              <a:t>+</a:t>
            </a:r>
            <a:r>
              <a:rPr lang="en-US" altLang="ru-RU" sz="2000" i="1" smtClean="0"/>
              <a:t>d</a:t>
            </a:r>
            <a:r>
              <a:rPr lang="en-US" altLang="ru-RU" sz="2000" smtClean="0"/>
              <a:t>) – time instance of the first TB transmission after resource reselection;</a:t>
            </a:r>
            <a:endParaRPr lang="ru-RU" altLang="ru-RU" sz="2000" smtClean="0"/>
          </a:p>
          <a:p>
            <a:pPr lvl="1"/>
            <a:r>
              <a:rPr lang="en-US" altLang="ru-RU" sz="2000" smtClean="0"/>
              <a:t>(</a:t>
            </a:r>
            <a:r>
              <a:rPr lang="en-US" altLang="ru-RU" sz="2000" i="1" smtClean="0"/>
              <a:t>n</a:t>
            </a:r>
            <a:r>
              <a:rPr lang="en-US" altLang="ru-RU" sz="2000" smtClean="0"/>
              <a:t>+</a:t>
            </a:r>
            <a:r>
              <a:rPr lang="en-US" altLang="ru-RU" sz="2000" i="1" smtClean="0"/>
              <a:t>e</a:t>
            </a:r>
            <a:r>
              <a:rPr lang="en-US" altLang="ru-RU" sz="2000" smtClean="0"/>
              <a:t>) – time instance(s) of subsequent TB(s) transmission </a:t>
            </a:r>
            <a:r>
              <a:rPr lang="en-US" altLang="ru-RU" sz="2000" i="1" smtClean="0"/>
              <a:t>e</a:t>
            </a:r>
            <a:r>
              <a:rPr lang="en-US" altLang="ru-RU" sz="2000" smtClean="0"/>
              <a:t> = [</a:t>
            </a:r>
            <a:r>
              <a:rPr lang="en-US" altLang="ru-RU" sz="2000" i="1" smtClean="0"/>
              <a:t>e1</a:t>
            </a:r>
            <a:r>
              <a:rPr lang="en-US" altLang="ru-RU" sz="2000" smtClean="0"/>
              <a:t>, </a:t>
            </a:r>
            <a:r>
              <a:rPr lang="en-US" altLang="ru-RU" sz="2000" i="1" smtClean="0"/>
              <a:t>e2</a:t>
            </a:r>
            <a:r>
              <a:rPr lang="en-US" altLang="ru-RU" sz="2000" smtClean="0"/>
              <a:t>, </a:t>
            </a:r>
            <a:r>
              <a:rPr lang="en-US" altLang="ru-RU" sz="2000" i="1" smtClean="0"/>
              <a:t>e3</a:t>
            </a:r>
            <a:r>
              <a:rPr lang="en-US" altLang="ru-RU" sz="2000" smtClean="0"/>
              <a:t>,…]</a:t>
            </a:r>
            <a:endParaRPr lang="ru-RU" altLang="ru-RU" sz="200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1FBFE53-DB5F-4AE1-B91B-D0F878B440A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Timing Relationship</a:t>
            </a:r>
            <a:endParaRPr lang="ru-RU" altLang="ru-RU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z="2800" smtClean="0"/>
              <a:t>At the RAN1#84bis the timing relationship between sensing window and transmission of control/data is defined with respect to reselection trigger</a:t>
            </a:r>
            <a:endParaRPr lang="ru-RU" altLang="ru-RU" sz="280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0DBBA5-65C5-4AC8-9214-3B78A2B005D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125" name="Object 4"/>
          <p:cNvGraphicFramePr>
            <a:graphicFrameLocks noChangeAspect="1"/>
          </p:cNvGraphicFramePr>
          <p:nvPr/>
        </p:nvGraphicFramePr>
        <p:xfrm>
          <a:off x="609600" y="3679825"/>
          <a:ext cx="8091488" cy="256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Visio" r:id="rId4" imgW="8564781" imgH="2727829" progId="Visio.Drawing.15">
                  <p:embed/>
                </p:oleObj>
              </mc:Choice>
              <mc:Fallback>
                <p:oleObj name="Visio" r:id="rId4" imgW="8564781" imgH="2727829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679825"/>
                        <a:ext cx="8091488" cy="256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Potential Problem</a:t>
            </a:r>
            <a:endParaRPr lang="ru-RU" altLang="ru-RU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z="2800" smtClean="0"/>
              <a:t>Time instances of reselection trigger and packet arrival events</a:t>
            </a:r>
            <a:r>
              <a:rPr lang="ru-RU" altLang="ru-RU" sz="2800" smtClean="0"/>
              <a:t> </a:t>
            </a:r>
            <a:r>
              <a:rPr lang="en-US" altLang="ru-RU" sz="2800" smtClean="0"/>
              <a:t>can be</a:t>
            </a:r>
            <a:r>
              <a:rPr lang="ru-RU" altLang="ru-RU" sz="2800" smtClean="0"/>
              <a:t> </a:t>
            </a:r>
            <a:r>
              <a:rPr lang="en-US" altLang="ru-RU" sz="2800" smtClean="0"/>
              <a:t>different</a:t>
            </a:r>
          </a:p>
          <a:p>
            <a:r>
              <a:rPr lang="en-US" altLang="ru-RU" sz="2800" smtClean="0"/>
              <a:t>The timing relationship between sensing window and control/data transmission should be defined with respect to the time instance of packet arrival to low layer buffers(packet generation time) instead of time instance of reselection trigger</a:t>
            </a:r>
          </a:p>
          <a:p>
            <a:r>
              <a:rPr lang="en-US" altLang="ru-RU" sz="2800" smtClean="0"/>
              <a:t>The timing relationship between sensing windows and transmission instance of data/control needs to be defined</a:t>
            </a:r>
            <a:endParaRPr lang="ru-RU" altLang="ru-RU" sz="280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F49A0B1-601D-412B-9F5F-19D9F98EBDA1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Proposal</a:t>
            </a:r>
            <a:endParaRPr lang="ru-RU" altLang="ru-RU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en-US" sz="2800" dirty="0" smtClean="0"/>
              <a:t>Redefine </a:t>
            </a:r>
            <a:r>
              <a:rPr lang="en-US" sz="2800" dirty="0"/>
              <a:t>‘</a:t>
            </a:r>
            <a:r>
              <a:rPr lang="en-US" sz="2800" i="1" dirty="0"/>
              <a:t>n</a:t>
            </a:r>
            <a:r>
              <a:rPr lang="en-US" sz="2800" dirty="0"/>
              <a:t>’ as a time instance </a:t>
            </a:r>
            <a:r>
              <a:rPr lang="en-US" sz="2800" dirty="0" smtClean="0"/>
              <a:t>of the </a:t>
            </a:r>
            <a:r>
              <a:rPr lang="en-US" sz="2800" dirty="0"/>
              <a:t>arrival to PDCP layer of the first packet after resource (re)-selection is </a:t>
            </a:r>
            <a:r>
              <a:rPr lang="en-US" sz="2800" dirty="0" smtClean="0"/>
              <a:t>triggered</a:t>
            </a:r>
          </a:p>
          <a:p>
            <a:pPr>
              <a:defRPr/>
            </a:pPr>
            <a:r>
              <a:rPr lang="en-US" sz="2800" dirty="0" smtClean="0"/>
              <a:t>Time to make a resource reselection decision after initiation of resource (re)-selection is fixed</a:t>
            </a:r>
          </a:p>
          <a:p>
            <a:pPr>
              <a:defRPr/>
            </a:pPr>
            <a:endParaRPr lang="ru-RU" sz="2800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A7E3525-DEE0-4D77-B41A-1D65CE2FAD9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Example</a:t>
            </a:r>
            <a:endParaRPr lang="ru-RU" altLang="ru-RU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ru-RU" smtClean="0"/>
              <a:t>Example of proposed timing relationship</a:t>
            </a:r>
            <a:endParaRPr lang="ru-RU" altLang="ru-RU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BB5A61-E38A-41D1-A8B3-63668945935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8197" name="Object 4"/>
          <p:cNvGraphicFramePr>
            <a:graphicFrameLocks noChangeAspect="1"/>
          </p:cNvGraphicFramePr>
          <p:nvPr/>
        </p:nvGraphicFramePr>
        <p:xfrm>
          <a:off x="457200" y="2819400"/>
          <a:ext cx="8077200" cy="257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Visio" r:id="rId4" imgW="8564781" imgH="2727829" progId="Visio.Drawing.15">
                  <p:embed/>
                </p:oleObj>
              </mc:Choice>
              <mc:Fallback>
                <p:oleObj name="Visio" r:id="rId4" imgW="8564781" imgH="2727829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819400"/>
                        <a:ext cx="8077200" cy="2570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맑은 고딕</vt:lpstr>
      <vt:lpstr>宋体</vt:lpstr>
      <vt:lpstr>Arial</vt:lpstr>
      <vt:lpstr>Calibri</vt:lpstr>
      <vt:lpstr>Times New Roman</vt:lpstr>
      <vt:lpstr>Office Theme</vt:lpstr>
      <vt:lpstr>Visio</vt:lpstr>
      <vt:lpstr>WF on timing relationship for V2V sensing and resource selection</vt:lpstr>
      <vt:lpstr>Background</vt:lpstr>
      <vt:lpstr>Timing Relationship</vt:lpstr>
      <vt:lpstr>Potential Problem</vt:lpstr>
      <vt:lpstr>Proposal</vt:lpstr>
      <vt:lpstr>Example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2016-08-25T07:22:19Z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38404f63-ce0e-4cdd-a86f-c3525345c9a1</vt:lpwstr>
  </property>
  <property fmtid="{D5CDD505-2E9C-101B-9397-08002B2CF9AE}" pid="3" name="CTP_TimeStamp">
    <vt:lpwstr>2016-08-25 07:22:18Z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