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54F8A-D014-41C4-AAD7-E09017468164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FF5B7-36C9-454E-9032-DE962FBBA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87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7CD92C15-45C8-46C5-9684-80C005B3E97A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028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01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75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06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457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024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359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40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012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529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728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806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Gulim" pitchFamily="34" charset="-127"/>
              </a:rPr>
              <a:t>WF on CBR Measurement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Ericsson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#86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R1-168348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n-US" altLang="ko-KR" b="1" dirty="0">
                <a:latin typeface="Calibri" pitchFamily="34" charset="0"/>
              </a:rPr>
              <a:t>22nd – 26th August, 2016 Gothenburg, Sweden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875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dirty="0"/>
              <a:t>7.2.2.2.3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6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is urgent to define the CBR measurement in order to contribute the ETSI harmonized standard for 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298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 lvl="0"/>
                <a:r>
                  <a:rPr lang="en-US" dirty="0" smtClean="0"/>
                  <a:t>The </a:t>
                </a:r>
                <a:r>
                  <a:rPr lang="en-US" dirty="0"/>
                  <a:t>sensing for determining CBR for LTE ITS is performed over a measuring interval of </a:t>
                </a:r>
                <a:r>
                  <a:rPr lang="en-US" dirty="0" smtClean="0"/>
                  <a:t>100ms </a:t>
                </a:r>
                <a:r>
                  <a:rPr lang="en-US" dirty="0"/>
                  <a:t>as follows:</a:t>
                </a:r>
                <a:endParaRPr lang="sv-SE" dirty="0"/>
              </a:p>
              <a:p>
                <a:pPr lvl="1"/>
                <a:r>
                  <a:rPr lang="en-US" dirty="0" smtClean="0"/>
                  <a:t>Each </a:t>
                </a:r>
                <a:r>
                  <a:rPr lang="en-US" dirty="0"/>
                  <a:t>probe consists of measuring the </a:t>
                </a:r>
                <a:r>
                  <a:rPr lang="en-US" dirty="0" smtClean="0"/>
                  <a:t>signal PSD S over some PRBs </a:t>
                </a:r>
                <a:r>
                  <a:rPr lang="en-US" dirty="0"/>
                  <a:t>over a single </a:t>
                </a:r>
                <a:r>
                  <a:rPr lang="en-US" dirty="0" err="1" smtClean="0"/>
                  <a:t>subframe</a:t>
                </a:r>
                <a:endParaRPr lang="en-US" dirty="0" smtClean="0"/>
              </a:p>
              <a:p>
                <a:pPr lvl="2"/>
                <a:r>
                  <a:rPr lang="en-US" dirty="0" smtClean="0"/>
                  <a:t>SA probes: each probe includes a single SA </a:t>
                </a:r>
                <a:r>
                  <a:rPr lang="en-US" dirty="0" err="1" smtClean="0"/>
                  <a:t>subchannel</a:t>
                </a:r>
                <a:endParaRPr lang="en-US" dirty="0" smtClean="0"/>
              </a:p>
              <a:p>
                <a:pPr lvl="2"/>
                <a:r>
                  <a:rPr lang="en-US" dirty="0" smtClean="0"/>
                  <a:t>Data </a:t>
                </a:r>
                <a:r>
                  <a:rPr lang="en-US" dirty="0"/>
                  <a:t>probes: each probe includes a single </a:t>
                </a:r>
                <a:r>
                  <a:rPr lang="en-US" dirty="0" smtClean="0"/>
                  <a:t>data </a:t>
                </a:r>
                <a:r>
                  <a:rPr lang="en-US" dirty="0" err="1" smtClean="0"/>
                  <a:t>subchannel</a:t>
                </a:r>
                <a:endParaRPr lang="en-US" dirty="0" smtClean="0"/>
              </a:p>
              <a:p>
                <a:pPr lvl="2"/>
                <a:r>
                  <a:rPr lang="en-US" dirty="0" smtClean="0"/>
                  <a:t>FFS: SLSS/PSBCH probes: each probe includes SLSS/PSBCH resources</a:t>
                </a:r>
              </a:p>
              <a:p>
                <a:pPr lvl="2"/>
                <a:r>
                  <a:rPr lang="en-US" dirty="0" smtClean="0"/>
                  <a:t>Wideband probes: each probe includes the system bandwidth</a:t>
                </a:r>
                <a:endParaRPr lang="en-US" dirty="0"/>
              </a:p>
              <a:p>
                <a:pPr lvl="1"/>
                <a:r>
                  <a:rPr lang="en-US" dirty="0" smtClean="0"/>
                  <a:t>The probe p </a:t>
                </a:r>
                <a:r>
                  <a:rPr lang="en-US" dirty="0"/>
                  <a:t>is declared busy if S exceeds a pre-defined </a:t>
                </a:r>
                <a:r>
                  <a:rPr lang="en-US" dirty="0" smtClean="0"/>
                  <a:t>PSD threshold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𝒕𝒉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1" t="-3504" r="-1556" b="-28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2444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:r>
                  <a:rPr lang="sv-SE" dirty="0" smtClean="0"/>
                  <a:t>Two CBR measurements are defined:</a:t>
                </a:r>
              </a:p>
              <a:p>
                <a:pPr lvl="1"/>
                <a:r>
                  <a:rPr lang="sv-SE" dirty="0"/>
                  <a:t>Wideband CBR: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sv-SE" b="1" i="1">
                            <a:latin typeface="Cambria Math"/>
                          </a:rPr>
                          <m:t>𝑪𝑩𝑹</m:t>
                        </m:r>
                      </m:e>
                      <m:sub>
                        <m:r>
                          <a:rPr lang="sv-SE" b="1" i="1">
                            <a:latin typeface="Cambria Math"/>
                          </a:rPr>
                          <m:t>𝒘𝒃</m:t>
                        </m:r>
                      </m:sub>
                    </m:sSub>
                    <m:r>
                      <a:rPr lang="en-US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1" i="1">
                            <a:latin typeface="Cambria Math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pHide m:val="on"/>
                            <m:ctrlPr>
                              <a:rPr lang="sv-SE" b="1" i="1">
                                <a:latin typeface="Cambria Math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sv-SE" b="1" i="1">
                                <a:latin typeface="Cambria Math"/>
                              </a:rPr>
                              <m:t>𝒑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∈{</m:t>
                            </m:r>
                            <m:sSub>
                              <m:sSubPr>
                                <m:ctrlPr>
                                  <a:rPr lang="sv-SE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sv-SE" b="1" i="1">
                                    <a:latin typeface="Cambria Math"/>
                                  </a:rPr>
                                  <m:t>𝑷</m:t>
                                </m:r>
                              </m:e>
                              <m:sub>
                                <m:r>
                                  <a:rPr lang="sv-SE" b="1" i="1">
                                    <a:latin typeface="Cambria Math"/>
                                  </a:rPr>
                                  <m:t>𝒘𝒃</m:t>
                                </m:r>
                              </m:sub>
                            </m:sSub>
                            <m:r>
                              <a:rPr lang="sv-SE" b="1" i="1">
                                <a:latin typeface="Cambria Math"/>
                              </a:rPr>
                              <m:t>}</m:t>
                            </m:r>
                          </m:sub>
                          <m:sup/>
                          <m:e>
                            <m:r>
                              <a:rPr lang="sv-SE" b="1" i="1">
                                <a:latin typeface="Cambria Math"/>
                              </a:rPr>
                              <m:t>𝑩𝑾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(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𝒑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)×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𝑩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(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𝒑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)</m:t>
                            </m:r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supHide m:val="on"/>
                            <m:ctrlPr>
                              <a:rPr lang="sv-SE" b="1" i="1">
                                <a:latin typeface="Cambria Math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sv-SE" b="1" i="1">
                                <a:latin typeface="Cambria Math"/>
                              </a:rPr>
                              <m:t>𝒑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∈{</m:t>
                            </m:r>
                            <m:sSub>
                              <m:sSubPr>
                                <m:ctrlPr>
                                  <a:rPr lang="sv-SE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sv-SE" b="1" i="1">
                                    <a:latin typeface="Cambria Math"/>
                                  </a:rPr>
                                  <m:t>𝑷</m:t>
                                </m:r>
                              </m:e>
                              <m:sub>
                                <m:r>
                                  <a:rPr lang="sv-SE" b="1" i="1">
                                    <a:latin typeface="Cambria Math"/>
                                  </a:rPr>
                                  <m:t>𝒘𝒃</m:t>
                                </m:r>
                              </m:sub>
                            </m:sSub>
                            <m:r>
                              <a:rPr lang="sv-SE" b="1" i="1">
                                <a:latin typeface="Cambria Math"/>
                              </a:rPr>
                              <m:t>}</m:t>
                            </m:r>
                          </m:sub>
                          <m:sup/>
                          <m:e>
                            <m:r>
                              <a:rPr lang="sv-SE" b="1" i="1">
                                <a:latin typeface="Cambria Math"/>
                              </a:rPr>
                              <m:t>𝑩𝑾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(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𝒑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)</m:t>
                            </m:r>
                          </m:e>
                        </m:nary>
                      </m:den>
                    </m:f>
                  </m:oMath>
                </a14:m>
                <a:r>
                  <a:rPr lang="en-US" dirty="0"/>
                  <a:t> </a:t>
                </a:r>
              </a:p>
              <a:p>
                <a:pPr lvl="2"/>
                <a:r>
                  <a:rPr lang="sv-SE" dirty="0"/>
                  <a:t>The set </a:t>
                </a:r>
                <a14:m>
                  <m:oMath xmlns:m="http://schemas.openxmlformats.org/officeDocument/2006/math">
                    <m:r>
                      <a:rPr lang="sv-SE" b="1" i="1">
                        <a:latin typeface="Cambria Math"/>
                      </a:rPr>
                      <m:t>{</m:t>
                    </m:r>
                    <m:sSub>
                      <m:sSubPr>
                        <m:ctrlPr>
                          <a:rPr lang="sv-SE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sv-SE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sv-SE" b="1" i="1">
                            <a:latin typeface="Cambria Math"/>
                          </a:rPr>
                          <m:t>𝒘𝒃</m:t>
                        </m:r>
                      </m:sub>
                    </m:sSub>
                    <m:r>
                      <a:rPr lang="sv-SE" b="1" i="1">
                        <a:latin typeface="Cambria Math"/>
                      </a:rPr>
                      <m:t>}</m:t>
                    </m:r>
                  </m:oMath>
                </a14:m>
                <a:r>
                  <a:rPr lang="sv-SE" dirty="0"/>
                  <a:t> includes all wideband probes in the last </a:t>
                </a:r>
                <a:r>
                  <a:rPr lang="sv-SE" dirty="0" smtClean="0"/>
                  <a:t>100ms</a:t>
                </a:r>
              </a:p>
              <a:p>
                <a:pPr lvl="2"/>
                <a:endParaRPr lang="sv-SE" dirty="0"/>
              </a:p>
              <a:p>
                <a:pPr lvl="1"/>
                <a:r>
                  <a:rPr lang="sv-SE" dirty="0"/>
                  <a:t>Frequency-selective CBR: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sv-SE" b="1" i="1">
                            <a:latin typeface="Cambria Math"/>
                          </a:rPr>
                          <m:t>𝑪𝑩𝑹</m:t>
                        </m:r>
                      </m:e>
                      <m:sub>
                        <m:r>
                          <a:rPr lang="sv-SE" b="1" i="1">
                            <a:latin typeface="Cambria Math"/>
                          </a:rPr>
                          <m:t>𝒇𝒔</m:t>
                        </m:r>
                      </m:sub>
                    </m:sSub>
                    <m:r>
                      <a:rPr lang="en-US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1" i="1">
                            <a:latin typeface="Cambria Math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pHide m:val="on"/>
                            <m:ctrlPr>
                              <a:rPr lang="sv-SE" b="1" i="1">
                                <a:latin typeface="Cambria Math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sv-SE" b="1" i="1">
                                <a:latin typeface="Cambria Math"/>
                              </a:rPr>
                              <m:t>𝒑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∈{</m:t>
                            </m:r>
                            <m:sSub>
                              <m:sSubPr>
                                <m:ctrlPr>
                                  <a:rPr lang="sv-SE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sv-SE" b="1" i="1">
                                    <a:latin typeface="Cambria Math"/>
                                  </a:rPr>
                                  <m:t>𝑷</m:t>
                                </m:r>
                              </m:e>
                              <m:sub>
                                <m:r>
                                  <a:rPr lang="sv-SE" b="1" i="1">
                                    <a:latin typeface="Cambria Math"/>
                                  </a:rPr>
                                  <m:t>𝒇𝒔</m:t>
                                </m:r>
                              </m:sub>
                            </m:sSub>
                            <m:r>
                              <a:rPr lang="sv-SE" b="1" i="1">
                                <a:latin typeface="Cambria Math"/>
                              </a:rPr>
                              <m:t>}</m:t>
                            </m:r>
                          </m:sub>
                          <m:sup/>
                          <m:e>
                            <m:r>
                              <a:rPr lang="sv-SE" b="1" i="1">
                                <a:latin typeface="Cambria Math"/>
                              </a:rPr>
                              <m:t>𝑩𝑾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(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𝒑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)×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𝑩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(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𝒑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)</m:t>
                            </m:r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supHide m:val="on"/>
                            <m:ctrlPr>
                              <a:rPr lang="sv-SE" b="1" i="1">
                                <a:latin typeface="Cambria Math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sv-SE" b="1" i="1">
                                <a:latin typeface="Cambria Math"/>
                              </a:rPr>
                              <m:t>𝒑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∈{</m:t>
                            </m:r>
                            <m:sSub>
                              <m:sSubPr>
                                <m:ctrlPr>
                                  <a:rPr lang="sv-SE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sv-SE" b="1" i="1">
                                    <a:latin typeface="Cambria Math"/>
                                  </a:rPr>
                                  <m:t>𝑷</m:t>
                                </m:r>
                              </m:e>
                              <m:sub>
                                <m:r>
                                  <a:rPr lang="sv-SE" b="1" i="1">
                                    <a:latin typeface="Cambria Math"/>
                                  </a:rPr>
                                  <m:t>𝒇𝒔</m:t>
                                </m:r>
                              </m:sub>
                            </m:sSub>
                            <m:r>
                              <a:rPr lang="sv-SE" b="1" i="1">
                                <a:latin typeface="Cambria Math"/>
                              </a:rPr>
                              <m:t>}</m:t>
                            </m:r>
                          </m:sub>
                          <m:sup/>
                          <m:e>
                            <m:r>
                              <a:rPr lang="sv-SE" b="1" i="1">
                                <a:latin typeface="Cambria Math"/>
                              </a:rPr>
                              <m:t>𝑩𝑾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(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𝒑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)</m:t>
                            </m:r>
                          </m:e>
                        </m:nary>
                      </m:den>
                    </m:f>
                  </m:oMath>
                </a14:m>
                <a:r>
                  <a:rPr lang="en-US" dirty="0"/>
                  <a:t> </a:t>
                </a:r>
              </a:p>
              <a:p>
                <a:pPr lvl="2"/>
                <a:r>
                  <a:rPr lang="sv-SE" dirty="0"/>
                  <a:t>The set </a:t>
                </a:r>
                <a14:m>
                  <m:oMath xmlns:m="http://schemas.openxmlformats.org/officeDocument/2006/math">
                    <m:r>
                      <a:rPr lang="sv-SE" b="1" i="1">
                        <a:latin typeface="Cambria Math"/>
                      </a:rPr>
                      <m:t>{</m:t>
                    </m:r>
                    <m:sSub>
                      <m:sSubPr>
                        <m:ctrlPr>
                          <a:rPr lang="sv-SE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sv-SE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sv-SE" b="1" i="1" smtClean="0">
                            <a:latin typeface="Cambria Math"/>
                          </a:rPr>
                          <m:t>𝒇𝒔</m:t>
                        </m:r>
                      </m:sub>
                    </m:sSub>
                    <m:r>
                      <a:rPr lang="sv-SE" b="1" i="1">
                        <a:latin typeface="Cambria Math"/>
                      </a:rPr>
                      <m:t>}</m:t>
                    </m:r>
                  </m:oMath>
                </a14:m>
                <a:r>
                  <a:rPr lang="sv-SE" dirty="0"/>
                  <a:t> includes all data, SA (FFS and SLSS/PSBCH probes) in the last </a:t>
                </a:r>
                <a:r>
                  <a:rPr lang="sv-SE" dirty="0" smtClean="0"/>
                  <a:t>100ms</a:t>
                </a:r>
              </a:p>
              <a:p>
                <a:pPr lvl="2"/>
                <a:r>
                  <a:rPr lang="sv-SE" dirty="0"/>
                  <a:t>FFS whether the probes set </a:t>
                </a:r>
                <a14:m>
                  <m:oMath xmlns:m="http://schemas.openxmlformats.org/officeDocument/2006/math">
                    <m:r>
                      <a:rPr lang="sv-SE" b="1" i="1">
                        <a:latin typeface="Cambria Math"/>
                      </a:rPr>
                      <m:t>{</m:t>
                    </m:r>
                    <m:sSub>
                      <m:sSubPr>
                        <m:ctrlPr>
                          <a:rPr lang="sv-SE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sv-SE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sv-SE" b="1" i="1" smtClean="0">
                            <a:latin typeface="Cambria Math"/>
                          </a:rPr>
                          <m:t>𝒇𝒔</m:t>
                        </m:r>
                      </m:sub>
                    </m:sSub>
                    <m:r>
                      <a:rPr lang="sv-SE" b="1" i="1">
                        <a:latin typeface="Cambria Math"/>
                      </a:rPr>
                      <m:t>}</m:t>
                    </m:r>
                  </m:oMath>
                </a14:m>
                <a:r>
                  <a:rPr lang="sv-SE" dirty="0"/>
                  <a:t> includes only the union of mode-2 pools, the union of mode-1 and mode-2 pools or all V2V subframes.</a:t>
                </a:r>
                <a:endParaRPr lang="en-US" dirty="0"/>
              </a:p>
              <a:p>
                <a:pPr lvl="2"/>
                <a:endParaRPr lang="sv-SE" dirty="0"/>
              </a:p>
              <a:p>
                <a:r>
                  <a:rPr lang="en-US" dirty="0"/>
                  <a:t>BW(p) is the bandwidth of probe p </a:t>
                </a:r>
              </a:p>
              <a:p>
                <a:r>
                  <a:rPr lang="en-US" dirty="0"/>
                  <a:t>B(p) is a</a:t>
                </a:r>
                <a:r>
                  <a:rPr lang="en-US" sz="3100" dirty="0"/>
                  <a:t>  binary variable indicating whether the probe  p is detected as busy</a:t>
                </a:r>
              </a:p>
              <a:p>
                <a:pPr lvl="2"/>
                <a:endParaRPr lang="sv-SE" sz="3100" dirty="0"/>
              </a:p>
              <a:p>
                <a:pPr lvl="1"/>
                <a:endParaRPr lang="sv-SE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15" t="-2156" r="-10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6532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298</Words>
  <Application>Microsoft Office PowerPoint</Application>
  <PresentationFormat>On-screen Show (4:3)</PresentationFormat>
  <Paragraphs>28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CBR Measurement</vt:lpstr>
      <vt:lpstr>Background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pools for V2X</dc:title>
  <dc:creator>Ricardo Blasco</dc:creator>
  <cp:lastModifiedBy>Stefano Sorrentino</cp:lastModifiedBy>
  <cp:revision>22</cp:revision>
  <dcterms:created xsi:type="dcterms:W3CDTF">2016-08-22T07:25:02Z</dcterms:created>
  <dcterms:modified xsi:type="dcterms:W3CDTF">2016-08-25T18:10:22Z</dcterms:modified>
</cp:coreProperties>
</file>