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1" r:id="rId5"/>
    <p:sldId id="262" r:id="rId6"/>
    <p:sldId id="259" r:id="rId7"/>
    <p:sldId id="260" r:id="rId8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14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90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9ED18-CBF3-4EEF-9570-3D7DFD615D52}" type="datetimeFigureOut">
              <a:rPr kumimoji="1" lang="ja-JP" altLang="en-US" smtClean="0"/>
              <a:t>2016/8/24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2835E1-843B-4C0A-8967-9AD1E7A6289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37077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9ED18-CBF3-4EEF-9570-3D7DFD615D52}" type="datetimeFigureOut">
              <a:rPr kumimoji="1" lang="ja-JP" altLang="en-US" smtClean="0"/>
              <a:t>2016/8/24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2835E1-843B-4C0A-8967-9AD1E7A6289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717074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9ED18-CBF3-4EEF-9570-3D7DFD615D52}" type="datetimeFigureOut">
              <a:rPr kumimoji="1" lang="ja-JP" altLang="en-US" smtClean="0"/>
              <a:t>2016/8/24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2835E1-843B-4C0A-8967-9AD1E7A6289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309643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9ED18-CBF3-4EEF-9570-3D7DFD615D52}" type="datetimeFigureOut">
              <a:rPr kumimoji="1" lang="ja-JP" altLang="en-US" smtClean="0"/>
              <a:t>2016/8/24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2835E1-843B-4C0A-8967-9AD1E7A6289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463187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9ED18-CBF3-4EEF-9570-3D7DFD615D52}" type="datetimeFigureOut">
              <a:rPr kumimoji="1" lang="ja-JP" altLang="en-US" smtClean="0"/>
              <a:t>2016/8/24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2835E1-843B-4C0A-8967-9AD1E7A6289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62981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9ED18-CBF3-4EEF-9570-3D7DFD615D52}" type="datetimeFigureOut">
              <a:rPr kumimoji="1" lang="ja-JP" altLang="en-US" smtClean="0"/>
              <a:t>2016/8/24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2835E1-843B-4C0A-8967-9AD1E7A6289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340987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9ED18-CBF3-4EEF-9570-3D7DFD615D52}" type="datetimeFigureOut">
              <a:rPr kumimoji="1" lang="ja-JP" altLang="en-US" smtClean="0"/>
              <a:t>2016/8/24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2835E1-843B-4C0A-8967-9AD1E7A6289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187119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9ED18-CBF3-4EEF-9570-3D7DFD615D52}" type="datetimeFigureOut">
              <a:rPr kumimoji="1" lang="ja-JP" altLang="en-US" smtClean="0"/>
              <a:t>2016/8/24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2835E1-843B-4C0A-8967-9AD1E7A6289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396364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9ED18-CBF3-4EEF-9570-3D7DFD615D52}" type="datetimeFigureOut">
              <a:rPr kumimoji="1" lang="ja-JP" altLang="en-US" smtClean="0"/>
              <a:t>2016/8/24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2835E1-843B-4C0A-8967-9AD1E7A6289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572836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9ED18-CBF3-4EEF-9570-3D7DFD615D52}" type="datetimeFigureOut">
              <a:rPr kumimoji="1" lang="ja-JP" altLang="en-US" smtClean="0"/>
              <a:t>2016/8/24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2835E1-843B-4C0A-8967-9AD1E7A6289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593400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9ED18-CBF3-4EEF-9570-3D7DFD615D52}" type="datetimeFigureOut">
              <a:rPr kumimoji="1" lang="ja-JP" altLang="en-US" smtClean="0"/>
              <a:t>2016/8/24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2835E1-843B-4C0A-8967-9AD1E7A6289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952019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09ED18-CBF3-4EEF-9570-3D7DFD615D52}" type="datetimeFigureOut">
              <a:rPr kumimoji="1" lang="ja-JP" altLang="en-US" smtClean="0"/>
              <a:t>2016/8/24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2835E1-843B-4C0A-8967-9AD1E7A6289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063581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524000" y="1604963"/>
            <a:ext cx="9144000" cy="2387600"/>
          </a:xfrm>
        </p:spPr>
        <p:txBody>
          <a:bodyPr>
            <a:normAutofit fontScale="90000"/>
          </a:bodyPr>
          <a:lstStyle/>
          <a:p>
            <a:r>
              <a:rPr kumimoji="1" lang="en-US" altLang="ja-JP" b="1" dirty="0" smtClean="0"/>
              <a:t>WF on CDL-D model for high speed  train scenario at 30GHz for </a:t>
            </a:r>
            <a:r>
              <a:rPr lang="en-US" altLang="ja-JP" b="1" dirty="0"/>
              <a:t>RRH and </a:t>
            </a:r>
            <a:r>
              <a:rPr lang="en-US" altLang="ja-JP" b="1" dirty="0" smtClean="0"/>
              <a:t>relay</a:t>
            </a:r>
            <a:endParaRPr kumimoji="1" lang="ja-JP" altLang="en-US" b="1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524000" y="4465638"/>
            <a:ext cx="9144000" cy="1655762"/>
          </a:xfrm>
        </p:spPr>
        <p:txBody>
          <a:bodyPr>
            <a:normAutofit/>
          </a:bodyPr>
          <a:lstStyle/>
          <a:p>
            <a:r>
              <a:rPr kumimoji="1" lang="en-US" altLang="ja-JP" sz="4000" dirty="0" smtClean="0"/>
              <a:t>Mitsubishi Electric, ETRI, Ericsson</a:t>
            </a:r>
            <a:endParaRPr kumimoji="1" lang="ja-JP" altLang="en-US" sz="4000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9569450" y="177800"/>
            <a:ext cx="21971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ja-JP" sz="3600" dirty="0"/>
              <a:t>R1-168174</a:t>
            </a:r>
            <a:endParaRPr kumimoji="1" lang="ja-JP" altLang="en-US" sz="3600" dirty="0"/>
          </a:p>
        </p:txBody>
      </p:sp>
    </p:spTree>
    <p:extLst>
      <p:ext uri="{BB962C8B-B14F-4D97-AF65-F5344CB8AC3E}">
        <p14:creationId xmlns:p14="http://schemas.microsoft.com/office/powerpoint/2010/main" val="1593901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8199" y="103061"/>
            <a:ext cx="10515600" cy="917480"/>
          </a:xfrm>
        </p:spPr>
        <p:txBody>
          <a:bodyPr/>
          <a:lstStyle/>
          <a:p>
            <a:pPr algn="ctr"/>
            <a:r>
              <a:rPr kumimoji="1" lang="en-US" altLang="ja-JP" b="1" dirty="0" smtClean="0"/>
              <a:t>Background and motivation</a:t>
            </a:r>
            <a:endParaRPr kumimoji="1" lang="ja-JP" altLang="en-US" b="1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772297" y="960651"/>
            <a:ext cx="10515600" cy="5184775"/>
          </a:xfrm>
        </p:spPr>
        <p:txBody>
          <a:bodyPr>
            <a:noAutofit/>
          </a:bodyPr>
          <a:lstStyle/>
          <a:p>
            <a:r>
              <a:rPr lang="en-US" altLang="ja-JP" sz="2400" dirty="0" smtClean="0"/>
              <a:t>In the </a:t>
            </a:r>
            <a:r>
              <a:rPr lang="en-US" altLang="ja-JP" sz="2400" dirty="0"/>
              <a:t>email </a:t>
            </a:r>
            <a:r>
              <a:rPr lang="en-US" altLang="ja-JP" sz="2400" dirty="0" smtClean="0"/>
              <a:t>discussion R1-165979, height </a:t>
            </a:r>
            <a:r>
              <a:rPr lang="en-US" altLang="ja-JP" sz="2400" dirty="0"/>
              <a:t>of relay station and RRH are </a:t>
            </a:r>
            <a:r>
              <a:rPr lang="en-US" altLang="ja-JP" sz="2400" dirty="0" smtClean="0"/>
              <a:t>agreed to be 2.5m </a:t>
            </a:r>
          </a:p>
          <a:p>
            <a:r>
              <a:rPr lang="en-US" altLang="ja-JP" sz="2400" dirty="0" smtClean="0"/>
              <a:t>The following target ASD, ASA, ZSA and ZSD, and K-factors are agreed and CDL-D parameters should be scaled accordingly, using the scaling equation in 7.7.5.1 in TR 38.900</a:t>
            </a:r>
          </a:p>
          <a:p>
            <a:pPr marL="0" indent="0">
              <a:buNone/>
            </a:pPr>
            <a:endParaRPr lang="en-US" altLang="ja-JP" sz="2400" dirty="0" smtClean="0"/>
          </a:p>
          <a:p>
            <a:endParaRPr lang="en-US" altLang="ja-JP" sz="2400" dirty="0"/>
          </a:p>
          <a:p>
            <a:endParaRPr lang="en-US" altLang="ja-JP" sz="2400" dirty="0" smtClean="0"/>
          </a:p>
          <a:p>
            <a:pPr marL="0" indent="0" algn="ctr">
              <a:buNone/>
            </a:pPr>
            <a:r>
              <a:rPr lang="en-US" altLang="ja-JP" sz="2400" dirty="0" smtClean="0"/>
              <a:t>K-factor = {7, 13.3}* dB</a:t>
            </a:r>
          </a:p>
          <a:p>
            <a:pPr marL="0" indent="0">
              <a:buNone/>
            </a:pPr>
            <a:endParaRPr lang="en-US" altLang="ja-JP" sz="1800" dirty="0" smtClean="0"/>
          </a:p>
          <a:p>
            <a:pPr marL="0" indent="0">
              <a:buNone/>
            </a:pPr>
            <a:r>
              <a:rPr lang="en-US" altLang="ja-JP" sz="1800" dirty="0" smtClean="0"/>
              <a:t>* Other values are not precluded. “K-factor” here refers to </a:t>
            </a:r>
            <a:r>
              <a:rPr lang="en-US" altLang="ja-JP" sz="1800" dirty="0" err="1" smtClean="0"/>
              <a:t>K_desired</a:t>
            </a:r>
            <a:r>
              <a:rPr lang="en-US" altLang="ja-JP" sz="1800" dirty="0" smtClean="0"/>
              <a:t> in Section 7.7.6 in TR38.900, or “per-channel K factor” in R1-165440. For other candidate values for K-factor, the values in Table 7.5-6 in TR38.900 can also be used as a reference.</a:t>
            </a:r>
          </a:p>
          <a:p>
            <a:pPr marL="0" indent="0">
              <a:buNone/>
            </a:pPr>
            <a:endParaRPr kumimoji="1" lang="en-US" altLang="ja-JP" sz="2400" dirty="0" smtClean="0"/>
          </a:p>
          <a:p>
            <a:pPr marL="0" indent="0">
              <a:buNone/>
            </a:pPr>
            <a:endParaRPr kumimoji="1" lang="ja-JP" altLang="en-US" sz="2400" dirty="0"/>
          </a:p>
        </p:txBody>
      </p:sp>
      <p:pic>
        <p:nvPicPr>
          <p:cNvPr id="11" name="図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3388" y="2881597"/>
            <a:ext cx="7660968" cy="11467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8175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8200" y="263526"/>
            <a:ext cx="10515600" cy="861842"/>
          </a:xfrm>
        </p:spPr>
        <p:txBody>
          <a:bodyPr/>
          <a:lstStyle/>
          <a:p>
            <a:pPr algn="ctr"/>
            <a:r>
              <a:rPr kumimoji="1" lang="en-US" altLang="ja-JP" b="1" dirty="0" smtClean="0"/>
              <a:t>Proposals</a:t>
            </a:r>
            <a:endParaRPr kumimoji="1" lang="ja-JP" altLang="en-US" b="1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679450" y="1085209"/>
            <a:ext cx="11010900" cy="528813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kumimoji="1" lang="en-US" altLang="ja-JP" dirty="0" smtClean="0"/>
              <a:t>Proposal 1: </a:t>
            </a:r>
            <a:r>
              <a:rPr kumimoji="1" lang="en-US" altLang="ja-JP" dirty="0" err="1" smtClean="0"/>
              <a:t>ZoD</a:t>
            </a:r>
            <a:r>
              <a:rPr kumimoji="1" lang="en-US" altLang="ja-JP" dirty="0" smtClean="0"/>
              <a:t> and </a:t>
            </a:r>
            <a:r>
              <a:rPr kumimoji="1" lang="en-US" altLang="ja-JP" dirty="0" err="1" smtClean="0"/>
              <a:t>ZoA</a:t>
            </a:r>
            <a:r>
              <a:rPr kumimoji="1" lang="en-US" altLang="ja-JP" dirty="0" smtClean="0"/>
              <a:t> for cluster #</a:t>
            </a:r>
            <a:r>
              <a:rPr kumimoji="1" lang="en-US" altLang="ja-JP" dirty="0" smtClean="0"/>
              <a:t>1 </a:t>
            </a:r>
            <a:r>
              <a:rPr kumimoji="1" lang="en-US" altLang="ja-JP" dirty="0" smtClean="0"/>
              <a:t>are fixed at 90 degrees</a:t>
            </a:r>
          </a:p>
          <a:p>
            <a:pPr marL="0" indent="0">
              <a:buNone/>
            </a:pPr>
            <a:r>
              <a:rPr kumimoji="1" lang="en-US" altLang="ja-JP" dirty="0" smtClean="0"/>
              <a:t>Proposal 2:</a:t>
            </a:r>
          </a:p>
          <a:p>
            <a:pPr marL="0" indent="0">
              <a:buNone/>
            </a:pPr>
            <a:r>
              <a:rPr lang="en-US" altLang="ja-JP" dirty="0" smtClean="0"/>
              <a:t>Add the following note in the channel model section:</a:t>
            </a:r>
            <a:endParaRPr kumimoji="1" lang="en-US" altLang="ja-JP" dirty="0" smtClean="0"/>
          </a:p>
          <a:p>
            <a:pPr marL="0" indent="0">
              <a:buNone/>
            </a:pPr>
            <a:r>
              <a:rPr kumimoji="1" lang="en-US" altLang="ja-JP" sz="2400" dirty="0" smtClean="0"/>
              <a:t>“The values in the parameter set #1 and #2 are used for </a:t>
            </a:r>
            <a:r>
              <a:rPr kumimoji="1" lang="en-US" altLang="ja-JP" sz="2400" dirty="0" err="1" smtClean="0"/>
              <a:t>AS_desired</a:t>
            </a:r>
            <a:r>
              <a:rPr kumimoji="1" lang="en-US" altLang="ja-JP" sz="2400" dirty="0" smtClean="0"/>
              <a:t> in the scaling function </a:t>
            </a:r>
            <a:r>
              <a:rPr lang="en-US" altLang="ja-JP" sz="2400" dirty="0"/>
              <a:t>in Section </a:t>
            </a:r>
            <a:r>
              <a:rPr lang="en-US" altLang="ja-JP" sz="2400" dirty="0" smtClean="0"/>
              <a:t>7.7.5.1 </a:t>
            </a:r>
            <a:r>
              <a:rPr lang="en-US" altLang="ja-JP" sz="2400" dirty="0"/>
              <a:t>in TR38.900</a:t>
            </a:r>
            <a:r>
              <a:rPr kumimoji="1" lang="en-US" altLang="ja-JP" sz="2400" dirty="0" smtClean="0"/>
              <a:t>.</a:t>
            </a:r>
            <a:r>
              <a:rPr lang="en-US" altLang="ja-JP" sz="2400" dirty="0" smtClean="0"/>
              <a:t> </a:t>
            </a:r>
            <a:r>
              <a:rPr lang="en-US" altLang="ja-JP" sz="2400" dirty="0"/>
              <a:t>Calculation of </a:t>
            </a:r>
            <a:r>
              <a:rPr lang="en-US" altLang="ja-JP" sz="2400" dirty="0" err="1"/>
              <a:t>AS_model</a:t>
            </a:r>
            <a:r>
              <a:rPr lang="en-US" altLang="ja-JP" sz="2400" dirty="0"/>
              <a:t> in the scaling function </a:t>
            </a:r>
            <a:r>
              <a:rPr lang="en-US" altLang="ja-JP" sz="2400" dirty="0" smtClean="0"/>
              <a:t>is </a:t>
            </a:r>
            <a:r>
              <a:rPr lang="en-US" altLang="ja-JP" sz="2400" dirty="0"/>
              <a:t>defined in Annex A </a:t>
            </a:r>
            <a:r>
              <a:rPr lang="en-US" altLang="ja-JP" sz="2400" dirty="0" smtClean="0"/>
              <a:t>of TR </a:t>
            </a:r>
            <a:r>
              <a:rPr lang="en-US" altLang="ja-JP" sz="2400" dirty="0"/>
              <a:t>25.996.</a:t>
            </a:r>
            <a:r>
              <a:rPr lang="ja-JP" altLang="en-US" sz="2400" dirty="0" smtClean="0"/>
              <a:t>　</a:t>
            </a:r>
            <a:r>
              <a:rPr lang="en-US" altLang="ja-JP" sz="2400" dirty="0" smtClean="0"/>
              <a:t>Baseline values for per cluster spread </a:t>
            </a:r>
            <a:r>
              <a:rPr lang="en-US" altLang="ja-JP" sz="2400" dirty="0" err="1" smtClean="0"/>
              <a:t>c</a:t>
            </a:r>
            <a:r>
              <a:rPr lang="en-US" altLang="ja-JP" sz="2400" baseline="-25000" dirty="0" err="1" smtClean="0"/>
              <a:t>ASD</a:t>
            </a:r>
            <a:r>
              <a:rPr lang="en-US" altLang="ja-JP" sz="2400" dirty="0" smtClean="0"/>
              <a:t>, </a:t>
            </a:r>
            <a:r>
              <a:rPr lang="en-US" altLang="ja-JP" sz="2400" dirty="0" err="1" smtClean="0"/>
              <a:t>c</a:t>
            </a:r>
            <a:r>
              <a:rPr lang="en-US" altLang="ja-JP" sz="2400" baseline="-25000" dirty="0" err="1" smtClean="0"/>
              <a:t>ASA</a:t>
            </a:r>
            <a:r>
              <a:rPr lang="en-US" altLang="ja-JP" sz="2400" dirty="0" smtClean="0"/>
              <a:t>, </a:t>
            </a:r>
            <a:r>
              <a:rPr lang="en-US" altLang="ja-JP" sz="2400" dirty="0" err="1" smtClean="0"/>
              <a:t>c</a:t>
            </a:r>
            <a:r>
              <a:rPr lang="en-US" altLang="ja-JP" sz="2400" baseline="-25000" dirty="0" err="1" smtClean="0"/>
              <a:t>ZSD</a:t>
            </a:r>
            <a:r>
              <a:rPr lang="en-US" altLang="ja-JP" sz="2400" dirty="0" smtClean="0"/>
              <a:t>, </a:t>
            </a:r>
            <a:r>
              <a:rPr lang="en-US" altLang="ja-JP" sz="2400" dirty="0" err="1" smtClean="0"/>
              <a:t>c</a:t>
            </a:r>
            <a:r>
              <a:rPr lang="en-US" altLang="ja-JP" sz="2400" baseline="-25000" dirty="0" err="1" smtClean="0"/>
              <a:t>ZSA</a:t>
            </a:r>
            <a:r>
              <a:rPr lang="en-US" altLang="ja-JP" sz="2400" dirty="0" smtClean="0"/>
              <a:t> are defined in </a:t>
            </a:r>
            <a:r>
              <a:rPr lang="en-GB" altLang="ja-JP" sz="2400" dirty="0"/>
              <a:t>Table </a:t>
            </a:r>
            <a:r>
              <a:rPr lang="en-GB" altLang="ja-JP" sz="2400" dirty="0" smtClean="0"/>
              <a:t>7.7.1-4 in </a:t>
            </a:r>
            <a:r>
              <a:rPr lang="en-US" altLang="ja-JP" sz="2400" dirty="0"/>
              <a:t>TR38.900. </a:t>
            </a:r>
            <a:r>
              <a:rPr lang="en-US" altLang="ja-JP" sz="2400" dirty="0" smtClean="0"/>
              <a:t>If different values </a:t>
            </a:r>
            <a:r>
              <a:rPr lang="en-US" altLang="ja-JP" sz="2400" dirty="0"/>
              <a:t>are selected for </a:t>
            </a:r>
            <a:r>
              <a:rPr lang="en-US" altLang="ja-JP" sz="2400" dirty="0" smtClean="0"/>
              <a:t>the per </a:t>
            </a:r>
            <a:r>
              <a:rPr lang="en-US" altLang="ja-JP" sz="2400" dirty="0"/>
              <a:t>cluster </a:t>
            </a:r>
            <a:r>
              <a:rPr lang="en-US" altLang="ja-JP" sz="2400" dirty="0" smtClean="0"/>
              <a:t>spreads, companies should provide justification. Examples of CDL-D tables for all combinations are shown in Table 4 (shown in Appendix in this way forward).”</a:t>
            </a:r>
            <a:endParaRPr kumimoji="1" lang="en-US" altLang="ja-JP" sz="2400" dirty="0" smtClean="0"/>
          </a:p>
          <a:p>
            <a:pPr marL="0" indent="0">
              <a:buNone/>
            </a:pPr>
            <a:endParaRPr lang="en-US" altLang="ja-JP" sz="2400" dirty="0"/>
          </a:p>
          <a:p>
            <a:pPr marL="0" indent="0">
              <a:buNone/>
            </a:pPr>
            <a:endParaRPr kumimoji="1" lang="ja-JP" altLang="en-US" sz="2400" dirty="0"/>
          </a:p>
        </p:txBody>
      </p:sp>
      <p:pic>
        <p:nvPicPr>
          <p:cNvPr id="5" name="図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51842" y="5072862"/>
            <a:ext cx="6523560" cy="9764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6249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0485" y="1255089"/>
            <a:ext cx="10171030" cy="5602911"/>
          </a:xfrm>
          <a:prstGeom prst="rect">
            <a:avLst/>
          </a:prstGeom>
        </p:spPr>
      </p:pic>
      <p:sp>
        <p:nvSpPr>
          <p:cNvPr id="6" name="タイトル 1"/>
          <p:cNvSpPr>
            <a:spLocks noGrp="1"/>
          </p:cNvSpPr>
          <p:nvPr>
            <p:ph type="title"/>
          </p:nvPr>
        </p:nvSpPr>
        <p:spPr>
          <a:xfrm>
            <a:off x="838200" y="174625"/>
            <a:ext cx="10515600" cy="535833"/>
          </a:xfrm>
        </p:spPr>
        <p:txBody>
          <a:bodyPr>
            <a:normAutofit fontScale="90000"/>
          </a:bodyPr>
          <a:lstStyle/>
          <a:p>
            <a:pPr algn="ctr"/>
            <a:r>
              <a:rPr kumimoji="1" lang="en-US" altLang="ja-JP" b="1" dirty="0" smtClean="0"/>
              <a:t>Appendix</a:t>
            </a:r>
            <a:endParaRPr kumimoji="1" lang="ja-JP" altLang="en-US" b="1" dirty="0"/>
          </a:p>
        </p:txBody>
      </p:sp>
      <p:sp>
        <p:nvSpPr>
          <p:cNvPr id="11" name="コンテンツ プレースホルダー 2"/>
          <p:cNvSpPr>
            <a:spLocks noGrp="1"/>
          </p:cNvSpPr>
          <p:nvPr>
            <p:ph idx="1"/>
          </p:nvPr>
        </p:nvSpPr>
        <p:spPr>
          <a:xfrm>
            <a:off x="838200" y="787400"/>
            <a:ext cx="10515600" cy="4351338"/>
          </a:xfrm>
        </p:spPr>
        <p:txBody>
          <a:bodyPr>
            <a:noAutofit/>
          </a:bodyPr>
          <a:lstStyle/>
          <a:p>
            <a:r>
              <a:rPr kumimoji="1" lang="en-US" altLang="ja-JP" sz="2400" dirty="0" smtClean="0"/>
              <a:t>An Example of the CDL-D table for every combination is shown below</a:t>
            </a:r>
          </a:p>
        </p:txBody>
      </p:sp>
    </p:spTree>
    <p:extLst>
      <p:ext uri="{BB962C8B-B14F-4D97-AF65-F5344CB8AC3E}">
        <p14:creationId xmlns:p14="http://schemas.microsoft.com/office/powerpoint/2010/main" val="1081139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タイトル 1"/>
          <p:cNvSpPr>
            <a:spLocks noGrp="1"/>
          </p:cNvSpPr>
          <p:nvPr>
            <p:ph type="title"/>
          </p:nvPr>
        </p:nvSpPr>
        <p:spPr>
          <a:xfrm>
            <a:off x="838200" y="174625"/>
            <a:ext cx="10515600" cy="535833"/>
          </a:xfrm>
        </p:spPr>
        <p:txBody>
          <a:bodyPr>
            <a:normAutofit fontScale="90000"/>
          </a:bodyPr>
          <a:lstStyle/>
          <a:p>
            <a:pPr algn="ctr"/>
            <a:r>
              <a:rPr kumimoji="1" lang="en-US" altLang="ja-JP" b="1" dirty="0" smtClean="0"/>
              <a:t>Appendix</a:t>
            </a:r>
            <a:endParaRPr kumimoji="1" lang="ja-JP" altLang="en-US" b="1" dirty="0"/>
          </a:p>
        </p:txBody>
      </p:sp>
      <p:pic>
        <p:nvPicPr>
          <p:cNvPr id="5" name="図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760" y="812058"/>
            <a:ext cx="10798479" cy="5948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0159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8200" y="174625"/>
            <a:ext cx="10515600" cy="535833"/>
          </a:xfrm>
        </p:spPr>
        <p:txBody>
          <a:bodyPr>
            <a:normAutofit fontScale="90000"/>
          </a:bodyPr>
          <a:lstStyle/>
          <a:p>
            <a:pPr algn="ctr"/>
            <a:r>
              <a:rPr kumimoji="1" lang="en-US" altLang="ja-JP" b="1" dirty="0" smtClean="0"/>
              <a:t>Appendix</a:t>
            </a:r>
            <a:endParaRPr kumimoji="1" lang="ja-JP" altLang="en-US" b="1" dirty="0"/>
          </a:p>
        </p:txBody>
      </p:sp>
      <p:pic>
        <p:nvPicPr>
          <p:cNvPr id="4" name="図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4421" y="838199"/>
            <a:ext cx="10633379" cy="58576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3196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タイトル 1"/>
          <p:cNvSpPr>
            <a:spLocks noGrp="1"/>
          </p:cNvSpPr>
          <p:nvPr>
            <p:ph type="title"/>
          </p:nvPr>
        </p:nvSpPr>
        <p:spPr>
          <a:xfrm>
            <a:off x="838200" y="174625"/>
            <a:ext cx="10515600" cy="535833"/>
          </a:xfrm>
        </p:spPr>
        <p:txBody>
          <a:bodyPr>
            <a:normAutofit fontScale="90000"/>
          </a:bodyPr>
          <a:lstStyle/>
          <a:p>
            <a:pPr algn="ctr"/>
            <a:r>
              <a:rPr kumimoji="1" lang="en-US" altLang="ja-JP" b="1" dirty="0" smtClean="0"/>
              <a:t>Appendix</a:t>
            </a:r>
            <a:endParaRPr kumimoji="1" lang="ja-JP" altLang="en-US" b="1" dirty="0"/>
          </a:p>
        </p:txBody>
      </p:sp>
      <p:pic>
        <p:nvPicPr>
          <p:cNvPr id="3" name="図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2521" y="850899"/>
            <a:ext cx="10633379" cy="58576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1274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1176</TotalTime>
  <Words>220</Words>
  <Application>Microsoft Office PowerPoint</Application>
  <PresentationFormat>ワイド画面</PresentationFormat>
  <Paragraphs>22</Paragraphs>
  <Slides>7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7</vt:i4>
      </vt:variant>
    </vt:vector>
  </HeadingPairs>
  <TitlesOfParts>
    <vt:vector size="12" baseType="lpstr">
      <vt:lpstr>ＭＳ Ｐゴシック</vt:lpstr>
      <vt:lpstr>Arial</vt:lpstr>
      <vt:lpstr>Calibri</vt:lpstr>
      <vt:lpstr>Calibri Light</vt:lpstr>
      <vt:lpstr>Office テーマ</vt:lpstr>
      <vt:lpstr>WF on CDL-D model for high speed  train scenario at 30GHz for RRH and relay</vt:lpstr>
      <vt:lpstr>Background and motivation</vt:lpstr>
      <vt:lpstr>Proposals</vt:lpstr>
      <vt:lpstr>Appendix</vt:lpstr>
      <vt:lpstr>Appendix</vt:lpstr>
      <vt:lpstr>Appendix</vt:lpstr>
      <vt:lpstr>Appendix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2016-08-23T12:36:17Z</dcterms:created>
  <dcterms:modified xsi:type="dcterms:W3CDTF">2016-08-24T11:43:44Z</dcterms:modified>
</cp:coreProperties>
</file>