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7" r:id="rId2"/>
    <p:sldId id="270" r:id="rId3"/>
    <p:sldId id="271" r:id="rId4"/>
    <p:sldId id="272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288" userDrawn="1">
          <p15:clr>
            <a:srgbClr val="A4A3A4"/>
          </p15:clr>
        </p15:guide>
        <p15:guide id="4" pos="54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707" autoAdjust="0"/>
  </p:normalViewPr>
  <p:slideViewPr>
    <p:cSldViewPr>
      <p:cViewPr varScale="1">
        <p:scale>
          <a:sx n="84" d="100"/>
          <a:sy n="84" d="100"/>
        </p:scale>
        <p:origin x="1426" y="82"/>
      </p:cViewPr>
      <p:guideLst>
        <p:guide orient="horz" pos="2160"/>
        <p:guide pos="2880"/>
        <p:guide pos="288"/>
        <p:guide pos="5472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79491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93966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</a:t>
            </a:r>
            <a:r>
              <a:rPr lang="en-GB" sz="2400" b="1" dirty="0" smtClean="0"/>
              <a:t>TSG-RAN1 </a:t>
            </a:r>
            <a:r>
              <a:rPr lang="en-GB" sz="2400" b="1" dirty="0"/>
              <a:t>Meeting </a:t>
            </a:r>
            <a:r>
              <a:rPr lang="en-GB" sz="2400" b="1" dirty="0" smtClean="0"/>
              <a:t>#86		</a:t>
            </a:r>
            <a:r>
              <a:rPr lang="en-GB" sz="2400" b="1" i="1" dirty="0"/>
              <a:t>	</a:t>
            </a:r>
            <a:r>
              <a:rPr lang="en-GB" sz="2400" b="1" i="1" dirty="0" smtClean="0"/>
              <a:t>R1-168107</a:t>
            </a:r>
            <a:endParaRPr lang="en-US" sz="2400" b="1" i="1" dirty="0"/>
          </a:p>
          <a:p>
            <a:r>
              <a:rPr lang="en-US" sz="2400" b="1" dirty="0"/>
              <a:t>Gothenburg, Sweden, </a:t>
            </a:r>
            <a:r>
              <a:rPr lang="en-US" sz="2400" b="1" dirty="0" smtClean="0"/>
              <a:t>22nd – 26th </a:t>
            </a:r>
            <a:r>
              <a:rPr lang="en-US" sz="2400" b="1" dirty="0"/>
              <a:t>Aug 2016</a:t>
            </a:r>
            <a:endParaRPr lang="en-US" sz="2400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evaluation assumptions for initial access in NR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1143000" y="3733800"/>
            <a:ext cx="7772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Intel Corporation, […]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943600" y="1668214"/>
            <a:ext cx="2667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Agenda item: 8.1.6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725301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Link-level evaluation assumptions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87479663"/>
              </p:ext>
            </p:extLst>
          </p:nvPr>
        </p:nvGraphicFramePr>
        <p:xfrm>
          <a:off x="457200" y="1405890"/>
          <a:ext cx="8229599" cy="5191399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226527"/>
                <a:gridCol w="3001536"/>
                <a:gridCol w="3001536"/>
              </a:tblGrid>
              <a:tr h="16582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b="1" dirty="0">
                          <a:effectLst/>
                        </a:rPr>
                        <a:t> 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b="1" dirty="0">
                          <a:effectLst/>
                        </a:rPr>
                        <a:t>Below 6GHz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b="1" dirty="0">
                          <a:effectLst/>
                        </a:rPr>
                        <a:t>Above 6GHz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</a:tr>
              <a:tr h="16582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Carrier Frequency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4 </a:t>
                      </a:r>
                      <a:r>
                        <a:rPr lang="en-GB" sz="1400" dirty="0" smtClean="0">
                          <a:effectLst/>
                        </a:rPr>
                        <a:t>GHz</a:t>
                      </a:r>
                      <a:endParaRPr lang="en-US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30, 70 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GHz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</a:tr>
              <a:tr h="16582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Channel Model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CDL, AWGN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582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Subcarrier Spacing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effectLst/>
                        </a:rPr>
                        <a:t>15, 30, 60, 120 or 240 kHz (to</a:t>
                      </a:r>
                      <a:r>
                        <a:rPr lang="en-GB" sz="1400" baseline="0" dirty="0" smtClean="0">
                          <a:effectLst/>
                        </a:rPr>
                        <a:t> be clarified by each company)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hMerge="1"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</a:tr>
              <a:tr h="16582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SNR range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&gt; -6dB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&gt; -18dB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</a:tr>
              <a:tr h="497479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Search window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The time window to search (correlate) NR-PSS. It depends on the periodicity of NR-SS transmission. The value needs to be provided by each company.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1653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Antenna Configuration at the TRP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(1,1,2) with omni-directional antenna element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(4,8,2), with directional antenna element (HPBW=65</a:t>
                      </a:r>
                      <a:r>
                        <a:rPr lang="en-GB" sz="1400" baseline="30000" dirty="0">
                          <a:effectLst/>
                        </a:rPr>
                        <a:t>0</a:t>
                      </a:r>
                      <a:r>
                        <a:rPr lang="en-GB" sz="1400" dirty="0">
                          <a:effectLst/>
                        </a:rPr>
                        <a:t>, directivity 8dB)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</a:tr>
              <a:tr h="331653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Antenna Configuration at the UE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(1,1,2) with omni-directional antenna element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(2,4,2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), with directional antenna element (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HPBW=90</a:t>
                      </a:r>
                      <a:r>
                        <a:rPr lang="en-GB" sz="1400" baseline="30000" dirty="0" smtClean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, directivity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5dB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</a:tr>
              <a:tr h="331653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Antenna port virtualization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Clarified by each company in simulation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assumptions 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 panose="02010600030101010101" pitchFamily="2" charset="-122"/>
                        </a:rPr>
                        <a:t>(e.g. the beamforming method, beam directions, number of beams)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56818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Frequency Offset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gridSpan="2">
                  <a:txBody>
                    <a:bodyPr/>
                    <a:lstStyle/>
                    <a:p>
                      <a:pPr marL="342900" lvl="0" indent="-34290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Initial acquisition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742950" lvl="1" indent="-28575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TRP: uniform distribution +/- 0.05 ppm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742950" lvl="1" indent="-28575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UE: uniform distribution </a:t>
                      </a:r>
                      <a:r>
                        <a:rPr lang="en-GB" sz="1400" strike="noStrike" dirty="0">
                          <a:solidFill>
                            <a:schemeClr val="tx1"/>
                          </a:solidFill>
                          <a:effectLst/>
                        </a:rPr>
                        <a:t>+/- </a:t>
                      </a:r>
                      <a:r>
                        <a:rPr lang="en-GB" sz="1400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10 </a:t>
                      </a:r>
                      <a:r>
                        <a:rPr lang="en-GB" sz="1400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 ppm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(optional:</a:t>
                      </a:r>
                      <a:r>
                        <a:rPr lang="en-GB" sz="1400" baseline="0" dirty="0" smtClean="0">
                          <a:solidFill>
                            <a:schemeClr val="tx1"/>
                          </a:solidFill>
                          <a:effectLst/>
                        </a:rPr>
                        <a:t> 5 ppm, 20ppm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lvl="0" indent="-34290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Non-initial acquisition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742950" lvl="1" indent="-28575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TRP: uniform distribution +/- 0.05 ppm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742950" lvl="1" indent="-285750" hangingPunct="0">
                        <a:spcAft>
                          <a:spcPts val="90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UE: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uniform distribution +/- 0.1 ppm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94958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Number of interfering TRPs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1. 0 TRP</a:t>
                      </a:r>
                      <a:endParaRPr lang="en-US" sz="1100">
                        <a:effectLst/>
                      </a:endParaRPr>
                    </a:p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2. 2 interfering TRPs (1</a:t>
                      </a:r>
                      <a:r>
                        <a:rPr lang="en-GB" sz="1400" baseline="30000">
                          <a:effectLst/>
                        </a:rPr>
                        <a:t>st</a:t>
                      </a:r>
                      <a:r>
                        <a:rPr lang="en-GB" sz="1400">
                          <a:effectLst/>
                        </a:rPr>
                        <a:t> SIR = 0 dB, 2</a:t>
                      </a:r>
                      <a:r>
                        <a:rPr lang="en-GB" sz="1400" baseline="30000">
                          <a:effectLst/>
                        </a:rPr>
                        <a:t>nd</a:t>
                      </a:r>
                      <a:r>
                        <a:rPr lang="en-GB" sz="1400">
                          <a:effectLst/>
                        </a:rPr>
                        <a:t> SIR = -3dB) – timing arrival differences from TRPs are provided by each company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1. 0 TRP</a:t>
                      </a:r>
                      <a:endParaRPr lang="en-US" sz="1100" dirty="0">
                        <a:effectLst/>
                      </a:endParaRPr>
                    </a:p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559547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4722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System-level evaluation assumptions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87116597"/>
              </p:ext>
            </p:extLst>
          </p:nvPr>
        </p:nvGraphicFramePr>
        <p:xfrm>
          <a:off x="457200" y="921864"/>
          <a:ext cx="8229600" cy="585384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666998"/>
                <a:gridCol w="2781301"/>
                <a:gridCol w="2781301"/>
              </a:tblGrid>
              <a:tr h="16150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b="1" dirty="0">
                          <a:effectLst/>
                        </a:rPr>
                        <a:t> 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b="1" dirty="0">
                          <a:effectLst/>
                        </a:rPr>
                        <a:t>Below 6GHz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b="1" dirty="0">
                          <a:effectLst/>
                        </a:rPr>
                        <a:t>Above 6GHz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</a:tr>
              <a:tr h="16150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Scenario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Urban Macro, ISD = 500m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50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Carrier Frequency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4 GHz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30, 70 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GHz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</a:tr>
              <a:tr h="195145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Channel Model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TR 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36.873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TR 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38.900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</a:tr>
              <a:tr h="306482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UE dropping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According to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TR 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36.873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50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Subcarrier Spacing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effectLst/>
                        </a:rPr>
                        <a:t>15, 30, 60, 120 or 240 kHz (to</a:t>
                      </a:r>
                      <a:r>
                        <a:rPr lang="en-GB" sz="1400" baseline="0" dirty="0" smtClean="0">
                          <a:effectLst/>
                        </a:rPr>
                        <a:t> be clarified by each company)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hMerge="1"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</a:tr>
              <a:tr h="322999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Network Synchronization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TRPs are synchronized, propagation delay difference between TRPs is modelled.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84499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Search window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The time window to search (correlate) NR-PSS. It depends on the periodicity of NR-SS transmission. The value needs to be provided by each company.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84499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Antenna Configuration at the TRP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(1,1,2) with directional antenna element (HPBW=65</a:t>
                      </a:r>
                      <a:r>
                        <a:rPr lang="en-GB" sz="1400" baseline="30000">
                          <a:effectLst/>
                        </a:rPr>
                        <a:t>0</a:t>
                      </a:r>
                      <a:r>
                        <a:rPr lang="en-GB" sz="1400">
                          <a:effectLst/>
                        </a:rPr>
                        <a:t>, directivity 8dB)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(4,8,2), with directional antenna element (HPBW=65</a:t>
                      </a:r>
                      <a:r>
                        <a:rPr lang="en-GB" sz="1400" baseline="30000" dirty="0">
                          <a:effectLst/>
                        </a:rPr>
                        <a:t>0</a:t>
                      </a:r>
                      <a:r>
                        <a:rPr lang="en-GB" sz="1400" dirty="0">
                          <a:effectLst/>
                        </a:rPr>
                        <a:t>, directivity 8dB)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</a:tr>
              <a:tr h="322999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Antenna Configuration at the UE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(1,1,2) with </a:t>
                      </a:r>
                      <a:r>
                        <a:rPr lang="en-GB" sz="1400" dirty="0" err="1">
                          <a:effectLst/>
                        </a:rPr>
                        <a:t>omni</a:t>
                      </a:r>
                      <a:r>
                        <a:rPr lang="en-GB" sz="1400" dirty="0">
                          <a:effectLst/>
                        </a:rPr>
                        <a:t>-directional antenna element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(2,4,2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), with directional antenna element (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HPBW=90</a:t>
                      </a:r>
                      <a:r>
                        <a:rPr lang="en-GB" sz="1400" baseline="30000" dirty="0" smtClean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, directivity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5dB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</a:tr>
              <a:tr h="416771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Antenna port virtualization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Clarified by each company in simulation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assumptions 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 panose="02010600030101010101" pitchFamily="2" charset="-122"/>
                        </a:rPr>
                        <a:t>(e.g. the beamforming method, beam directions, number of beams)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6838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Frequency Offset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gridSpan="2">
                  <a:txBody>
                    <a:bodyPr/>
                    <a:lstStyle/>
                    <a:p>
                      <a:pPr marL="342900" lvl="0" indent="-34290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Initial acquisition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742950" lvl="1" indent="-28575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TRP: uniform distribution +/- 0.05 ppm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742950" lvl="1" indent="-28575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UE: uniform distribution +/- </a:t>
                      </a:r>
                      <a:r>
                        <a:rPr lang="en-GB" sz="1400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 ppm (optional: 5 ppm, 20 ppm)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lvl="0" indent="-34290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Non-initial acquisition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742950" lvl="1" indent="-28575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TRP: uniform distribution +/- 0.05 ppm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742950" lvl="1" indent="-28575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UE: uniform distribution +/- 0.1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ppm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6068" marR="6606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22999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PHY Abstraction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No PHY Abstraction. </a:t>
                      </a:r>
                      <a:r>
                        <a:rPr lang="en-US" sz="1400" dirty="0">
                          <a:effectLst/>
                        </a:rPr>
                        <a:t>All the links shall be explicitly implemented in the system level platform.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87210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Performance metrics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 hangingPunct="0"/>
            <a:r>
              <a:rPr lang="en-US" dirty="0"/>
              <a:t>Signal detection rate</a:t>
            </a:r>
          </a:p>
          <a:p>
            <a:pPr lvl="0" hangingPunct="0"/>
            <a:r>
              <a:rPr lang="en-US" dirty="0"/>
              <a:t>Misdetection probability</a:t>
            </a:r>
          </a:p>
          <a:p>
            <a:pPr lvl="0" hangingPunct="0"/>
            <a:r>
              <a:rPr lang="en-US" dirty="0"/>
              <a:t>Distribution of acquisition time (a.k.a. cell search time)</a:t>
            </a:r>
          </a:p>
          <a:p>
            <a:pPr lvl="0" hangingPunct="0"/>
            <a:r>
              <a:rPr lang="en-US" dirty="0"/>
              <a:t>Residual timing and frequency errors after synchronization</a:t>
            </a:r>
          </a:p>
          <a:p>
            <a:r>
              <a:rPr lang="en-US" dirty="0"/>
              <a:t>Other metrics are not </a:t>
            </a:r>
            <a:r>
              <a:rPr lang="en-US" dirty="0" smtClean="0"/>
              <a:t>precluded</a:t>
            </a:r>
          </a:p>
          <a:p>
            <a:pPr marL="0" indent="0">
              <a:buNone/>
            </a:pPr>
            <a:r>
              <a:rPr lang="en-US" dirty="0" smtClean="0"/>
              <a:t>Note: Companies </a:t>
            </a:r>
            <a:r>
              <a:rPr lang="en-US" dirty="0"/>
              <a:t>should specify the target false alarm </a:t>
            </a:r>
            <a:r>
              <a:rPr lang="en-US" dirty="0" smtClean="0"/>
              <a:t>probability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48375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6961</TotalTime>
  <Words>541</Words>
  <Application>Microsoft Office PowerPoint</Application>
  <PresentationFormat>On-screen Show (4:3)</PresentationFormat>
  <Paragraphs>89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SimSun</vt:lpstr>
      <vt:lpstr>Arial</vt:lpstr>
      <vt:lpstr>Calibri</vt:lpstr>
      <vt:lpstr>Courier New</vt:lpstr>
      <vt:lpstr>Times New Roman</vt:lpstr>
      <vt:lpstr>Office Theme</vt:lpstr>
      <vt:lpstr>PowerPoint Presentation</vt:lpstr>
      <vt:lpstr>Link-level evaluation assumptions</vt:lpstr>
      <vt:lpstr>System-level evaluation assumptions</vt:lpstr>
      <vt:lpstr>Performance metrics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Davydov, Alexei</dc:creator>
  <cp:keywords>CTPClassification=CTP_PUBLIC:VisualMarkings=</cp:keywords>
  <cp:lastModifiedBy>Han, Seunghee</cp:lastModifiedBy>
  <cp:revision>383</cp:revision>
  <dcterms:created xsi:type="dcterms:W3CDTF">2016-03-24T01:14:08Z</dcterms:created>
  <dcterms:modified xsi:type="dcterms:W3CDTF">2016-08-23T12:08:30Z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5fef979f-62ed-4531-988e-ee6b9d3983f9</vt:lpwstr>
  </property>
  <property fmtid="{D5CDD505-2E9C-101B-9397-08002B2CF9AE}" pid="3" name="CTP_TimeStamp">
    <vt:lpwstr>2016-08-23 12:08:29Z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