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6" r:id="rId5"/>
    <p:sldId id="264" r:id="rId6"/>
    <p:sldId id="265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413" autoAdjust="0"/>
  </p:normalViewPr>
  <p:slideViewPr>
    <p:cSldViewPr>
      <p:cViewPr varScale="1">
        <p:scale>
          <a:sx n="94" d="100"/>
          <a:sy n="94" d="100"/>
        </p:scale>
        <p:origin x="960" y="58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alignment among different numerologies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</a:t>
            </a:r>
            <a:r>
              <a:rPr lang="en-US" altLang="zh-CN" smtClean="0"/>
              <a:t>, Qualcomm,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#86                                                                          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R1-168090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Definition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For different numerology alignment, define the following two cases</a:t>
            </a:r>
          </a:p>
          <a:p>
            <a:pPr lvl="1"/>
            <a:r>
              <a:rPr lang="en-US" altLang="ko-KR" sz="1800" dirty="0" err="1" smtClean="0"/>
              <a:t>Inband</a:t>
            </a:r>
            <a:r>
              <a:rPr lang="en-US" altLang="ko-KR" sz="1800" dirty="0" smtClean="0"/>
              <a:t> case: different numerologies are multiplexed in the same NR carrier</a:t>
            </a:r>
          </a:p>
          <a:p>
            <a:pPr lvl="1"/>
            <a:r>
              <a:rPr lang="en-US" altLang="ko-KR" sz="1800" dirty="0" err="1" smtClean="0"/>
              <a:t>Outband</a:t>
            </a:r>
            <a:r>
              <a:rPr lang="en-US" altLang="ko-KR" sz="1800" dirty="0" smtClean="0"/>
              <a:t> case: different numerologies are not multiplexed in the same NR carrier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21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Symbol level alignment is assumed in the following cases</a:t>
            </a:r>
          </a:p>
          <a:p>
            <a:pPr lvl="1"/>
            <a:r>
              <a:rPr lang="en-US" altLang="ko-KR" sz="2000" dirty="0"/>
              <a:t>Different subcarrier </a:t>
            </a:r>
            <a:r>
              <a:rPr lang="en-US" altLang="ko-KR" sz="2000" dirty="0" err="1"/>
              <a:t>spacings</a:t>
            </a:r>
            <a:r>
              <a:rPr lang="en-US" altLang="ko-KR" sz="2000" dirty="0"/>
              <a:t> with the same CP overhead in </a:t>
            </a:r>
            <a:r>
              <a:rPr lang="en-US" altLang="ko-KR" sz="2000" dirty="0" err="1"/>
              <a:t>inband</a:t>
            </a:r>
            <a:r>
              <a:rPr lang="en-US" altLang="ko-KR" sz="2000" dirty="0"/>
              <a:t> </a:t>
            </a:r>
            <a:r>
              <a:rPr lang="en-US" altLang="ko-KR" sz="2000" dirty="0" smtClean="0"/>
              <a:t>case</a:t>
            </a:r>
            <a:endParaRPr lang="en-US" altLang="ko-KR" sz="1900" dirty="0" smtClean="0"/>
          </a:p>
          <a:p>
            <a:r>
              <a:rPr lang="en-US" altLang="ko-KR" sz="2400" dirty="0"/>
              <a:t>In other cases, symbol level alignment is not assumed. </a:t>
            </a:r>
          </a:p>
          <a:p>
            <a:pPr lvl="1"/>
            <a:r>
              <a:rPr lang="en-US" altLang="ko-KR" sz="1800" dirty="0" smtClean="0"/>
              <a:t>FFS: Slot/subframe level alignment for </a:t>
            </a:r>
            <a:r>
              <a:rPr lang="en-US" altLang="ko-KR" sz="1800" dirty="0" err="1" smtClean="0"/>
              <a:t>outband</a:t>
            </a:r>
            <a:r>
              <a:rPr lang="en-US" altLang="ko-KR" sz="1800" dirty="0" smtClean="0"/>
              <a:t> case</a:t>
            </a:r>
            <a:endParaRPr lang="en-US" altLang="ko-KR" sz="2000" dirty="0" smtClean="0"/>
          </a:p>
          <a:p>
            <a:pPr lvl="1"/>
            <a:endParaRPr lang="en-US" altLang="ko-KR" sz="19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08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>
                <a:cs typeface="Times New Roman" panose="02020603050405020304" pitchFamily="18" charset="0"/>
              </a:rPr>
              <a:t>For normal CP family, choose one option from the followings for symbol-level alignment</a:t>
            </a:r>
          </a:p>
          <a:p>
            <a:pPr lvl="1"/>
            <a:r>
              <a:rPr lang="en-US" altLang="ko-KR" sz="1900" dirty="0">
                <a:cs typeface="Times New Roman" panose="02020603050405020304" pitchFamily="18" charset="0"/>
              </a:rPr>
              <a:t>For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900" dirty="0">
                <a:cs typeface="Times New Roman" panose="02020603050405020304" pitchFamily="18" charset="0"/>
              </a:rPr>
              <a:t> = F</a:t>
            </a:r>
            <a:r>
              <a:rPr lang="en-US" altLang="ko-KR" sz="1900" baseline="-25000" dirty="0">
                <a:cs typeface="Times New Roman" panose="02020603050405020304" pitchFamily="18" charset="0"/>
              </a:rPr>
              <a:t>0 </a:t>
            </a:r>
            <a:r>
              <a:rPr lang="en-US" altLang="ko-KR" sz="1900" dirty="0">
                <a:cs typeface="Times New Roman" panose="02020603050405020304" pitchFamily="18" charset="0"/>
              </a:rPr>
              <a:t>* 2</a:t>
            </a:r>
            <a:r>
              <a:rPr lang="en-US" altLang="ko-KR" sz="19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1900" dirty="0">
                <a:cs typeface="Times New Roman" panose="02020603050405020304" pitchFamily="18" charset="0"/>
              </a:rPr>
              <a:t> (n is a positive integer, F</a:t>
            </a:r>
            <a:r>
              <a:rPr lang="en-US" altLang="ko-KR" sz="1900" baseline="-25000" dirty="0">
                <a:cs typeface="Times New Roman" panose="02020603050405020304" pitchFamily="18" charset="0"/>
              </a:rPr>
              <a:t>0 </a:t>
            </a:r>
            <a:r>
              <a:rPr lang="en-US" altLang="ko-KR" sz="1900" dirty="0">
                <a:cs typeface="Times New Roman" panose="02020603050405020304" pitchFamily="18" charset="0"/>
              </a:rPr>
              <a:t>= 15 kHz), </a:t>
            </a:r>
          </a:p>
          <a:p>
            <a:pPr lvl="2"/>
            <a:r>
              <a:rPr lang="en-US" altLang="ko-KR" sz="1900" dirty="0">
                <a:cs typeface="Times New Roman" panose="02020603050405020304" pitchFamily="18" charset="0"/>
              </a:rPr>
              <a:t>Each symbol length (including CP) of F</a:t>
            </a:r>
            <a:r>
              <a:rPr lang="en-US" altLang="ko-KR" sz="1900" baseline="-25000" dirty="0">
                <a:cs typeface="Times New Roman" panose="02020603050405020304" pitchFamily="18" charset="0"/>
              </a:rPr>
              <a:t>0 </a:t>
            </a:r>
            <a:r>
              <a:rPr lang="en-US" altLang="ko-KR" sz="1900" dirty="0">
                <a:cs typeface="Times New Roman" panose="02020603050405020304" pitchFamily="18" charset="0"/>
              </a:rPr>
              <a:t>equals the sum of the corresponding 2</a:t>
            </a:r>
            <a:r>
              <a:rPr lang="en-US" altLang="ko-KR" sz="19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1900" dirty="0">
                <a:cs typeface="Times New Roman" panose="02020603050405020304" pitchFamily="18" charset="0"/>
              </a:rPr>
              <a:t> symbols of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endParaRPr lang="en-US" altLang="ko-KR" sz="1900" dirty="0">
              <a:cs typeface="Times New Roman" panose="02020603050405020304" pitchFamily="18" charset="0"/>
            </a:endParaRPr>
          </a:p>
          <a:p>
            <a:pPr lvl="2"/>
            <a:r>
              <a:rPr lang="en-US" altLang="ko-KR" sz="1900" dirty="0">
                <a:cs typeface="Times New Roman" panose="02020603050405020304" pitchFamily="18" charset="0"/>
              </a:rPr>
              <a:t>Option 1: The first 2</a:t>
            </a:r>
            <a:r>
              <a:rPr lang="en-US" altLang="ko-KR" sz="1900" baseline="30000" dirty="0">
                <a:cs typeface="Times New Roman" panose="02020603050405020304" pitchFamily="18" charset="0"/>
              </a:rPr>
              <a:t>n</a:t>
            </a:r>
            <a:r>
              <a:rPr lang="en-US" altLang="ko-KR" sz="1900" dirty="0">
                <a:cs typeface="Times New Roman" panose="02020603050405020304" pitchFamily="18" charset="0"/>
              </a:rPr>
              <a:t> symbols of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900" dirty="0">
                <a:cs typeface="Times New Roman" panose="02020603050405020304" pitchFamily="18" charset="0"/>
              </a:rPr>
              <a:t> have equal symbol length </a:t>
            </a:r>
          </a:p>
          <a:p>
            <a:pPr lvl="2"/>
            <a:r>
              <a:rPr lang="en-US" altLang="ko-KR" sz="1900" dirty="0">
                <a:cs typeface="Times New Roman" panose="02020603050405020304" pitchFamily="18" charset="0"/>
              </a:rPr>
              <a:t>Option 2: Except for the first symbol of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900" baseline="-25000" dirty="0">
                <a:cs typeface="Times New Roman" panose="02020603050405020304" pitchFamily="18" charset="0"/>
              </a:rPr>
              <a:t> </a:t>
            </a:r>
            <a:r>
              <a:rPr lang="en-US" altLang="ko-KR" sz="1900" dirty="0">
                <a:cs typeface="Times New Roman" panose="02020603050405020304" pitchFamily="18" charset="0"/>
              </a:rPr>
              <a:t>, all symbols of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900" dirty="0">
                <a:cs typeface="Times New Roman" panose="02020603050405020304" pitchFamily="18" charset="0"/>
              </a:rPr>
              <a:t> have equal symbol length. The length of first symbol of </a:t>
            </a:r>
            <a:r>
              <a:rPr lang="en-US" altLang="ko-KR" sz="1900" dirty="0" err="1">
                <a:cs typeface="Times New Roman" panose="02020603050405020304" pitchFamily="18" charset="0"/>
              </a:rPr>
              <a:t>F</a:t>
            </a:r>
            <a:r>
              <a:rPr lang="en-US" altLang="ko-KR" sz="1900" baseline="-25000" dirty="0" err="1">
                <a:cs typeface="Times New Roman" panose="02020603050405020304" pitchFamily="18" charset="0"/>
              </a:rPr>
              <a:t>s</a:t>
            </a:r>
            <a:r>
              <a:rPr lang="en-US" altLang="ko-KR" sz="1900" baseline="-25000" dirty="0">
                <a:cs typeface="Times New Roman" panose="02020603050405020304" pitchFamily="18" charset="0"/>
              </a:rPr>
              <a:t>  </a:t>
            </a:r>
            <a:r>
              <a:rPr lang="en-US" altLang="ko-KR" sz="1900" dirty="0">
                <a:cs typeface="Times New Roman" panose="02020603050405020304" pitchFamily="18" charset="0"/>
              </a:rPr>
              <a:t>is sum of length of the second symbol and 0.51 </a:t>
            </a:r>
            <a:r>
              <a:rPr lang="en-US" altLang="ko-KR" sz="1900" dirty="0" smtClean="0">
                <a:cs typeface="Times New Roman" panose="02020603050405020304" pitchFamily="18" charset="0"/>
              </a:rPr>
              <a:t>us</a:t>
            </a:r>
          </a:p>
          <a:p>
            <a:pPr lvl="3"/>
            <a:r>
              <a:rPr lang="en-US" altLang="ko-KR" sz="1600" dirty="0">
                <a:cs typeface="Times New Roman" panose="02020603050405020304" pitchFamily="18" charset="0"/>
              </a:rPr>
              <a:t>Option 2-1. 0.51us can be reserved, and all symbols have the equal length</a:t>
            </a:r>
          </a:p>
          <a:p>
            <a:pPr lvl="2"/>
            <a:endParaRPr lang="en-US" altLang="ko-KR" sz="1900" dirty="0"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16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7" name="내용 개체 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Symbol level alignment Option </a:t>
            </a:r>
            <a:r>
              <a:rPr lang="en-US" altLang="ko-KR" dirty="0" smtClean="0"/>
              <a:t>1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Symbol level alignment Option 2</a:t>
            </a:r>
            <a:endParaRPr lang="ko-KR" altLang="en-US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204864"/>
            <a:ext cx="6851104" cy="181229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7089" y="4621823"/>
            <a:ext cx="6297583" cy="181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0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 smtClean="0"/>
              <a:t>Symbol level alignment Option 2-1</a:t>
            </a:r>
          </a:p>
          <a:p>
            <a:endParaRPr lang="en-US" altLang="ko-KR" sz="2400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sz="2400" dirty="0" smtClean="0"/>
              <a:t>Slot/</a:t>
            </a:r>
            <a:r>
              <a:rPr lang="en-US" altLang="ko-KR" sz="2400" dirty="0" err="1" smtClean="0"/>
              <a:t>subframe</a:t>
            </a:r>
            <a:r>
              <a:rPr lang="en-US" altLang="ko-KR" sz="2400" dirty="0" smtClean="0"/>
              <a:t> level alignment</a:t>
            </a:r>
            <a:endParaRPr lang="ko-KR" altLang="en-US" sz="24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928" y="2204864"/>
            <a:ext cx="7476143" cy="192608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671" y="4781537"/>
            <a:ext cx="7234745" cy="157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24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5788</TotalTime>
  <Words>251</Words>
  <Application>Microsoft Office PowerPoint</Application>
  <PresentationFormat>화면 슬라이드 쇼(4:3)</PresentationFormat>
  <Paragraphs>40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宋体</vt:lpstr>
      <vt:lpstr>맑은 고딕</vt:lpstr>
      <vt:lpstr>Arial</vt:lpstr>
      <vt:lpstr>Calibri</vt:lpstr>
      <vt:lpstr>Times New Roman</vt:lpstr>
      <vt:lpstr>Office 主题</vt:lpstr>
      <vt:lpstr>WF on alignment among different numerologies</vt:lpstr>
      <vt:lpstr>Definition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김재형/수석연구원/차세대표준(연)ABM팀(jaehyung.kim@lge.com)</cp:lastModifiedBy>
  <cp:revision>452</cp:revision>
  <dcterms:created xsi:type="dcterms:W3CDTF">2015-02-09T15:32:33Z</dcterms:created>
  <dcterms:modified xsi:type="dcterms:W3CDTF">2016-08-23T09:27:32Z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