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65" r:id="rId2"/>
    <p:sldId id="267" r:id="rId3"/>
    <p:sldId id="273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4" autoAdjust="0"/>
    <p:restoredTop sz="84761" autoAdjust="0"/>
  </p:normalViewPr>
  <p:slideViewPr>
    <p:cSldViewPr snapToGrid="0">
      <p:cViewPr varScale="1">
        <p:scale>
          <a:sx n="78" d="100"/>
          <a:sy n="78" d="100"/>
        </p:scale>
        <p:origin x="1056" y="12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B17947-CFE4-4689-B2AE-9DE29059F7A1}" type="datetimeFigureOut">
              <a:rPr lang="en-US" smtClean="0"/>
              <a:t>8/22/2016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75B482A-6232-4D89-9650-E4023AF545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53343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 smtClean="0"/>
              <a:t>2016-08-11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852353D-F306-481A-B3D0-C36CE0BF9563}" type="slidenum">
              <a:rPr lang="en-US" smtClean="0"/>
              <a:pPr/>
              <a:t>3</a:t>
            </a:fld>
            <a:endParaRPr lang="en-US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 smtClean="0"/>
              <a:t> 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694744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504431-D9DE-47BF-A724-896E3F15E688}" type="datetimeFigureOut">
              <a:rPr lang="en-US" smtClean="0"/>
              <a:t>8/22/2016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B84BBC-016E-44DA-BA5D-B5EF89B08B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38136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504431-D9DE-47BF-A724-896E3F15E688}" type="datetimeFigureOut">
              <a:rPr lang="en-US" smtClean="0"/>
              <a:t>8/22/2016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B84BBC-016E-44DA-BA5D-B5EF89B08B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48694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504431-D9DE-47BF-A724-896E3F15E688}" type="datetimeFigureOut">
              <a:rPr lang="en-US" smtClean="0"/>
              <a:t>8/22/2016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B84BBC-016E-44DA-BA5D-B5EF89B08B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324850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1064" y="1933395"/>
            <a:ext cx="11432977" cy="4621517"/>
          </a:xfrm>
        </p:spPr>
        <p:txBody>
          <a:bodyPr>
            <a:normAutofit/>
          </a:bodyPr>
          <a:lstStyle>
            <a:lvl1pPr>
              <a:defRPr>
                <a:latin typeface="Qualcomm Office Regular" pitchFamily="34" charset="0"/>
              </a:defRPr>
            </a:lvl1pPr>
            <a:lvl2pPr>
              <a:defRPr>
                <a:latin typeface="Qualcomm Office Regular" pitchFamily="34" charset="0"/>
              </a:defRPr>
            </a:lvl2pPr>
            <a:lvl3pPr>
              <a:defRPr>
                <a:latin typeface="Qualcomm Office Regular" pitchFamily="34" charset="0"/>
              </a:defRPr>
            </a:lvl3pPr>
            <a:lvl4pPr>
              <a:defRPr lang="en-US" sz="1600" kern="1200" baseline="0" dirty="0">
                <a:solidFill>
                  <a:prstClr val="black">
                    <a:lumMod val="75000"/>
                    <a:lumOff val="25000"/>
                  </a:prst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4pPr>
            <a:lvl5pPr marL="1600200" indent="-347472">
              <a:buFont typeface="Qualcomm Regular" pitchFamily="34" charset="0"/>
              <a:buChar char="−"/>
              <a:defRPr/>
            </a:lvl5pPr>
            <a:lvl6pPr marL="2171700" indent="0">
              <a:buNone/>
              <a:defRPr sz="1600"/>
            </a:lvl6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</p:txBody>
      </p:sp>
      <p:cxnSp>
        <p:nvCxnSpPr>
          <p:cNvPr id="5" name="Straight Connector 4"/>
          <p:cNvCxnSpPr/>
          <p:nvPr userDrawn="1"/>
        </p:nvCxnSpPr>
        <p:spPr>
          <a:xfrm>
            <a:off x="370364" y="504825"/>
            <a:ext cx="11451270" cy="0"/>
          </a:xfrm>
          <a:prstGeom prst="line">
            <a:avLst/>
          </a:prstGeom>
          <a:ln w="47625">
            <a:gradFill flip="none" rotWithShape="1">
              <a:gsLst>
                <a:gs pos="100000">
                  <a:srgbClr val="004274"/>
                </a:gs>
                <a:gs pos="0">
                  <a:srgbClr val="008E95"/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itle Placeholder 1"/>
          <p:cNvSpPr>
            <a:spLocks noGrp="1"/>
          </p:cNvSpPr>
          <p:nvPr>
            <p:ph type="title"/>
          </p:nvPr>
        </p:nvSpPr>
        <p:spPr>
          <a:xfrm>
            <a:off x="283538" y="639667"/>
            <a:ext cx="11432977" cy="701731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>
              <a:defRPr>
                <a:latin typeface="Qualcomm Office Regular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8" name="Text Placeholder 2"/>
          <p:cNvSpPr>
            <a:spLocks noGrp="1"/>
          </p:cNvSpPr>
          <p:nvPr>
            <p:ph type="body" idx="13"/>
          </p:nvPr>
        </p:nvSpPr>
        <p:spPr>
          <a:xfrm>
            <a:off x="283538" y="1426465"/>
            <a:ext cx="11432977" cy="350865"/>
          </a:xfrm>
        </p:spPr>
        <p:txBody>
          <a:bodyPr tIns="0" bIns="0" anchor="t"/>
          <a:lstStyle>
            <a:lvl1pPr marL="0" indent="0">
              <a:buNone/>
              <a:defRPr sz="2400" b="0">
                <a:solidFill>
                  <a:schemeClr val="bg2"/>
                </a:solidFill>
                <a:latin typeface="Qualcomm Office Regular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7" name="Subtitle 4"/>
          <p:cNvSpPr txBox="1">
            <a:spLocks/>
          </p:cNvSpPr>
          <p:nvPr userDrawn="1"/>
        </p:nvSpPr>
        <p:spPr bwMode="gray">
          <a:xfrm>
            <a:off x="-58689" y="6694753"/>
            <a:ext cx="6905518" cy="216982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FontTx/>
              <a:buNone/>
              <a:defRPr lang="en-US" sz="2800" kern="1200" dirty="0">
                <a:solidFill>
                  <a:srgbClr val="FFFFFF"/>
                </a:solidFill>
                <a:latin typeface="Qualcomm Office Regular" pitchFamily="34" charset="0"/>
                <a:ea typeface="+mj-ea"/>
                <a:cs typeface="Arial" pitchFamily="34" charset="0"/>
              </a:defRPr>
            </a:lvl1pPr>
            <a:lvl2pPr marL="457200" indent="0" algn="ctr" defTabSz="914400" rtl="0" eaLnBrk="1" latinLnBrk="0" hangingPunct="1">
              <a:lnSpc>
                <a:spcPct val="95000"/>
              </a:lnSpc>
              <a:spcBef>
                <a:spcPct val="20000"/>
              </a:spcBef>
              <a:buClr>
                <a:schemeClr val="accent5"/>
              </a:buClr>
              <a:buFont typeface="Calibre Regular" pitchFamily="34" charset="0"/>
              <a:buNone/>
              <a:defRPr lang="en-US" sz="2000" kern="1200">
                <a:solidFill>
                  <a:schemeClr val="tx1">
                    <a:tint val="75000"/>
                  </a:scheme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2pPr>
            <a:lvl3pPr marL="914400" indent="0" algn="ctr" defTabSz="914400" rtl="0" eaLnBrk="1" latinLnBrk="0" hangingPunct="1">
              <a:lnSpc>
                <a:spcPct val="95000"/>
              </a:lnSpc>
              <a:spcBef>
                <a:spcPct val="20000"/>
              </a:spcBef>
              <a:buClr>
                <a:schemeClr val="accent5"/>
              </a:buClr>
              <a:buFont typeface="Calibre Regular" pitchFamily="34" charset="0"/>
              <a:buNone/>
              <a:defRPr lang="en-US" sz="1800" kern="1200">
                <a:solidFill>
                  <a:schemeClr val="tx1">
                    <a:tint val="75000"/>
                  </a:scheme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3pPr>
            <a:lvl4pPr marL="1371600" indent="0" algn="ctr" defTabSz="914400" rtl="0" eaLnBrk="1" latinLnBrk="0" hangingPunct="1">
              <a:lnSpc>
                <a:spcPct val="95000"/>
              </a:lnSpc>
              <a:spcBef>
                <a:spcPct val="20000"/>
              </a:spcBef>
              <a:buClr>
                <a:schemeClr val="accent5"/>
              </a:buClr>
              <a:buFont typeface="Calibre Regular" pitchFamily="34" charset="0"/>
              <a:buNone/>
              <a:defRPr lang="en-US" sz="1600" kern="1200">
                <a:solidFill>
                  <a:schemeClr val="tx1">
                    <a:tint val="75000"/>
                  </a:scheme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4pPr>
            <a:lvl5pPr marL="1828800" indent="0" algn="ctr" defTabSz="914400" rtl="0" eaLnBrk="1" latinLnBrk="0" hangingPunct="1">
              <a:lnSpc>
                <a:spcPct val="95000"/>
              </a:lnSpc>
              <a:spcBef>
                <a:spcPct val="20000"/>
              </a:spcBef>
              <a:buClr>
                <a:schemeClr val="accent5"/>
              </a:buClr>
              <a:buFont typeface="Calibre Regular" pitchFamily="34" charset="0"/>
              <a:buNone/>
              <a:defRPr lang="en-US" sz="1400" kern="1200" baseline="0">
                <a:solidFill>
                  <a:schemeClr val="tx1">
                    <a:tint val="75000"/>
                  </a:schemeClr>
                </a:solidFill>
                <a:latin typeface="Qualcomm Regular" pitchFamily="34" charset="0"/>
                <a:ea typeface="+mn-ea"/>
                <a:cs typeface="Arial" pitchFamily="34" charset="0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900" b="0" dirty="0" smtClean="0">
                <a:solidFill>
                  <a:schemeClr val="tx1"/>
                </a:solidFill>
                <a:latin typeface="Calibre Regular"/>
                <a:cs typeface="Times New Roman" panose="02020603050405020304" pitchFamily="18" charset="0"/>
              </a:rPr>
              <a:t>Qualcomm Proprietary and Confidential</a:t>
            </a:r>
            <a:endParaRPr lang="en-US" sz="900" b="0" dirty="0">
              <a:solidFill>
                <a:schemeClr val="tx1"/>
              </a:solidFill>
              <a:latin typeface="Calibre Regular"/>
              <a:cs typeface="Times New Roman" panose="02020603050405020304" pitchFamily="18" charset="0"/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17021" y="1"/>
            <a:ext cx="974980" cy="5308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783400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1064" y="1933395"/>
            <a:ext cx="11432977" cy="4621517"/>
          </a:xfrm>
        </p:spPr>
        <p:txBody>
          <a:bodyPr>
            <a:normAutofit/>
          </a:bodyPr>
          <a:lstStyle>
            <a:lvl1pPr>
              <a:defRPr>
                <a:latin typeface="Qualcomm Office Regular" pitchFamily="34" charset="0"/>
              </a:defRPr>
            </a:lvl1pPr>
            <a:lvl2pPr>
              <a:defRPr>
                <a:latin typeface="Qualcomm Office Regular" pitchFamily="34" charset="0"/>
              </a:defRPr>
            </a:lvl2pPr>
            <a:lvl3pPr>
              <a:defRPr>
                <a:latin typeface="Qualcomm Office Regular" pitchFamily="34" charset="0"/>
              </a:defRPr>
            </a:lvl3pPr>
            <a:lvl4pPr>
              <a:defRPr lang="en-US" sz="1600" kern="1200" baseline="0" dirty="0">
                <a:solidFill>
                  <a:prstClr val="black">
                    <a:lumMod val="75000"/>
                    <a:lumOff val="25000"/>
                  </a:prst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4pPr>
            <a:lvl5pPr marL="1600200" indent="-347472">
              <a:buFont typeface="Qualcomm Regular" pitchFamily="34" charset="0"/>
              <a:buChar char="−"/>
              <a:defRPr/>
            </a:lvl5pPr>
            <a:lvl6pPr marL="2171700" indent="0">
              <a:buNone/>
              <a:defRPr sz="1600"/>
            </a:lvl6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</p:txBody>
      </p:sp>
      <p:cxnSp>
        <p:nvCxnSpPr>
          <p:cNvPr id="5" name="Straight Connector 4"/>
          <p:cNvCxnSpPr/>
          <p:nvPr userDrawn="1"/>
        </p:nvCxnSpPr>
        <p:spPr>
          <a:xfrm>
            <a:off x="370364" y="504825"/>
            <a:ext cx="11451270" cy="0"/>
          </a:xfrm>
          <a:prstGeom prst="line">
            <a:avLst/>
          </a:prstGeom>
          <a:ln w="47625">
            <a:gradFill flip="none" rotWithShape="1">
              <a:gsLst>
                <a:gs pos="100000">
                  <a:srgbClr val="004274"/>
                </a:gs>
                <a:gs pos="0">
                  <a:srgbClr val="008E95"/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itle Placeholder 1"/>
          <p:cNvSpPr>
            <a:spLocks noGrp="1"/>
          </p:cNvSpPr>
          <p:nvPr>
            <p:ph type="title"/>
          </p:nvPr>
        </p:nvSpPr>
        <p:spPr>
          <a:xfrm>
            <a:off x="283538" y="639667"/>
            <a:ext cx="11432977" cy="701731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>
              <a:defRPr>
                <a:latin typeface="Qualcomm Office Regular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8" name="Text Placeholder 2"/>
          <p:cNvSpPr>
            <a:spLocks noGrp="1"/>
          </p:cNvSpPr>
          <p:nvPr>
            <p:ph type="body" idx="13"/>
          </p:nvPr>
        </p:nvSpPr>
        <p:spPr>
          <a:xfrm>
            <a:off x="283538" y="1426465"/>
            <a:ext cx="11432977" cy="350865"/>
          </a:xfrm>
        </p:spPr>
        <p:txBody>
          <a:bodyPr tIns="0" bIns="0" anchor="t"/>
          <a:lstStyle>
            <a:lvl1pPr marL="0" indent="0">
              <a:buNone/>
              <a:defRPr sz="2400" b="0">
                <a:solidFill>
                  <a:schemeClr val="bg2"/>
                </a:solidFill>
                <a:latin typeface="Qualcomm Office Regular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0112260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1064" y="1933395"/>
            <a:ext cx="11432977" cy="4621517"/>
          </a:xfrm>
        </p:spPr>
        <p:txBody>
          <a:bodyPr>
            <a:normAutofit/>
          </a:bodyPr>
          <a:lstStyle>
            <a:lvl1pPr>
              <a:defRPr>
                <a:latin typeface="Qualcomm Office Regular" pitchFamily="34" charset="0"/>
              </a:defRPr>
            </a:lvl1pPr>
            <a:lvl2pPr>
              <a:defRPr>
                <a:latin typeface="Qualcomm Office Regular" pitchFamily="34" charset="0"/>
              </a:defRPr>
            </a:lvl2pPr>
            <a:lvl3pPr>
              <a:defRPr>
                <a:latin typeface="Qualcomm Office Regular" pitchFamily="34" charset="0"/>
              </a:defRPr>
            </a:lvl3pPr>
            <a:lvl4pPr>
              <a:defRPr lang="en-US" sz="1600" kern="1200" baseline="0" dirty="0">
                <a:solidFill>
                  <a:prstClr val="black">
                    <a:lumMod val="75000"/>
                    <a:lumOff val="25000"/>
                  </a:prst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4pPr>
            <a:lvl5pPr marL="1600200" indent="-347472">
              <a:buFont typeface="Qualcomm Regular" pitchFamily="34" charset="0"/>
              <a:buChar char="−"/>
              <a:defRPr/>
            </a:lvl5pPr>
            <a:lvl6pPr marL="2171700" indent="0">
              <a:buNone/>
              <a:defRPr sz="1600"/>
            </a:lvl6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</p:txBody>
      </p:sp>
      <p:cxnSp>
        <p:nvCxnSpPr>
          <p:cNvPr id="5" name="Straight Connector 4"/>
          <p:cNvCxnSpPr/>
          <p:nvPr userDrawn="1"/>
        </p:nvCxnSpPr>
        <p:spPr>
          <a:xfrm>
            <a:off x="370364" y="504825"/>
            <a:ext cx="11451270" cy="0"/>
          </a:xfrm>
          <a:prstGeom prst="line">
            <a:avLst/>
          </a:prstGeom>
          <a:ln w="47625">
            <a:gradFill flip="none" rotWithShape="1">
              <a:gsLst>
                <a:gs pos="100000">
                  <a:srgbClr val="004274"/>
                </a:gs>
                <a:gs pos="0">
                  <a:srgbClr val="008E95"/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itle Placeholder 1"/>
          <p:cNvSpPr>
            <a:spLocks noGrp="1"/>
          </p:cNvSpPr>
          <p:nvPr>
            <p:ph type="title"/>
          </p:nvPr>
        </p:nvSpPr>
        <p:spPr>
          <a:xfrm>
            <a:off x="283538" y="639667"/>
            <a:ext cx="11432977" cy="701731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>
              <a:defRPr>
                <a:latin typeface="Qualcomm Office Regular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8" name="Text Placeholder 2"/>
          <p:cNvSpPr>
            <a:spLocks noGrp="1"/>
          </p:cNvSpPr>
          <p:nvPr>
            <p:ph type="body" idx="13"/>
          </p:nvPr>
        </p:nvSpPr>
        <p:spPr>
          <a:xfrm>
            <a:off x="283538" y="1426465"/>
            <a:ext cx="11432977" cy="350865"/>
          </a:xfrm>
        </p:spPr>
        <p:txBody>
          <a:bodyPr tIns="0" bIns="0" anchor="t"/>
          <a:lstStyle>
            <a:lvl1pPr marL="0" indent="0">
              <a:buNone/>
              <a:defRPr sz="2400" b="0">
                <a:solidFill>
                  <a:schemeClr val="bg2"/>
                </a:solidFill>
                <a:latin typeface="Qualcomm Office Regular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91563078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1064" y="1933395"/>
            <a:ext cx="11432977" cy="4621517"/>
          </a:xfrm>
        </p:spPr>
        <p:txBody>
          <a:bodyPr>
            <a:normAutofit/>
          </a:bodyPr>
          <a:lstStyle>
            <a:lvl1pPr>
              <a:defRPr>
                <a:latin typeface="Qualcomm Office Regular" pitchFamily="34" charset="0"/>
              </a:defRPr>
            </a:lvl1pPr>
            <a:lvl2pPr>
              <a:defRPr>
                <a:latin typeface="Qualcomm Office Regular" pitchFamily="34" charset="0"/>
              </a:defRPr>
            </a:lvl2pPr>
            <a:lvl3pPr>
              <a:defRPr>
                <a:latin typeface="Qualcomm Office Regular" pitchFamily="34" charset="0"/>
              </a:defRPr>
            </a:lvl3pPr>
            <a:lvl4pPr>
              <a:defRPr lang="en-US" sz="1600" kern="1200" baseline="0" dirty="0">
                <a:solidFill>
                  <a:prstClr val="black">
                    <a:lumMod val="75000"/>
                    <a:lumOff val="25000"/>
                  </a:prst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4pPr>
            <a:lvl5pPr marL="1600200" indent="-347472">
              <a:buFont typeface="Qualcomm Regular" pitchFamily="34" charset="0"/>
              <a:buChar char="−"/>
              <a:defRPr/>
            </a:lvl5pPr>
            <a:lvl6pPr marL="2171700" indent="0">
              <a:buNone/>
              <a:defRPr sz="1600"/>
            </a:lvl6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</p:txBody>
      </p:sp>
      <p:cxnSp>
        <p:nvCxnSpPr>
          <p:cNvPr id="5" name="Straight Connector 4"/>
          <p:cNvCxnSpPr/>
          <p:nvPr userDrawn="1"/>
        </p:nvCxnSpPr>
        <p:spPr>
          <a:xfrm>
            <a:off x="370364" y="504825"/>
            <a:ext cx="11451270" cy="0"/>
          </a:xfrm>
          <a:prstGeom prst="line">
            <a:avLst/>
          </a:prstGeom>
          <a:ln w="47625">
            <a:gradFill flip="none" rotWithShape="1">
              <a:gsLst>
                <a:gs pos="100000">
                  <a:srgbClr val="004274"/>
                </a:gs>
                <a:gs pos="0">
                  <a:srgbClr val="008E95"/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itle Placeholder 1"/>
          <p:cNvSpPr>
            <a:spLocks noGrp="1"/>
          </p:cNvSpPr>
          <p:nvPr>
            <p:ph type="title"/>
          </p:nvPr>
        </p:nvSpPr>
        <p:spPr>
          <a:xfrm>
            <a:off x="283538" y="639667"/>
            <a:ext cx="11432977" cy="701731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>
              <a:defRPr>
                <a:latin typeface="Qualcomm Office Regular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8" name="Text Placeholder 2"/>
          <p:cNvSpPr>
            <a:spLocks noGrp="1"/>
          </p:cNvSpPr>
          <p:nvPr>
            <p:ph type="body" idx="13"/>
          </p:nvPr>
        </p:nvSpPr>
        <p:spPr>
          <a:xfrm>
            <a:off x="283538" y="1426465"/>
            <a:ext cx="11432977" cy="350865"/>
          </a:xfrm>
        </p:spPr>
        <p:txBody>
          <a:bodyPr tIns="0" bIns="0" anchor="t"/>
          <a:lstStyle>
            <a:lvl1pPr marL="0" indent="0">
              <a:buNone/>
              <a:defRPr sz="2400" b="0">
                <a:solidFill>
                  <a:schemeClr val="bg2"/>
                </a:solidFill>
                <a:latin typeface="Qualcomm Office Regular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57499456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1064" y="1933395"/>
            <a:ext cx="11432977" cy="4621517"/>
          </a:xfrm>
        </p:spPr>
        <p:txBody>
          <a:bodyPr>
            <a:normAutofit/>
          </a:bodyPr>
          <a:lstStyle>
            <a:lvl1pPr>
              <a:defRPr>
                <a:latin typeface="Qualcomm Office Regular" pitchFamily="34" charset="0"/>
              </a:defRPr>
            </a:lvl1pPr>
            <a:lvl2pPr>
              <a:defRPr>
                <a:latin typeface="Qualcomm Office Regular" pitchFamily="34" charset="0"/>
              </a:defRPr>
            </a:lvl2pPr>
            <a:lvl3pPr>
              <a:defRPr>
                <a:latin typeface="Qualcomm Office Regular" pitchFamily="34" charset="0"/>
              </a:defRPr>
            </a:lvl3pPr>
            <a:lvl4pPr>
              <a:defRPr lang="en-US" sz="1600" kern="1200" baseline="0" dirty="0">
                <a:solidFill>
                  <a:prstClr val="black">
                    <a:lumMod val="75000"/>
                    <a:lumOff val="25000"/>
                  </a:prst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4pPr>
            <a:lvl5pPr marL="1600200" indent="-347472">
              <a:buFont typeface="Qualcomm Regular" pitchFamily="34" charset="0"/>
              <a:buChar char="−"/>
              <a:defRPr/>
            </a:lvl5pPr>
            <a:lvl6pPr marL="2171700" indent="0">
              <a:buNone/>
              <a:defRPr sz="1600"/>
            </a:lvl6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</p:txBody>
      </p:sp>
      <p:cxnSp>
        <p:nvCxnSpPr>
          <p:cNvPr id="5" name="Straight Connector 4"/>
          <p:cNvCxnSpPr/>
          <p:nvPr userDrawn="1"/>
        </p:nvCxnSpPr>
        <p:spPr>
          <a:xfrm>
            <a:off x="370364" y="504825"/>
            <a:ext cx="11451270" cy="0"/>
          </a:xfrm>
          <a:prstGeom prst="line">
            <a:avLst/>
          </a:prstGeom>
          <a:ln w="47625">
            <a:gradFill flip="none" rotWithShape="1">
              <a:gsLst>
                <a:gs pos="100000">
                  <a:srgbClr val="004274"/>
                </a:gs>
                <a:gs pos="0">
                  <a:srgbClr val="008E95"/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itle Placeholder 1"/>
          <p:cNvSpPr>
            <a:spLocks noGrp="1"/>
          </p:cNvSpPr>
          <p:nvPr>
            <p:ph type="title"/>
          </p:nvPr>
        </p:nvSpPr>
        <p:spPr>
          <a:xfrm>
            <a:off x="283538" y="639667"/>
            <a:ext cx="11432977" cy="701731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>
              <a:defRPr>
                <a:latin typeface="Qualcomm Office Regular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8" name="Text Placeholder 2"/>
          <p:cNvSpPr>
            <a:spLocks noGrp="1"/>
          </p:cNvSpPr>
          <p:nvPr>
            <p:ph type="body" idx="13"/>
          </p:nvPr>
        </p:nvSpPr>
        <p:spPr>
          <a:xfrm>
            <a:off x="283538" y="1426465"/>
            <a:ext cx="11432977" cy="350865"/>
          </a:xfrm>
        </p:spPr>
        <p:txBody>
          <a:bodyPr tIns="0" bIns="0" anchor="t"/>
          <a:lstStyle>
            <a:lvl1pPr marL="0" indent="0">
              <a:buNone/>
              <a:defRPr sz="2400" b="0">
                <a:solidFill>
                  <a:schemeClr val="bg2"/>
                </a:solidFill>
                <a:latin typeface="Qualcomm Office Regular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582772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1064" y="1933395"/>
            <a:ext cx="11432977" cy="4621517"/>
          </a:xfrm>
        </p:spPr>
        <p:txBody>
          <a:bodyPr>
            <a:normAutofit/>
          </a:bodyPr>
          <a:lstStyle>
            <a:lvl1pPr>
              <a:defRPr>
                <a:latin typeface="Qualcomm Office Regular" pitchFamily="34" charset="0"/>
              </a:defRPr>
            </a:lvl1pPr>
            <a:lvl2pPr>
              <a:defRPr>
                <a:latin typeface="Qualcomm Office Regular" pitchFamily="34" charset="0"/>
              </a:defRPr>
            </a:lvl2pPr>
            <a:lvl3pPr>
              <a:defRPr>
                <a:latin typeface="Qualcomm Office Regular" pitchFamily="34" charset="0"/>
              </a:defRPr>
            </a:lvl3pPr>
            <a:lvl4pPr>
              <a:defRPr lang="en-US" sz="1600" kern="1200" baseline="0" dirty="0">
                <a:solidFill>
                  <a:prstClr val="black">
                    <a:lumMod val="75000"/>
                    <a:lumOff val="25000"/>
                  </a:prst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4pPr>
            <a:lvl5pPr marL="1600200" indent="-347472">
              <a:buFont typeface="Qualcomm Regular" pitchFamily="34" charset="0"/>
              <a:buChar char="−"/>
              <a:defRPr/>
            </a:lvl5pPr>
            <a:lvl6pPr marL="2171700" indent="0">
              <a:buNone/>
              <a:defRPr sz="1600"/>
            </a:lvl6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</p:txBody>
      </p:sp>
      <p:cxnSp>
        <p:nvCxnSpPr>
          <p:cNvPr id="5" name="Straight Connector 4"/>
          <p:cNvCxnSpPr/>
          <p:nvPr userDrawn="1"/>
        </p:nvCxnSpPr>
        <p:spPr>
          <a:xfrm>
            <a:off x="370364" y="504825"/>
            <a:ext cx="11451270" cy="0"/>
          </a:xfrm>
          <a:prstGeom prst="line">
            <a:avLst/>
          </a:prstGeom>
          <a:ln w="47625">
            <a:gradFill flip="none" rotWithShape="1">
              <a:gsLst>
                <a:gs pos="100000">
                  <a:srgbClr val="004274"/>
                </a:gs>
                <a:gs pos="0">
                  <a:srgbClr val="008E95"/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itle Placeholder 1"/>
          <p:cNvSpPr>
            <a:spLocks noGrp="1"/>
          </p:cNvSpPr>
          <p:nvPr>
            <p:ph type="title"/>
          </p:nvPr>
        </p:nvSpPr>
        <p:spPr>
          <a:xfrm>
            <a:off x="283538" y="639667"/>
            <a:ext cx="11432977" cy="701731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>
              <a:defRPr>
                <a:latin typeface="Qualcomm Office Regular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8" name="Text Placeholder 2"/>
          <p:cNvSpPr>
            <a:spLocks noGrp="1"/>
          </p:cNvSpPr>
          <p:nvPr>
            <p:ph type="body" idx="13"/>
          </p:nvPr>
        </p:nvSpPr>
        <p:spPr>
          <a:xfrm>
            <a:off x="283538" y="1426465"/>
            <a:ext cx="11432977" cy="350865"/>
          </a:xfrm>
        </p:spPr>
        <p:txBody>
          <a:bodyPr tIns="0" bIns="0" anchor="t"/>
          <a:lstStyle>
            <a:lvl1pPr marL="0" indent="0">
              <a:buNone/>
              <a:defRPr sz="2400" b="0">
                <a:solidFill>
                  <a:schemeClr val="bg2"/>
                </a:solidFill>
                <a:latin typeface="Qualcomm Office Regular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15475885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1064" y="1933395"/>
            <a:ext cx="11432977" cy="4621517"/>
          </a:xfrm>
        </p:spPr>
        <p:txBody>
          <a:bodyPr>
            <a:normAutofit/>
          </a:bodyPr>
          <a:lstStyle>
            <a:lvl1pPr>
              <a:defRPr>
                <a:latin typeface="Qualcomm Office Regular" pitchFamily="34" charset="0"/>
              </a:defRPr>
            </a:lvl1pPr>
            <a:lvl2pPr>
              <a:defRPr>
                <a:latin typeface="Qualcomm Office Regular" pitchFamily="34" charset="0"/>
              </a:defRPr>
            </a:lvl2pPr>
            <a:lvl3pPr>
              <a:defRPr>
                <a:latin typeface="Qualcomm Office Regular" pitchFamily="34" charset="0"/>
              </a:defRPr>
            </a:lvl3pPr>
            <a:lvl4pPr>
              <a:defRPr lang="en-US" sz="1600" kern="1200" baseline="0" dirty="0">
                <a:solidFill>
                  <a:prstClr val="black">
                    <a:lumMod val="75000"/>
                    <a:lumOff val="25000"/>
                  </a:prst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4pPr>
            <a:lvl5pPr marL="1600200" indent="-347472">
              <a:buFont typeface="Qualcomm Regular" pitchFamily="34" charset="0"/>
              <a:buChar char="−"/>
              <a:defRPr/>
            </a:lvl5pPr>
            <a:lvl6pPr marL="2171700" indent="0">
              <a:buNone/>
              <a:defRPr sz="1600"/>
            </a:lvl6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</p:txBody>
      </p:sp>
      <p:cxnSp>
        <p:nvCxnSpPr>
          <p:cNvPr id="5" name="Straight Connector 4"/>
          <p:cNvCxnSpPr/>
          <p:nvPr userDrawn="1"/>
        </p:nvCxnSpPr>
        <p:spPr>
          <a:xfrm>
            <a:off x="370364" y="504825"/>
            <a:ext cx="11451270" cy="0"/>
          </a:xfrm>
          <a:prstGeom prst="line">
            <a:avLst/>
          </a:prstGeom>
          <a:ln w="47625">
            <a:gradFill flip="none" rotWithShape="1">
              <a:gsLst>
                <a:gs pos="100000">
                  <a:srgbClr val="004274"/>
                </a:gs>
                <a:gs pos="0">
                  <a:srgbClr val="008E95"/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itle Placeholder 1"/>
          <p:cNvSpPr>
            <a:spLocks noGrp="1"/>
          </p:cNvSpPr>
          <p:nvPr>
            <p:ph type="title"/>
          </p:nvPr>
        </p:nvSpPr>
        <p:spPr>
          <a:xfrm>
            <a:off x="283538" y="639667"/>
            <a:ext cx="11432977" cy="701731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>
              <a:defRPr>
                <a:latin typeface="Qualcomm Office Regular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8" name="Text Placeholder 2"/>
          <p:cNvSpPr>
            <a:spLocks noGrp="1"/>
          </p:cNvSpPr>
          <p:nvPr>
            <p:ph type="body" idx="13"/>
          </p:nvPr>
        </p:nvSpPr>
        <p:spPr>
          <a:xfrm>
            <a:off x="283538" y="1426465"/>
            <a:ext cx="11432977" cy="350865"/>
          </a:xfrm>
        </p:spPr>
        <p:txBody>
          <a:bodyPr tIns="0" bIns="0" anchor="t"/>
          <a:lstStyle>
            <a:lvl1pPr marL="0" indent="0">
              <a:buNone/>
              <a:defRPr sz="2400" b="0">
                <a:solidFill>
                  <a:schemeClr val="bg2"/>
                </a:solidFill>
                <a:latin typeface="Qualcomm Office Regular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0006174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289060" y="1931780"/>
            <a:ext cx="11430000" cy="1375761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 lang="en-US" sz="1600" kern="1200" baseline="0" dirty="0">
                <a:solidFill>
                  <a:prstClr val="black">
                    <a:lumMod val="75000"/>
                    <a:lumOff val="25000"/>
                  </a:prst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4pPr>
            <a:lvl5pPr marL="1200150" indent="-260604">
              <a:buFont typeface="Qualcomm Regular" pitchFamily="34" charset="0"/>
              <a:buChar char="−"/>
              <a:defRPr/>
            </a:lvl5pPr>
            <a:lvl6pPr marL="1628775" indent="0">
              <a:buNone/>
              <a:defRPr sz="1200"/>
            </a:lvl6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</p:txBody>
      </p:sp>
      <p:sp>
        <p:nvSpPr>
          <p:cNvPr id="12" name="Title Placeholder 1"/>
          <p:cNvSpPr>
            <a:spLocks noGrp="1"/>
          </p:cNvSpPr>
          <p:nvPr>
            <p:ph type="title"/>
          </p:nvPr>
        </p:nvSpPr>
        <p:spPr>
          <a:xfrm>
            <a:off x="283541" y="698990"/>
            <a:ext cx="11432977" cy="567848"/>
          </a:xfrm>
          <a:prstGeom prst="rect">
            <a:avLst/>
          </a:prstGeom>
        </p:spPr>
        <p:txBody>
          <a:bodyPr vert="horz" wrap="square" lIns="68580" tIns="34290" rIns="68580" bIns="34290" rtlCol="0" anchor="ctr">
            <a:spAutoFit/>
          </a:bodyPr>
          <a:lstStyle>
            <a:lvl1pPr>
              <a:defRPr sz="3600">
                <a:latin typeface="Qualcomm Office Regular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Text Placeholder 2"/>
          <p:cNvSpPr>
            <a:spLocks noGrp="1"/>
          </p:cNvSpPr>
          <p:nvPr>
            <p:ph type="body" idx="13"/>
          </p:nvPr>
        </p:nvSpPr>
        <p:spPr>
          <a:xfrm>
            <a:off x="283541" y="1426467"/>
            <a:ext cx="11432977" cy="350865"/>
          </a:xfrm>
        </p:spPr>
        <p:txBody>
          <a:bodyPr tIns="0" bIns="0" anchor="t"/>
          <a:lstStyle>
            <a:lvl1pPr marL="0" indent="0" algn="l" defTabSz="914400" rtl="0" eaLnBrk="1" latinLnBrk="0" hangingPunct="1">
              <a:lnSpc>
                <a:spcPct val="95000"/>
              </a:lnSpc>
              <a:spcBef>
                <a:spcPct val="20000"/>
              </a:spcBef>
              <a:buFontTx/>
              <a:buNone/>
              <a:defRPr lang="en-US" sz="2400" b="0" kern="1200" dirty="0" smtClean="0">
                <a:solidFill>
                  <a:schemeClr val="bg2"/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cxnSp>
        <p:nvCxnSpPr>
          <p:cNvPr id="14" name="Straight Connector 13"/>
          <p:cNvCxnSpPr/>
          <p:nvPr userDrawn="1"/>
        </p:nvCxnSpPr>
        <p:spPr>
          <a:xfrm>
            <a:off x="370365" y="504825"/>
            <a:ext cx="11451271" cy="0"/>
          </a:xfrm>
          <a:prstGeom prst="line">
            <a:avLst/>
          </a:prstGeom>
          <a:ln w="47625">
            <a:gradFill flip="none" rotWithShape="1">
              <a:gsLst>
                <a:gs pos="100000">
                  <a:srgbClr val="004274"/>
                </a:gs>
                <a:gs pos="0">
                  <a:srgbClr val="008E95"/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261950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504431-D9DE-47BF-A724-896E3F15E688}" type="datetimeFigureOut">
              <a:rPr lang="en-US" smtClean="0"/>
              <a:t>8/22/2016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B84BBC-016E-44DA-BA5D-B5EF89B08B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50623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6193367" y="1795464"/>
            <a:ext cx="5467351" cy="4284662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524934" y="1795463"/>
            <a:ext cx="5465233" cy="42846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912694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504431-D9DE-47BF-A724-896E3F15E688}" type="datetimeFigureOut">
              <a:rPr lang="en-US" smtClean="0"/>
              <a:t>8/22/2016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B84BBC-016E-44DA-BA5D-B5EF89B08B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89987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504431-D9DE-47BF-A724-896E3F15E688}" type="datetimeFigureOut">
              <a:rPr lang="en-US" smtClean="0"/>
              <a:t>8/22/2016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B84BBC-016E-44DA-BA5D-B5EF89B08B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14455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504431-D9DE-47BF-A724-896E3F15E688}" type="datetimeFigureOut">
              <a:rPr lang="en-US" smtClean="0"/>
              <a:t>8/22/2016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B84BBC-016E-44DA-BA5D-B5EF89B08B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05552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504431-D9DE-47BF-A724-896E3F15E688}" type="datetimeFigureOut">
              <a:rPr lang="en-US" smtClean="0"/>
              <a:t>8/22/2016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B84BBC-016E-44DA-BA5D-B5EF89B08B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23855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504431-D9DE-47BF-A724-896E3F15E688}" type="datetimeFigureOut">
              <a:rPr lang="en-US" smtClean="0"/>
              <a:t>8/22/2016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B84BBC-016E-44DA-BA5D-B5EF89B08B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32080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504431-D9DE-47BF-A724-896E3F15E688}" type="datetimeFigureOut">
              <a:rPr lang="en-US" smtClean="0"/>
              <a:t>8/22/2016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B84BBC-016E-44DA-BA5D-B5EF89B08B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37791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504431-D9DE-47BF-A724-896E3F15E688}" type="datetimeFigureOut">
              <a:rPr lang="en-US" smtClean="0"/>
              <a:t>8/22/2016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B84BBC-016E-44DA-BA5D-B5EF89B08B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76314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504431-D9DE-47BF-A724-896E3F15E688}" type="datetimeFigureOut">
              <a:rPr lang="en-US" smtClean="0"/>
              <a:t>8/22/2016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B84BBC-016E-44DA-BA5D-B5EF89B08B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53171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タイトル 1"/>
          <p:cNvSpPr>
            <a:spLocks noGrp="1"/>
          </p:cNvSpPr>
          <p:nvPr>
            <p:ph type="ctrTitle"/>
          </p:nvPr>
        </p:nvSpPr>
        <p:spPr>
          <a:xfrm>
            <a:off x="1092354" y="1533826"/>
            <a:ext cx="10508673" cy="2387600"/>
          </a:xfrm>
        </p:spPr>
        <p:txBody>
          <a:bodyPr>
            <a:normAutofit/>
          </a:bodyPr>
          <a:lstStyle/>
          <a:p>
            <a:r>
              <a:rPr lang="en-US" altLang="ja-JP" dirty="0" smtClean="0"/>
              <a:t>WF on Scalable Numerology Symbol Boundary Alignment</a:t>
            </a:r>
            <a:endParaRPr lang="en-US" dirty="0"/>
          </a:p>
        </p:txBody>
      </p:sp>
      <p:sp>
        <p:nvSpPr>
          <p:cNvPr id="2051" name="サブタイトル 2"/>
          <p:cNvSpPr>
            <a:spLocks noGrp="1"/>
          </p:cNvSpPr>
          <p:nvPr>
            <p:ph type="subTitle" idx="1"/>
          </p:nvPr>
        </p:nvSpPr>
        <p:spPr>
          <a:xfrm>
            <a:off x="440038" y="4471260"/>
            <a:ext cx="11501517" cy="1781260"/>
          </a:xfrm>
        </p:spPr>
        <p:txBody>
          <a:bodyPr>
            <a:normAutofit/>
          </a:bodyPr>
          <a:lstStyle/>
          <a:p>
            <a:r>
              <a:rPr lang="en-US" altLang="ja-JP" dirty="0" smtClean="0"/>
              <a:t>Qualcomm Inc.</a:t>
            </a:r>
            <a:endParaRPr lang="ja-JP" altLang="en-US" dirty="0" smtClean="0">
              <a:solidFill>
                <a:schemeClr val="tx1"/>
              </a:solidFill>
            </a:endParaRPr>
          </a:p>
        </p:txBody>
      </p:sp>
      <p:sp>
        <p:nvSpPr>
          <p:cNvPr id="2053" name="テキスト ボックス 4"/>
          <p:cNvSpPr txBox="1">
            <a:spLocks noChangeArrowheads="1"/>
          </p:cNvSpPr>
          <p:nvPr/>
        </p:nvSpPr>
        <p:spPr bwMode="auto">
          <a:xfrm>
            <a:off x="144753" y="50800"/>
            <a:ext cx="11927798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0" hangingPunct="0"/>
            <a:r>
              <a:rPr lang="en-GB" altLang="ko-KR" sz="2400" b="1" dirty="0">
                <a:latin typeface="Times New Roman" pitchFamily="18" charset="0"/>
                <a:cs typeface="Times New Roman" pitchFamily="18" charset="0"/>
              </a:rPr>
              <a:t>3GPP TSG RAN WG1 #</a:t>
            </a:r>
            <a:r>
              <a:rPr lang="en-GB" altLang="ko-KR" sz="2400" b="1" dirty="0" smtClean="0">
                <a:latin typeface="Times New Roman" pitchFamily="18" charset="0"/>
                <a:cs typeface="Times New Roman" pitchFamily="18" charset="0"/>
              </a:rPr>
              <a:t>86</a:t>
            </a:r>
            <a:r>
              <a:rPr lang="en-GB" altLang="ko-KR" sz="2400" b="1" dirty="0">
                <a:latin typeface="Times New Roman" pitchFamily="18" charset="0"/>
                <a:cs typeface="Times New Roman" pitchFamily="18" charset="0"/>
              </a:rPr>
              <a:t>				        </a:t>
            </a:r>
            <a:r>
              <a:rPr lang="en-GB" altLang="ko-KR" sz="2400" b="1" dirty="0" smtClean="0">
                <a:latin typeface="Times New Roman" pitchFamily="18" charset="0"/>
                <a:cs typeface="Times New Roman" pitchFamily="18" charset="0"/>
              </a:rPr>
              <a:t>				R1-167958</a:t>
            </a:r>
          </a:p>
          <a:p>
            <a:pPr eaLnBrk="0" hangingPunct="0"/>
            <a:r>
              <a:rPr lang="en-US" altLang="ko-KR" sz="2400" b="1" dirty="0" err="1" smtClean="0">
                <a:latin typeface="Times New Roman" pitchFamily="18" charset="0"/>
                <a:cs typeface="Times New Roman" pitchFamily="18" charset="0"/>
              </a:rPr>
              <a:t>Gothernburg</a:t>
            </a:r>
            <a:r>
              <a:rPr lang="en-US" altLang="ko-KR" sz="2400" b="1" smtClean="0">
                <a:latin typeface="Times New Roman" pitchFamily="18" charset="0"/>
                <a:cs typeface="Times New Roman" pitchFamily="18" charset="0"/>
              </a:rPr>
              <a:t>, Sweden</a:t>
            </a:r>
            <a:endParaRPr lang="en-US" altLang="ko-KR" sz="2400" b="1" dirty="0">
              <a:latin typeface="Times New Roman" pitchFamily="18" charset="0"/>
              <a:cs typeface="Times New Roman" pitchFamily="18" charset="0"/>
            </a:endParaRPr>
          </a:p>
          <a:p>
            <a:pPr eaLnBrk="0" hangingPunct="0"/>
            <a:r>
              <a:rPr lang="en-US" altLang="ko-KR" sz="2400" b="1" dirty="0" smtClean="0">
                <a:latin typeface="Times New Roman" pitchFamily="18" charset="0"/>
                <a:cs typeface="Times New Roman" pitchFamily="18" charset="0"/>
              </a:rPr>
              <a:t>22</a:t>
            </a:r>
            <a:r>
              <a:rPr lang="en-US" altLang="ko-KR" sz="2400" b="1" baseline="30000" dirty="0" smtClean="0">
                <a:latin typeface="Times New Roman" pitchFamily="18" charset="0"/>
                <a:cs typeface="Times New Roman" pitchFamily="18" charset="0"/>
              </a:rPr>
              <a:t>th</a:t>
            </a:r>
            <a:r>
              <a:rPr lang="en-US" altLang="ko-KR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2400" b="1" dirty="0"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en-US" altLang="ko-KR" sz="2400" b="1" dirty="0" smtClean="0">
                <a:latin typeface="Times New Roman" pitchFamily="18" charset="0"/>
                <a:cs typeface="Times New Roman" pitchFamily="18" charset="0"/>
              </a:rPr>
              <a:t>26</a:t>
            </a:r>
            <a:r>
              <a:rPr lang="en-US" altLang="ko-KR" sz="2400" b="1" baseline="30000" dirty="0" smtClean="0">
                <a:latin typeface="Times New Roman" pitchFamily="18" charset="0"/>
                <a:cs typeface="Times New Roman" pitchFamily="18" charset="0"/>
              </a:rPr>
              <a:t>th</a:t>
            </a:r>
            <a:r>
              <a:rPr lang="en-US" altLang="ko-KR" sz="2400" b="1" dirty="0" smtClean="0">
                <a:latin typeface="Times New Roman" pitchFamily="18" charset="0"/>
                <a:cs typeface="Times New Roman" pitchFamily="18" charset="0"/>
              </a:rPr>
              <a:t>  Aug 2016</a:t>
            </a:r>
            <a:endParaRPr lang="en-GB" altLang="ko-KR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313038" y="1340559"/>
            <a:ext cx="27432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/>
              <a:t>Agenda </a:t>
            </a:r>
            <a:r>
              <a:rPr lang="en-US" altLang="ko-KR" smtClean="0"/>
              <a:t>item:7.1.4</a:t>
            </a:r>
            <a:endParaRPr lang="en-US" altLang="ko-KR" dirty="0"/>
          </a:p>
          <a:p>
            <a:r>
              <a:rPr lang="en-US" altLang="ko-KR" dirty="0"/>
              <a:t>Document for </a:t>
            </a:r>
            <a:r>
              <a:rPr lang="en-US" altLang="ko-KR" dirty="0" smtClean="0"/>
              <a:t>decision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8563824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31064" y="-91303"/>
            <a:ext cx="11432977" cy="567848"/>
          </a:xfrm>
        </p:spPr>
        <p:txBody>
          <a:bodyPr/>
          <a:lstStyle/>
          <a:p>
            <a:r>
              <a:rPr lang="en-US" smtClean="0"/>
              <a:t>Proposal</a:t>
            </a:r>
            <a:endParaRPr lang="en-US" dirty="0"/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375975" y="603544"/>
            <a:ext cx="11573009" cy="5475979"/>
          </a:xfrm>
        </p:spPr>
        <p:txBody>
          <a:bodyPr>
            <a:normAutofit/>
          </a:bodyPr>
          <a:lstStyle/>
          <a:p>
            <a:r>
              <a:rPr lang="en-US" sz="2600" dirty="0" smtClean="0"/>
              <a:t>When different numerologies are multiplexed with respect to the same </a:t>
            </a:r>
            <a:r>
              <a:rPr lang="en-US" sz="2600" smtClean="0"/>
              <a:t>reference numerology:</a:t>
            </a:r>
            <a:endParaRPr lang="en-US" sz="2600" dirty="0" smtClean="0"/>
          </a:p>
          <a:p>
            <a:pPr lvl="1"/>
            <a:r>
              <a:rPr lang="en-US" sz="2200" dirty="0" smtClean="0"/>
              <a:t>OFDM </a:t>
            </a:r>
            <a:r>
              <a:rPr lang="en-US" sz="2200" dirty="0"/>
              <a:t>symbol boundaries are aligned across different numerologies within the CP family (i.e., </a:t>
            </a:r>
            <a:r>
              <a:rPr lang="en-US" altLang="ja-JP" sz="2200" dirty="0"/>
              <a:t>for a given CP overhead</a:t>
            </a:r>
            <a:r>
              <a:rPr lang="en-US" sz="2200" dirty="0" smtClean="0"/>
              <a:t>)</a:t>
            </a:r>
          </a:p>
          <a:p>
            <a:endParaRPr lang="en-US" sz="2600" dirty="0"/>
          </a:p>
          <a:p>
            <a:r>
              <a:rPr lang="en-US" sz="2600" dirty="0" smtClean="0"/>
              <a:t>For any scaled numerology Fj = Fi*2</a:t>
            </a:r>
            <a:r>
              <a:rPr lang="en-US" sz="2600" baseline="30000" dirty="0" smtClean="0"/>
              <a:t>M</a:t>
            </a:r>
            <a:r>
              <a:rPr lang="en-US" sz="2600" dirty="0" smtClean="0"/>
              <a:t>, in the case where Base numerology contains N symbols per ms and scaled numerology contains N*2</a:t>
            </a:r>
            <a:r>
              <a:rPr lang="en-US" sz="2600" baseline="30000" dirty="0" smtClean="0"/>
              <a:t>M</a:t>
            </a:r>
            <a:r>
              <a:rPr lang="en-US" sz="2600" dirty="0" smtClean="0"/>
              <a:t> symbols per ms</a:t>
            </a:r>
          </a:p>
          <a:p>
            <a:pPr lvl="1"/>
            <a:r>
              <a:rPr lang="en-US" sz="2200" dirty="0" smtClean="0"/>
              <a:t>Each symbol length (including CP) of base numerology (w/ SCS = Fi) equals the sum of the corresponding </a:t>
            </a:r>
            <a:r>
              <a:rPr lang="en-US" sz="2000" dirty="0" smtClean="0"/>
              <a:t>2</a:t>
            </a:r>
            <a:r>
              <a:rPr lang="en-US" sz="2000" baseline="30000" dirty="0" smtClean="0"/>
              <a:t>M </a:t>
            </a:r>
            <a:r>
              <a:rPr lang="en-US" sz="2200" dirty="0" smtClean="0"/>
              <a:t>symbols of scaled numerology (w/ SCS = Fj)</a:t>
            </a:r>
          </a:p>
          <a:p>
            <a:pPr lvl="1"/>
            <a:r>
              <a:rPr lang="en-US" sz="2200" dirty="0" smtClean="0"/>
              <a:t>Each symbol may not necessarily be of the same length (e.g. in LTE numerology, symbol0 is long than symbol 1, 2, … 6)</a:t>
            </a:r>
          </a:p>
          <a:p>
            <a:pPr lvl="1"/>
            <a:r>
              <a:rPr lang="en-US" sz="2200" dirty="0" smtClean="0"/>
              <a:t>Multiple CP durations per each numerology is not precluded:</a:t>
            </a:r>
          </a:p>
          <a:p>
            <a:pPr lvl="2"/>
            <a:r>
              <a:rPr lang="en-US" sz="1900" dirty="0" smtClean="0"/>
              <a:t>For each CP family (NCP or ECP), each symbol length (including CP) of base numerology (w/ SCS = F0) equals the sum of the corresponding </a:t>
            </a:r>
            <a:r>
              <a:rPr lang="en-US" sz="1800" dirty="0"/>
              <a:t>2</a:t>
            </a:r>
            <a:r>
              <a:rPr lang="en-US" sz="1800" baseline="30000" dirty="0"/>
              <a:t>M</a:t>
            </a:r>
            <a:r>
              <a:rPr lang="en-US" sz="1900" dirty="0" smtClean="0"/>
              <a:t> symbols of scaled numerology (w/ SCS = Fs)</a:t>
            </a:r>
            <a:endParaRPr lang="en-US" sz="1900" dirty="0" smtClean="0">
              <a:solidFill>
                <a:srgbClr val="FF0000"/>
              </a:solidFill>
            </a:endParaRPr>
          </a:p>
          <a:p>
            <a:endParaRPr lang="en-US" sz="2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35193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819244" y="1000410"/>
            <a:ext cx="8528450" cy="1047489"/>
          </a:xfrm>
        </p:spPr>
        <p:txBody>
          <a:bodyPr>
            <a:normAutofit lnSpcReduction="10000"/>
          </a:bodyPr>
          <a:lstStyle/>
          <a:p>
            <a:r>
              <a:rPr lang="en-US" sz="1800" dirty="0" smtClean="0"/>
              <a:t>Symbol alignment within a given reference numerology</a:t>
            </a:r>
          </a:p>
          <a:p>
            <a:r>
              <a:rPr lang="en-US" sz="1800" dirty="0" smtClean="0"/>
              <a:t>Reference numerology SCS = 15kHz, N=7, NCP</a:t>
            </a:r>
          </a:p>
          <a:p>
            <a:r>
              <a:rPr lang="en-US" sz="1800" dirty="0" smtClean="0"/>
              <a:t>Symbol is aligned at the boundary</a:t>
            </a:r>
            <a:endParaRPr lang="en-US" sz="180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29749" y="-42740"/>
            <a:ext cx="9992784" cy="1085371"/>
          </a:xfrm>
        </p:spPr>
        <p:txBody>
          <a:bodyPr/>
          <a:lstStyle/>
          <a:p>
            <a:r>
              <a:rPr lang="en-US" dirty="0" smtClean="0"/>
              <a:t>Illustrations</a:t>
            </a:r>
            <a:endParaRPr lang="en-US" dirty="0"/>
          </a:p>
        </p:txBody>
      </p:sp>
      <p:grpSp>
        <p:nvGrpSpPr>
          <p:cNvPr id="187" name="Group 186"/>
          <p:cNvGrpSpPr/>
          <p:nvPr/>
        </p:nvGrpSpPr>
        <p:grpSpPr>
          <a:xfrm>
            <a:off x="3974650" y="2271057"/>
            <a:ext cx="3891554" cy="3272189"/>
            <a:chOff x="4329964" y="1941511"/>
            <a:chExt cx="5392259" cy="4534048"/>
          </a:xfrm>
        </p:grpSpPr>
        <p:grpSp>
          <p:nvGrpSpPr>
            <p:cNvPr id="72" name="Group 71"/>
            <p:cNvGrpSpPr/>
            <p:nvPr/>
          </p:nvGrpSpPr>
          <p:grpSpPr>
            <a:xfrm>
              <a:off x="6052480" y="2507199"/>
              <a:ext cx="2879992" cy="3500326"/>
              <a:chOff x="1247684" y="3581792"/>
              <a:chExt cx="2879992" cy="2522616"/>
            </a:xfrm>
          </p:grpSpPr>
          <p:cxnSp>
            <p:nvCxnSpPr>
              <p:cNvPr id="73" name="Straight Connector 72"/>
              <p:cNvCxnSpPr/>
              <p:nvPr/>
            </p:nvCxnSpPr>
            <p:spPr bwMode="auto">
              <a:xfrm>
                <a:off x="1758660" y="3581792"/>
                <a:ext cx="0" cy="2522616"/>
              </a:xfrm>
              <a:prstGeom prst="line">
                <a:avLst/>
              </a:prstGeom>
              <a:solidFill>
                <a:schemeClr val="accent1"/>
              </a:solidFill>
              <a:ln w="3175" cap="flat" cmpd="sng" algn="ctr">
                <a:solidFill>
                  <a:srgbClr val="FF0000"/>
                </a:solidFill>
                <a:prstDash val="dash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74" name="Straight Connector 73"/>
              <p:cNvCxnSpPr/>
              <p:nvPr/>
            </p:nvCxnSpPr>
            <p:spPr bwMode="auto">
              <a:xfrm>
                <a:off x="1247684" y="3581792"/>
                <a:ext cx="0" cy="2522616"/>
              </a:xfrm>
              <a:prstGeom prst="line">
                <a:avLst/>
              </a:prstGeom>
              <a:solidFill>
                <a:schemeClr val="accent1"/>
              </a:solidFill>
              <a:ln w="3175" cap="flat" cmpd="sng" algn="ctr">
                <a:solidFill>
                  <a:srgbClr val="FF0000"/>
                </a:solidFill>
                <a:prstDash val="dash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75" name="Straight Connector 74"/>
              <p:cNvCxnSpPr/>
              <p:nvPr/>
            </p:nvCxnSpPr>
            <p:spPr bwMode="auto">
              <a:xfrm>
                <a:off x="2172621" y="3581792"/>
                <a:ext cx="0" cy="2522616"/>
              </a:xfrm>
              <a:prstGeom prst="line">
                <a:avLst/>
              </a:prstGeom>
              <a:solidFill>
                <a:schemeClr val="accent1"/>
              </a:solidFill>
              <a:ln w="3175" cap="flat" cmpd="sng" algn="ctr">
                <a:solidFill>
                  <a:srgbClr val="FF0000"/>
                </a:solidFill>
                <a:prstDash val="dash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76" name="Straight Connector 75"/>
              <p:cNvCxnSpPr/>
              <p:nvPr/>
            </p:nvCxnSpPr>
            <p:spPr bwMode="auto">
              <a:xfrm>
                <a:off x="2560737" y="3581792"/>
                <a:ext cx="0" cy="2522616"/>
              </a:xfrm>
              <a:prstGeom prst="line">
                <a:avLst/>
              </a:prstGeom>
              <a:solidFill>
                <a:schemeClr val="accent1"/>
              </a:solidFill>
              <a:ln w="3175" cap="flat" cmpd="sng" algn="ctr">
                <a:solidFill>
                  <a:srgbClr val="FF0000"/>
                </a:solidFill>
                <a:prstDash val="dash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77" name="Straight Connector 76"/>
              <p:cNvCxnSpPr/>
              <p:nvPr/>
            </p:nvCxnSpPr>
            <p:spPr bwMode="auto">
              <a:xfrm>
                <a:off x="2942335" y="3581792"/>
                <a:ext cx="0" cy="2522616"/>
              </a:xfrm>
              <a:prstGeom prst="line">
                <a:avLst/>
              </a:prstGeom>
              <a:solidFill>
                <a:schemeClr val="accent1"/>
              </a:solidFill>
              <a:ln w="3175" cap="flat" cmpd="sng" algn="ctr">
                <a:solidFill>
                  <a:srgbClr val="FF0000"/>
                </a:solidFill>
                <a:prstDash val="dash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78" name="Straight Connector 77"/>
              <p:cNvCxnSpPr/>
              <p:nvPr/>
            </p:nvCxnSpPr>
            <p:spPr bwMode="auto">
              <a:xfrm>
                <a:off x="3338798" y="3581792"/>
                <a:ext cx="0" cy="2522616"/>
              </a:xfrm>
              <a:prstGeom prst="line">
                <a:avLst/>
              </a:prstGeom>
              <a:solidFill>
                <a:schemeClr val="accent1"/>
              </a:solidFill>
              <a:ln w="3175" cap="flat" cmpd="sng" algn="ctr">
                <a:solidFill>
                  <a:srgbClr val="FF0000"/>
                </a:solidFill>
                <a:prstDash val="dash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79" name="Straight Connector 78"/>
              <p:cNvCxnSpPr/>
              <p:nvPr/>
            </p:nvCxnSpPr>
            <p:spPr bwMode="auto">
              <a:xfrm>
                <a:off x="3738322" y="3581792"/>
                <a:ext cx="0" cy="2522616"/>
              </a:xfrm>
              <a:prstGeom prst="line">
                <a:avLst/>
              </a:prstGeom>
              <a:solidFill>
                <a:schemeClr val="accent1"/>
              </a:solidFill>
              <a:ln w="3175" cap="flat" cmpd="sng" algn="ctr">
                <a:solidFill>
                  <a:srgbClr val="FF0000"/>
                </a:solidFill>
                <a:prstDash val="dash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80" name="Straight Connector 79"/>
              <p:cNvCxnSpPr/>
              <p:nvPr/>
            </p:nvCxnSpPr>
            <p:spPr bwMode="auto">
              <a:xfrm>
                <a:off x="4127676" y="3581792"/>
                <a:ext cx="0" cy="2522616"/>
              </a:xfrm>
              <a:prstGeom prst="line">
                <a:avLst/>
              </a:prstGeom>
              <a:solidFill>
                <a:schemeClr val="accent1"/>
              </a:solidFill>
              <a:ln w="3175" cap="flat" cmpd="sng" algn="ctr">
                <a:solidFill>
                  <a:srgbClr val="FF0000"/>
                </a:solidFill>
                <a:prstDash val="dash"/>
                <a:round/>
                <a:headEnd type="none" w="med" len="med"/>
                <a:tailEnd type="none" w="med" len="med"/>
              </a:ln>
              <a:effectLst/>
            </p:spPr>
          </p:cxnSp>
        </p:grpSp>
        <p:sp>
          <p:nvSpPr>
            <p:cNvPr id="81" name="Rectangle 80"/>
            <p:cNvSpPr/>
            <p:nvPr/>
          </p:nvSpPr>
          <p:spPr bwMode="auto">
            <a:xfrm>
              <a:off x="6002291" y="4945766"/>
              <a:ext cx="3478514" cy="178526"/>
            </a:xfrm>
            <a:prstGeom prst="rect">
              <a:avLst/>
            </a:prstGeom>
            <a:solidFill>
              <a:schemeClr val="bg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82" name="Rectangle 81"/>
            <p:cNvSpPr/>
            <p:nvPr/>
          </p:nvSpPr>
          <p:spPr bwMode="auto">
            <a:xfrm>
              <a:off x="6003809" y="4152900"/>
              <a:ext cx="3478514" cy="178526"/>
            </a:xfrm>
            <a:prstGeom prst="rect">
              <a:avLst/>
            </a:prstGeom>
            <a:solidFill>
              <a:schemeClr val="bg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83" name="Rectangle 82"/>
            <p:cNvSpPr/>
            <p:nvPr/>
          </p:nvSpPr>
          <p:spPr bwMode="auto">
            <a:xfrm>
              <a:off x="6064069" y="3411352"/>
              <a:ext cx="3478514" cy="178526"/>
            </a:xfrm>
            <a:prstGeom prst="rect">
              <a:avLst/>
            </a:prstGeom>
            <a:solidFill>
              <a:schemeClr val="bg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grpSp>
          <p:nvGrpSpPr>
            <p:cNvPr id="84" name="Group 83"/>
            <p:cNvGrpSpPr/>
            <p:nvPr/>
          </p:nvGrpSpPr>
          <p:grpSpPr>
            <a:xfrm flipH="1">
              <a:off x="7495309" y="6125023"/>
              <a:ext cx="45720" cy="350536"/>
              <a:chOff x="5662750" y="5852160"/>
              <a:chExt cx="45719" cy="350519"/>
            </a:xfrm>
          </p:grpSpPr>
          <p:sp>
            <p:nvSpPr>
              <p:cNvPr id="85" name="Oval 84"/>
              <p:cNvSpPr/>
              <p:nvPr/>
            </p:nvSpPr>
            <p:spPr bwMode="auto">
              <a:xfrm>
                <a:off x="5662750" y="5852160"/>
                <a:ext cx="45719" cy="45719"/>
              </a:xfrm>
              <a:prstGeom prst="ellipse">
                <a:avLst/>
              </a:prstGeom>
              <a:solidFill>
                <a:schemeClr val="tx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86" name="Oval 85"/>
              <p:cNvSpPr/>
              <p:nvPr/>
            </p:nvSpPr>
            <p:spPr bwMode="auto">
              <a:xfrm>
                <a:off x="5662750" y="6004560"/>
                <a:ext cx="45719" cy="45719"/>
              </a:xfrm>
              <a:prstGeom prst="ellipse">
                <a:avLst/>
              </a:prstGeom>
              <a:solidFill>
                <a:schemeClr val="tx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87" name="Oval 86"/>
              <p:cNvSpPr/>
              <p:nvPr/>
            </p:nvSpPr>
            <p:spPr bwMode="auto">
              <a:xfrm>
                <a:off x="5662750" y="6156960"/>
                <a:ext cx="45719" cy="45719"/>
              </a:xfrm>
              <a:prstGeom prst="ellipse">
                <a:avLst/>
              </a:prstGeom>
              <a:solidFill>
                <a:schemeClr val="tx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</p:grpSp>
        <p:sp>
          <p:nvSpPr>
            <p:cNvPr id="88" name="TextBox 87"/>
            <p:cNvSpPr txBox="1"/>
            <p:nvPr/>
          </p:nvSpPr>
          <p:spPr>
            <a:xfrm>
              <a:off x="4329964" y="4104401"/>
              <a:ext cx="1270092" cy="4264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b="1" dirty="0" smtClean="0"/>
                <a:t>15 kHz</a:t>
              </a:r>
              <a:endParaRPr lang="en-US" sz="1400" b="1" dirty="0"/>
            </a:p>
          </p:txBody>
        </p:sp>
        <p:cxnSp>
          <p:nvCxnSpPr>
            <p:cNvPr id="91" name="Straight Connector 90"/>
            <p:cNvCxnSpPr/>
            <p:nvPr/>
          </p:nvCxnSpPr>
          <p:spPr bwMode="auto">
            <a:xfrm flipV="1">
              <a:off x="6562288" y="4152900"/>
              <a:ext cx="0" cy="180000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ysDot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92" name="Straight Connector 91"/>
            <p:cNvCxnSpPr/>
            <p:nvPr/>
          </p:nvCxnSpPr>
          <p:spPr bwMode="auto">
            <a:xfrm flipV="1">
              <a:off x="6976936" y="4152900"/>
              <a:ext cx="0" cy="180000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ysDot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93" name="Straight Connector 92"/>
            <p:cNvCxnSpPr/>
            <p:nvPr/>
          </p:nvCxnSpPr>
          <p:spPr bwMode="auto">
            <a:xfrm flipV="1">
              <a:off x="7366861" y="4152900"/>
              <a:ext cx="0" cy="180000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ysDot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94" name="Straight Connector 93"/>
            <p:cNvCxnSpPr/>
            <p:nvPr/>
          </p:nvCxnSpPr>
          <p:spPr bwMode="auto">
            <a:xfrm flipV="1">
              <a:off x="7746637" y="4152900"/>
              <a:ext cx="0" cy="180000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ysDot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95" name="Straight Connector 94"/>
            <p:cNvCxnSpPr/>
            <p:nvPr/>
          </p:nvCxnSpPr>
          <p:spPr bwMode="auto">
            <a:xfrm flipV="1">
              <a:off x="8143595" y="4152900"/>
              <a:ext cx="0" cy="180000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ysDot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96" name="Straight Connector 95"/>
            <p:cNvCxnSpPr/>
            <p:nvPr/>
          </p:nvCxnSpPr>
          <p:spPr bwMode="auto">
            <a:xfrm flipV="1">
              <a:off x="8543704" y="4152900"/>
              <a:ext cx="0" cy="180000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ysDot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97" name="Straight Connector 96"/>
            <p:cNvCxnSpPr/>
            <p:nvPr/>
          </p:nvCxnSpPr>
          <p:spPr bwMode="auto">
            <a:xfrm flipV="1">
              <a:off x="8932472" y="4152900"/>
              <a:ext cx="0" cy="180000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ysDot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98" name="Straight Connector 97"/>
            <p:cNvCxnSpPr/>
            <p:nvPr/>
          </p:nvCxnSpPr>
          <p:spPr bwMode="auto">
            <a:xfrm flipV="1">
              <a:off x="6055309" y="4152900"/>
              <a:ext cx="0" cy="180000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ysDot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99" name="Straight Connector 98"/>
            <p:cNvCxnSpPr/>
            <p:nvPr/>
          </p:nvCxnSpPr>
          <p:spPr bwMode="auto">
            <a:xfrm flipV="1">
              <a:off x="9439451" y="4152900"/>
              <a:ext cx="0" cy="180000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ysDot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100" name="TextBox 99"/>
            <p:cNvSpPr txBox="1"/>
            <p:nvPr/>
          </p:nvSpPr>
          <p:spPr>
            <a:xfrm>
              <a:off x="4329964" y="4901138"/>
              <a:ext cx="1270092" cy="3838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 smtClean="0"/>
                <a:t>30 kHz</a:t>
              </a:r>
              <a:endParaRPr lang="en-US" sz="1200" dirty="0"/>
            </a:p>
          </p:txBody>
        </p:sp>
        <p:cxnSp>
          <p:nvCxnSpPr>
            <p:cNvPr id="102" name="Straight Connector 101"/>
            <p:cNvCxnSpPr/>
            <p:nvPr/>
          </p:nvCxnSpPr>
          <p:spPr bwMode="auto">
            <a:xfrm flipV="1">
              <a:off x="6311635" y="4949638"/>
              <a:ext cx="0" cy="180000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ysDot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03" name="Straight Connector 102"/>
            <p:cNvCxnSpPr/>
            <p:nvPr/>
          </p:nvCxnSpPr>
          <p:spPr bwMode="auto">
            <a:xfrm flipV="1">
              <a:off x="6565488" y="4949638"/>
              <a:ext cx="0" cy="180000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ysDot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04" name="Straight Connector 103"/>
            <p:cNvCxnSpPr/>
            <p:nvPr/>
          </p:nvCxnSpPr>
          <p:spPr bwMode="auto">
            <a:xfrm flipV="1">
              <a:off x="6770915" y="4949638"/>
              <a:ext cx="0" cy="180000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ysDot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05" name="Straight Connector 104"/>
            <p:cNvCxnSpPr/>
            <p:nvPr/>
          </p:nvCxnSpPr>
          <p:spPr bwMode="auto">
            <a:xfrm flipV="1">
              <a:off x="6976337" y="4949638"/>
              <a:ext cx="0" cy="180000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ysDot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06" name="Straight Connector 105"/>
            <p:cNvCxnSpPr/>
            <p:nvPr/>
          </p:nvCxnSpPr>
          <p:spPr bwMode="auto">
            <a:xfrm flipV="1">
              <a:off x="7177061" y="4949638"/>
              <a:ext cx="0" cy="180000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ysDot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07" name="Straight Connector 106"/>
            <p:cNvCxnSpPr/>
            <p:nvPr/>
          </p:nvCxnSpPr>
          <p:spPr bwMode="auto">
            <a:xfrm flipV="1">
              <a:off x="7371554" y="4949638"/>
              <a:ext cx="0" cy="180000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ysDot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08" name="Straight Connector 107"/>
            <p:cNvCxnSpPr/>
            <p:nvPr/>
          </p:nvCxnSpPr>
          <p:spPr bwMode="auto">
            <a:xfrm flipV="1">
              <a:off x="6058146" y="4949638"/>
              <a:ext cx="0" cy="180000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ysDot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09" name="Straight Connector 108"/>
            <p:cNvCxnSpPr/>
            <p:nvPr/>
          </p:nvCxnSpPr>
          <p:spPr bwMode="auto">
            <a:xfrm flipV="1">
              <a:off x="7947953" y="4949638"/>
              <a:ext cx="0" cy="180000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ysDot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10" name="Straight Connector 109"/>
            <p:cNvCxnSpPr/>
            <p:nvPr/>
          </p:nvCxnSpPr>
          <p:spPr bwMode="auto">
            <a:xfrm flipV="1">
              <a:off x="8146432" y="4949638"/>
              <a:ext cx="0" cy="180000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ysDot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11" name="Straight Connector 110"/>
            <p:cNvCxnSpPr/>
            <p:nvPr/>
          </p:nvCxnSpPr>
          <p:spPr bwMode="auto">
            <a:xfrm flipV="1">
              <a:off x="8346486" y="4949638"/>
              <a:ext cx="0" cy="180000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ysDot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12" name="Straight Connector 111"/>
            <p:cNvCxnSpPr/>
            <p:nvPr/>
          </p:nvCxnSpPr>
          <p:spPr bwMode="auto">
            <a:xfrm flipV="1">
              <a:off x="8546541" y="4949638"/>
              <a:ext cx="0" cy="180000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ysDot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13" name="Straight Connector 112"/>
            <p:cNvCxnSpPr/>
            <p:nvPr/>
          </p:nvCxnSpPr>
          <p:spPr bwMode="auto">
            <a:xfrm flipV="1">
              <a:off x="8740925" y="4949638"/>
              <a:ext cx="0" cy="180000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ysDot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14" name="Straight Connector 113"/>
            <p:cNvCxnSpPr/>
            <p:nvPr/>
          </p:nvCxnSpPr>
          <p:spPr bwMode="auto">
            <a:xfrm flipV="1">
              <a:off x="8935309" y="4949638"/>
              <a:ext cx="0" cy="180000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ysDot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15" name="Straight Connector 114"/>
            <p:cNvCxnSpPr/>
            <p:nvPr/>
          </p:nvCxnSpPr>
          <p:spPr bwMode="auto">
            <a:xfrm flipV="1">
              <a:off x="7749474" y="4949638"/>
              <a:ext cx="0" cy="180000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ysDot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16" name="Straight Connector 115"/>
            <p:cNvCxnSpPr/>
            <p:nvPr/>
          </p:nvCxnSpPr>
          <p:spPr bwMode="auto">
            <a:xfrm flipV="1">
              <a:off x="7559586" y="4949638"/>
              <a:ext cx="0" cy="180000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ysDot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18" name="Straight Connector 117"/>
            <p:cNvCxnSpPr/>
            <p:nvPr/>
          </p:nvCxnSpPr>
          <p:spPr bwMode="auto">
            <a:xfrm flipV="1">
              <a:off x="9197985" y="4949638"/>
              <a:ext cx="0" cy="180000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ysDot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19" name="Straight Connector 118"/>
            <p:cNvCxnSpPr/>
            <p:nvPr/>
          </p:nvCxnSpPr>
          <p:spPr bwMode="auto">
            <a:xfrm flipV="1">
              <a:off x="9451838" y="4949638"/>
              <a:ext cx="0" cy="180000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ysDot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120" name="TextBox 119"/>
            <p:cNvSpPr txBox="1"/>
            <p:nvPr/>
          </p:nvSpPr>
          <p:spPr>
            <a:xfrm>
              <a:off x="4329964" y="5667097"/>
              <a:ext cx="1270092" cy="3838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 smtClean="0"/>
                <a:t>60 kHz</a:t>
              </a:r>
              <a:endParaRPr lang="en-US" sz="1200" dirty="0"/>
            </a:p>
          </p:txBody>
        </p:sp>
        <p:cxnSp>
          <p:nvCxnSpPr>
            <p:cNvPr id="122" name="Straight Connector 121"/>
            <p:cNvCxnSpPr/>
            <p:nvPr/>
          </p:nvCxnSpPr>
          <p:spPr bwMode="auto">
            <a:xfrm flipV="1">
              <a:off x="6182850" y="5715597"/>
              <a:ext cx="0" cy="180000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ysDot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23" name="Straight Connector 122"/>
            <p:cNvCxnSpPr/>
            <p:nvPr/>
          </p:nvCxnSpPr>
          <p:spPr bwMode="auto">
            <a:xfrm flipV="1">
              <a:off x="6308798" y="5715597"/>
              <a:ext cx="0" cy="180000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ysDot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24" name="Straight Connector 123"/>
            <p:cNvCxnSpPr/>
            <p:nvPr/>
          </p:nvCxnSpPr>
          <p:spPr bwMode="auto">
            <a:xfrm flipV="1">
              <a:off x="6435543" y="5715597"/>
              <a:ext cx="0" cy="180000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ysDot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25" name="Straight Connector 124"/>
            <p:cNvCxnSpPr/>
            <p:nvPr/>
          </p:nvCxnSpPr>
          <p:spPr bwMode="auto">
            <a:xfrm flipV="1">
              <a:off x="6562288" y="5715597"/>
              <a:ext cx="0" cy="180000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ysDot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26" name="Straight Connector 125"/>
            <p:cNvCxnSpPr/>
            <p:nvPr/>
          </p:nvCxnSpPr>
          <p:spPr bwMode="auto">
            <a:xfrm flipV="1">
              <a:off x="6665183" y="5715597"/>
              <a:ext cx="0" cy="180000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ysDot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27" name="Straight Connector 126"/>
            <p:cNvCxnSpPr/>
            <p:nvPr/>
          </p:nvCxnSpPr>
          <p:spPr bwMode="auto">
            <a:xfrm flipV="1">
              <a:off x="6768078" y="5715597"/>
              <a:ext cx="0" cy="180000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ysDot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28" name="Straight Connector 127"/>
            <p:cNvCxnSpPr/>
            <p:nvPr/>
          </p:nvCxnSpPr>
          <p:spPr bwMode="auto">
            <a:xfrm flipV="1">
              <a:off x="6973868" y="5715597"/>
              <a:ext cx="0" cy="180000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ysDot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29" name="Straight Connector 128"/>
            <p:cNvCxnSpPr/>
            <p:nvPr/>
          </p:nvCxnSpPr>
          <p:spPr bwMode="auto">
            <a:xfrm flipV="1">
              <a:off x="7072116" y="5715597"/>
              <a:ext cx="0" cy="180000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ysDot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30" name="Straight Connector 129"/>
            <p:cNvCxnSpPr/>
            <p:nvPr/>
          </p:nvCxnSpPr>
          <p:spPr bwMode="auto">
            <a:xfrm flipV="1">
              <a:off x="7170364" y="5715597"/>
              <a:ext cx="0" cy="180000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ysDot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31" name="Straight Connector 130"/>
            <p:cNvCxnSpPr/>
            <p:nvPr/>
          </p:nvCxnSpPr>
          <p:spPr bwMode="auto">
            <a:xfrm flipV="1">
              <a:off x="7268612" y="5715597"/>
              <a:ext cx="0" cy="180000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ysDot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32" name="Straight Connector 131"/>
            <p:cNvCxnSpPr/>
            <p:nvPr/>
          </p:nvCxnSpPr>
          <p:spPr bwMode="auto">
            <a:xfrm flipV="1">
              <a:off x="7366861" y="5715597"/>
              <a:ext cx="0" cy="180000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ysDot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33" name="Straight Connector 132"/>
            <p:cNvCxnSpPr/>
            <p:nvPr/>
          </p:nvCxnSpPr>
          <p:spPr bwMode="auto">
            <a:xfrm flipV="1">
              <a:off x="7461805" y="5715597"/>
              <a:ext cx="0" cy="180000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ysDot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34" name="Straight Connector 133"/>
            <p:cNvCxnSpPr/>
            <p:nvPr/>
          </p:nvCxnSpPr>
          <p:spPr bwMode="auto">
            <a:xfrm flipV="1">
              <a:off x="7651693" y="5715597"/>
              <a:ext cx="0" cy="180000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ysDot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35" name="Straight Connector 134"/>
            <p:cNvCxnSpPr/>
            <p:nvPr/>
          </p:nvCxnSpPr>
          <p:spPr bwMode="auto">
            <a:xfrm flipV="1">
              <a:off x="7746637" y="5715597"/>
              <a:ext cx="0" cy="180000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ysDot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36" name="Straight Connector 135"/>
            <p:cNvCxnSpPr/>
            <p:nvPr/>
          </p:nvCxnSpPr>
          <p:spPr bwMode="auto">
            <a:xfrm flipV="1">
              <a:off x="7845877" y="5715597"/>
              <a:ext cx="0" cy="180000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ysDot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37" name="Straight Connector 136"/>
            <p:cNvCxnSpPr/>
            <p:nvPr/>
          </p:nvCxnSpPr>
          <p:spPr bwMode="auto">
            <a:xfrm flipV="1">
              <a:off x="7945116" y="5715597"/>
              <a:ext cx="0" cy="180000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ysDot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38" name="Straight Connector 137"/>
            <p:cNvCxnSpPr/>
            <p:nvPr/>
          </p:nvCxnSpPr>
          <p:spPr bwMode="auto">
            <a:xfrm flipV="1">
              <a:off x="8044355" y="5715597"/>
              <a:ext cx="0" cy="180000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ysDot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39" name="Straight Connector 138"/>
            <p:cNvCxnSpPr/>
            <p:nvPr/>
          </p:nvCxnSpPr>
          <p:spPr bwMode="auto">
            <a:xfrm flipV="1">
              <a:off x="8143595" y="5715597"/>
              <a:ext cx="0" cy="180000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ysDot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40" name="Straight Connector 139"/>
            <p:cNvCxnSpPr/>
            <p:nvPr/>
          </p:nvCxnSpPr>
          <p:spPr bwMode="auto">
            <a:xfrm flipV="1">
              <a:off x="8343649" y="5715597"/>
              <a:ext cx="0" cy="180000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ysDot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41" name="Straight Connector 140"/>
            <p:cNvCxnSpPr/>
            <p:nvPr/>
          </p:nvCxnSpPr>
          <p:spPr bwMode="auto">
            <a:xfrm flipV="1">
              <a:off x="8443676" y="5715597"/>
              <a:ext cx="0" cy="180000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ysDot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42" name="Straight Connector 141"/>
            <p:cNvCxnSpPr/>
            <p:nvPr/>
          </p:nvCxnSpPr>
          <p:spPr bwMode="auto">
            <a:xfrm flipV="1">
              <a:off x="8543704" y="5715597"/>
              <a:ext cx="0" cy="180000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ysDot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43" name="Straight Connector 142"/>
            <p:cNvCxnSpPr/>
            <p:nvPr/>
          </p:nvCxnSpPr>
          <p:spPr bwMode="auto">
            <a:xfrm flipV="1">
              <a:off x="8640896" y="5715597"/>
              <a:ext cx="0" cy="180000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ysDot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44" name="Straight Connector 143"/>
            <p:cNvCxnSpPr/>
            <p:nvPr/>
          </p:nvCxnSpPr>
          <p:spPr bwMode="auto">
            <a:xfrm flipV="1">
              <a:off x="8738088" y="5715597"/>
              <a:ext cx="0" cy="180000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ysDot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45" name="Straight Connector 144"/>
            <p:cNvCxnSpPr/>
            <p:nvPr/>
          </p:nvCxnSpPr>
          <p:spPr bwMode="auto">
            <a:xfrm flipV="1">
              <a:off x="8835280" y="5715597"/>
              <a:ext cx="0" cy="180000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ysDot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46" name="Straight Connector 145"/>
            <p:cNvCxnSpPr/>
            <p:nvPr/>
          </p:nvCxnSpPr>
          <p:spPr bwMode="auto">
            <a:xfrm flipV="1">
              <a:off x="6055309" y="5715597"/>
              <a:ext cx="0" cy="180000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ysDot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47" name="Straight Connector 146"/>
            <p:cNvCxnSpPr/>
            <p:nvPr/>
          </p:nvCxnSpPr>
          <p:spPr bwMode="auto">
            <a:xfrm flipV="1">
              <a:off x="6870973" y="5715597"/>
              <a:ext cx="0" cy="180000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ysDot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48" name="Straight Connector 147"/>
            <p:cNvCxnSpPr/>
            <p:nvPr/>
          </p:nvCxnSpPr>
          <p:spPr bwMode="auto">
            <a:xfrm flipV="1">
              <a:off x="7556749" y="5715597"/>
              <a:ext cx="0" cy="180000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ysDot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49" name="Straight Connector 148"/>
            <p:cNvCxnSpPr/>
            <p:nvPr/>
          </p:nvCxnSpPr>
          <p:spPr bwMode="auto">
            <a:xfrm flipV="1">
              <a:off x="8243622" y="5715597"/>
              <a:ext cx="0" cy="180000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ysDot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51" name="Straight Connector 150"/>
            <p:cNvCxnSpPr/>
            <p:nvPr/>
          </p:nvCxnSpPr>
          <p:spPr bwMode="auto">
            <a:xfrm flipV="1">
              <a:off x="9060250" y="5715597"/>
              <a:ext cx="0" cy="180000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ysDot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52" name="Straight Connector 151"/>
            <p:cNvCxnSpPr/>
            <p:nvPr/>
          </p:nvCxnSpPr>
          <p:spPr bwMode="auto">
            <a:xfrm flipV="1">
              <a:off x="9186198" y="5715597"/>
              <a:ext cx="0" cy="180000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ysDot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53" name="Straight Connector 152"/>
            <p:cNvCxnSpPr/>
            <p:nvPr/>
          </p:nvCxnSpPr>
          <p:spPr bwMode="auto">
            <a:xfrm flipV="1">
              <a:off x="9312943" y="5715597"/>
              <a:ext cx="0" cy="180000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ysDot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54" name="Straight Connector 153"/>
            <p:cNvCxnSpPr/>
            <p:nvPr/>
          </p:nvCxnSpPr>
          <p:spPr bwMode="auto">
            <a:xfrm flipV="1">
              <a:off x="9439688" y="5715597"/>
              <a:ext cx="0" cy="180000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ysDot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55" name="Straight Connector 154"/>
            <p:cNvCxnSpPr/>
            <p:nvPr/>
          </p:nvCxnSpPr>
          <p:spPr bwMode="auto">
            <a:xfrm flipV="1">
              <a:off x="9542583" y="5715597"/>
              <a:ext cx="0" cy="180000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ysDot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58" name="Straight Connector 157"/>
            <p:cNvCxnSpPr/>
            <p:nvPr/>
          </p:nvCxnSpPr>
          <p:spPr bwMode="auto">
            <a:xfrm flipV="1">
              <a:off x="6973869" y="3411352"/>
              <a:ext cx="0" cy="180000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ysDot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59" name="Straight Connector 158"/>
            <p:cNvCxnSpPr/>
            <p:nvPr/>
          </p:nvCxnSpPr>
          <p:spPr bwMode="auto">
            <a:xfrm flipV="1">
              <a:off x="7746638" y="3411352"/>
              <a:ext cx="0" cy="180000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ysDot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60" name="Straight Connector 159"/>
            <p:cNvCxnSpPr/>
            <p:nvPr/>
          </p:nvCxnSpPr>
          <p:spPr bwMode="auto">
            <a:xfrm flipV="1">
              <a:off x="8543705" y="3411352"/>
              <a:ext cx="0" cy="180000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ysDot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61" name="Straight Connector 160"/>
            <p:cNvCxnSpPr/>
            <p:nvPr/>
          </p:nvCxnSpPr>
          <p:spPr bwMode="auto">
            <a:xfrm flipV="1">
              <a:off x="6055310" y="3411352"/>
              <a:ext cx="0" cy="180000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ysDot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62" name="Straight Connector 161"/>
            <p:cNvCxnSpPr/>
            <p:nvPr/>
          </p:nvCxnSpPr>
          <p:spPr bwMode="auto">
            <a:xfrm flipV="1">
              <a:off x="9439452" y="3411352"/>
              <a:ext cx="0" cy="180000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ysDot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163" name="TextBox 162"/>
            <p:cNvSpPr txBox="1"/>
            <p:nvPr/>
          </p:nvSpPr>
          <p:spPr>
            <a:xfrm>
              <a:off x="4329964" y="3338442"/>
              <a:ext cx="1270092" cy="3838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 smtClean="0"/>
                <a:t>7.5 kHz</a:t>
              </a:r>
              <a:endParaRPr lang="en-US" sz="1200" dirty="0"/>
            </a:p>
          </p:txBody>
        </p:sp>
        <p:cxnSp>
          <p:nvCxnSpPr>
            <p:cNvPr id="164" name="Straight Arrow Connector 163"/>
            <p:cNvCxnSpPr/>
            <p:nvPr/>
          </p:nvCxnSpPr>
          <p:spPr bwMode="auto">
            <a:xfrm>
              <a:off x="6064069" y="4046485"/>
              <a:ext cx="2871294" cy="0"/>
            </a:xfrm>
            <a:prstGeom prst="straightConnector1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triangle" w="sm" len="lg"/>
              <a:tailEnd type="triangle" w="sm" len="lg"/>
            </a:ln>
            <a:effectLst/>
          </p:spPr>
        </p:cxnSp>
        <p:sp>
          <p:nvSpPr>
            <p:cNvPr id="165" name="TextBox 164"/>
            <p:cNvSpPr txBox="1"/>
            <p:nvPr/>
          </p:nvSpPr>
          <p:spPr>
            <a:xfrm>
              <a:off x="7256165" y="3719793"/>
              <a:ext cx="977295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 smtClean="0"/>
                <a:t>0.5 </a:t>
              </a:r>
              <a:r>
                <a:rPr lang="en-US" sz="1200" dirty="0" err="1" smtClean="0"/>
                <a:t>ms</a:t>
              </a:r>
              <a:endParaRPr lang="en-US" sz="1200" dirty="0"/>
            </a:p>
          </p:txBody>
        </p:sp>
        <p:grpSp>
          <p:nvGrpSpPr>
            <p:cNvPr id="166" name="Group 165"/>
            <p:cNvGrpSpPr/>
            <p:nvPr/>
          </p:nvGrpSpPr>
          <p:grpSpPr>
            <a:xfrm flipH="1">
              <a:off x="7500229" y="1941511"/>
              <a:ext cx="45720" cy="350536"/>
              <a:chOff x="5662750" y="5852160"/>
              <a:chExt cx="45719" cy="350519"/>
            </a:xfrm>
          </p:grpSpPr>
          <p:sp>
            <p:nvSpPr>
              <p:cNvPr id="167" name="Oval 166"/>
              <p:cNvSpPr/>
              <p:nvPr/>
            </p:nvSpPr>
            <p:spPr bwMode="auto">
              <a:xfrm>
                <a:off x="5662750" y="5852160"/>
                <a:ext cx="45719" cy="45719"/>
              </a:xfrm>
              <a:prstGeom prst="ellipse">
                <a:avLst/>
              </a:prstGeom>
              <a:solidFill>
                <a:schemeClr val="tx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168" name="Oval 167"/>
              <p:cNvSpPr/>
              <p:nvPr/>
            </p:nvSpPr>
            <p:spPr bwMode="auto">
              <a:xfrm>
                <a:off x="5662750" y="6004560"/>
                <a:ext cx="45719" cy="45719"/>
              </a:xfrm>
              <a:prstGeom prst="ellipse">
                <a:avLst/>
              </a:prstGeom>
              <a:solidFill>
                <a:schemeClr val="tx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169" name="Oval 168"/>
              <p:cNvSpPr/>
              <p:nvPr/>
            </p:nvSpPr>
            <p:spPr bwMode="auto">
              <a:xfrm>
                <a:off x="5662750" y="6156960"/>
                <a:ext cx="45719" cy="45719"/>
              </a:xfrm>
              <a:prstGeom prst="ellipse">
                <a:avLst/>
              </a:prstGeom>
              <a:solidFill>
                <a:schemeClr val="tx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</p:grpSp>
        <p:cxnSp>
          <p:nvCxnSpPr>
            <p:cNvPr id="172" name="Straight Connector 171"/>
            <p:cNvCxnSpPr/>
            <p:nvPr/>
          </p:nvCxnSpPr>
          <p:spPr bwMode="auto">
            <a:xfrm flipV="1">
              <a:off x="7751558" y="2634628"/>
              <a:ext cx="0" cy="180000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ysDot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73" name="Straight Connector 172"/>
            <p:cNvCxnSpPr/>
            <p:nvPr/>
          </p:nvCxnSpPr>
          <p:spPr bwMode="auto">
            <a:xfrm flipV="1">
              <a:off x="6060230" y="2634628"/>
              <a:ext cx="0" cy="180000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ysDot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74" name="Straight Connector 173"/>
            <p:cNvCxnSpPr/>
            <p:nvPr/>
          </p:nvCxnSpPr>
          <p:spPr bwMode="auto">
            <a:xfrm flipV="1">
              <a:off x="9444372" y="2634628"/>
              <a:ext cx="0" cy="180000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ysDot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175" name="TextBox 174"/>
            <p:cNvSpPr txBox="1"/>
            <p:nvPr/>
          </p:nvSpPr>
          <p:spPr>
            <a:xfrm>
              <a:off x="4334884" y="2561718"/>
              <a:ext cx="1270092" cy="3838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 smtClean="0"/>
                <a:t>3.75 kHz</a:t>
              </a:r>
              <a:endParaRPr lang="en-US" sz="1200" dirty="0"/>
            </a:p>
          </p:txBody>
        </p:sp>
        <p:cxnSp>
          <p:nvCxnSpPr>
            <p:cNvPr id="176" name="Straight Connector 175"/>
            <p:cNvCxnSpPr/>
            <p:nvPr/>
          </p:nvCxnSpPr>
          <p:spPr bwMode="auto">
            <a:xfrm>
              <a:off x="5866378" y="4152900"/>
              <a:ext cx="3851204" cy="0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ysDot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77" name="Straight Connector 176"/>
            <p:cNvCxnSpPr/>
            <p:nvPr/>
          </p:nvCxnSpPr>
          <p:spPr bwMode="auto">
            <a:xfrm>
              <a:off x="5866378" y="4945766"/>
              <a:ext cx="3851204" cy="0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ysDot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78" name="Straight Connector 177"/>
            <p:cNvCxnSpPr/>
            <p:nvPr/>
          </p:nvCxnSpPr>
          <p:spPr bwMode="auto">
            <a:xfrm>
              <a:off x="5866378" y="5124292"/>
              <a:ext cx="3851204" cy="0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ysDot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79" name="Straight Connector 178"/>
            <p:cNvCxnSpPr/>
            <p:nvPr/>
          </p:nvCxnSpPr>
          <p:spPr bwMode="auto">
            <a:xfrm>
              <a:off x="5866378" y="5717071"/>
              <a:ext cx="3851204" cy="0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ysDot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80" name="Straight Connector 179"/>
            <p:cNvCxnSpPr/>
            <p:nvPr/>
          </p:nvCxnSpPr>
          <p:spPr bwMode="auto">
            <a:xfrm>
              <a:off x="5866378" y="5895597"/>
              <a:ext cx="3851204" cy="0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ysDot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81" name="Straight Connector 180"/>
            <p:cNvCxnSpPr/>
            <p:nvPr/>
          </p:nvCxnSpPr>
          <p:spPr bwMode="auto">
            <a:xfrm>
              <a:off x="5866378" y="3411352"/>
              <a:ext cx="3851204" cy="0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ysDot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82" name="Straight Connector 181"/>
            <p:cNvCxnSpPr/>
            <p:nvPr/>
          </p:nvCxnSpPr>
          <p:spPr bwMode="auto">
            <a:xfrm>
              <a:off x="5866378" y="3589878"/>
              <a:ext cx="3851204" cy="0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ysDot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83" name="Straight Connector 182"/>
            <p:cNvCxnSpPr/>
            <p:nvPr/>
          </p:nvCxnSpPr>
          <p:spPr bwMode="auto">
            <a:xfrm>
              <a:off x="5871019" y="2634628"/>
              <a:ext cx="3851204" cy="0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ysDot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84" name="Straight Connector 183"/>
            <p:cNvCxnSpPr/>
            <p:nvPr/>
          </p:nvCxnSpPr>
          <p:spPr bwMode="auto">
            <a:xfrm>
              <a:off x="5871019" y="2813154"/>
              <a:ext cx="3851204" cy="0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ysDot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85" name="Straight Connector 184"/>
            <p:cNvCxnSpPr/>
            <p:nvPr/>
          </p:nvCxnSpPr>
          <p:spPr bwMode="auto">
            <a:xfrm>
              <a:off x="5866378" y="4331426"/>
              <a:ext cx="3851204" cy="0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ysDot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86" name="Straight Connector 185"/>
            <p:cNvCxnSpPr/>
            <p:nvPr/>
          </p:nvCxnSpPr>
          <p:spPr bwMode="auto">
            <a:xfrm flipV="1">
              <a:off x="8932472" y="5715597"/>
              <a:ext cx="0" cy="180000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ysDot"/>
              <a:round/>
              <a:headEnd type="none" w="med" len="med"/>
              <a:tailEnd type="none" w="med" len="med"/>
            </a:ln>
            <a:effectLst/>
          </p:spPr>
        </p:cxnSp>
      </p:grpSp>
    </p:spTree>
    <p:extLst>
      <p:ext uri="{BB962C8B-B14F-4D97-AF65-F5344CB8AC3E}">
        <p14:creationId xmlns:p14="http://schemas.microsoft.com/office/powerpoint/2010/main" val="14389171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1566</TotalTime>
  <Words>240</Words>
  <Application>Microsoft Office PowerPoint</Application>
  <PresentationFormat>Widescreen</PresentationFormat>
  <Paragraphs>30</Paragraphs>
  <Slides>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14" baseType="lpstr">
      <vt:lpstr>Calibre Regular</vt:lpstr>
      <vt:lpstr>맑은 고딕</vt:lpstr>
      <vt:lpstr>ＭＳ Ｐゴシック</vt:lpstr>
      <vt:lpstr>ＭＳ Ｐゴシック</vt:lpstr>
      <vt:lpstr>Qualcomm Regular</vt:lpstr>
      <vt:lpstr>Arial</vt:lpstr>
      <vt:lpstr>Calibri</vt:lpstr>
      <vt:lpstr>Calibri Light</vt:lpstr>
      <vt:lpstr>Qualcomm Office Regular</vt:lpstr>
      <vt:lpstr>Times New Roman</vt:lpstr>
      <vt:lpstr>Office Theme</vt:lpstr>
      <vt:lpstr>WF on Scalable Numerology Symbol Boundary Alignment</vt:lpstr>
      <vt:lpstr>Proposal</vt:lpstr>
      <vt:lpstr>Illustrations</vt:lpstr>
    </vt:vector>
  </TitlesOfParts>
  <Company>Qualcomm Incorporated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Jiang, Jing</dc:creator>
  <cp:lastModifiedBy>Jiang, Jing</cp:lastModifiedBy>
  <cp:revision>566</cp:revision>
  <dcterms:created xsi:type="dcterms:W3CDTF">2016-04-12T08:45:03Z</dcterms:created>
  <dcterms:modified xsi:type="dcterms:W3CDTF">2016-08-22T15:36:28Z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</Properties>
</file>