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9" r:id="rId3"/>
    <p:sldId id="280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EE66D9-3F31-463F-AB65-00126625CF0A}" type="datetimeFigureOut">
              <a:rPr lang="zh-CN" altLang="en-US"/>
              <a:pPr>
                <a:defRPr/>
              </a:pPr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C620029-A075-4EC4-9769-02D3E96C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41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F2477D-F7A2-463D-A493-867945D68FAE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15350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3882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3882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351E0A-9F84-4CCD-9459-CBE04C7A5871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44350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C4BE-CBC6-4F5E-A962-1BE60A85DE12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BA5E7-C9C1-4C73-A3F5-7449F89345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4F660-A10A-461D-9740-A69672C95D85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E25B-37FB-4DA2-921D-C381350882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64BEA-C606-45D9-AF0D-31E3114040D9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BAE9-E53C-4E44-8C5E-8A8F659555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CDDE-F09E-4CA4-A94E-655F5B07E260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95FEE-7304-471C-B202-E544695765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7579D-AACC-470E-AD01-0FBFB6AB1A8F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F305-4F92-4BA8-93AD-307F3801D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E05C9-97D1-4E26-95C4-46727DF8CF4A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2F57-92CB-47C2-AC26-61EB956ED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A3E5C-D8D7-4889-9D88-4F94C2939F5D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1688-E059-4942-AD51-16B53F67CA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B56B-3048-49FE-81B5-B328A7A6DA2A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1933-0D1C-4C9C-8160-987A7F56F4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73DC-F3B5-4866-9DC7-ECA2DBB6FC66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3390-25A6-40C3-B51A-D2824D857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B4B8-8935-4FD6-965B-5587A1410B52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52C2A-710C-478A-AB5C-D2DCC216BB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296C-4732-45AC-AE28-F73C9BD57F65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6CBBB-2F7C-4F0F-A647-F41AF9959C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659230-7367-49D4-94C5-169BAA6D4F53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3CD0ED2-7579-4CC4-A276-CF05B2769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on subcarrier spacing in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44769" y="3886200"/>
            <a:ext cx="7848600" cy="20574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Verizon Wireless, </a:t>
            </a:r>
            <a:r>
              <a:rPr lang="en-US" altLang="zh-CN" dirty="0" smtClean="0">
                <a:solidFill>
                  <a:schemeClr val="tx1"/>
                </a:solidFill>
              </a:rPr>
              <a:t>KT Corp., </a:t>
            </a:r>
            <a:r>
              <a:rPr lang="en-US" altLang="ko-KR" dirty="0" smtClean="0">
                <a:solidFill>
                  <a:schemeClr val="tx1"/>
                </a:solidFill>
              </a:rPr>
              <a:t>Reliance-</a:t>
            </a:r>
            <a:r>
              <a:rPr lang="en-US" altLang="ko-KR" dirty="0" err="1" smtClean="0">
                <a:solidFill>
                  <a:schemeClr val="tx1"/>
                </a:solidFill>
              </a:rPr>
              <a:t>jio</a:t>
            </a:r>
            <a:r>
              <a:rPr lang="en-US" altLang="ko-KR" dirty="0" smtClean="0">
                <a:solidFill>
                  <a:schemeClr val="tx1"/>
                </a:solidFill>
              </a:rPr>
              <a:t>, CHTTL, China Telecom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Fiberhome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IITH, </a:t>
            </a:r>
            <a:r>
              <a:rPr lang="en-US" altLang="ko-KR" dirty="0" err="1" smtClean="0">
                <a:solidFill>
                  <a:schemeClr val="tx1"/>
                </a:solidFill>
              </a:rPr>
              <a:t>CEWiT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Tejas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Neworks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smtClean="0">
                <a:solidFill>
                  <a:schemeClr val="tx1"/>
                </a:solidFill>
              </a:rPr>
              <a:t>Straight </a:t>
            </a:r>
            <a:r>
              <a:rPr lang="en-US" altLang="ko-KR" dirty="0" smtClean="0">
                <a:solidFill>
                  <a:schemeClr val="tx1"/>
                </a:solidFill>
              </a:rPr>
              <a:t>Path, ITL, WILLUS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5181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RAN1#85				        </a:t>
            </a:r>
            <a:endParaRPr lang="en-US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Nanjing, China, 23 – 27 May 2016</a:t>
            </a:r>
            <a:endParaRPr lang="en-GB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Agenda: </a:t>
            </a:r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7.1.4</a:t>
            </a:r>
            <a:endParaRPr lang="en-GB" altLang="ko-KR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96200" y="381000"/>
            <a:ext cx="12362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R1-16</a:t>
            </a:r>
            <a:r>
              <a:rPr lang="en-US" altLang="ko-KR" b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5891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ko-KR" sz="2400" i="1" dirty="0" smtClean="0">
                <a:ea typeface="굴림" pitchFamily="50" charset="-127"/>
              </a:rPr>
              <a:t>During offline/online discussions, there have been strong request from some operators on NR to support different/diverse component carrier BWs</a:t>
            </a: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Including 100 MHz and 200 MHz for </a:t>
            </a:r>
            <a:r>
              <a:rPr lang="en-GB" altLang="ko-KR" sz="2000" i="1" dirty="0" err="1" smtClean="0">
                <a:solidFill>
                  <a:prstClr val="black"/>
                </a:solidFill>
              </a:rPr>
              <a:t>eMBB</a:t>
            </a:r>
            <a:endParaRPr lang="en-GB" altLang="ko-KR" sz="2000" i="1" dirty="0" smtClean="0">
              <a:solidFill>
                <a:prstClr val="black"/>
              </a:solidFill>
            </a:endParaRP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It is important that subcarrier spacing support sufficient scalability/granularity</a:t>
            </a:r>
          </a:p>
          <a:p>
            <a:pPr marL="342900" lvl="1" indent="-342900">
              <a:buFont typeface="Arial" charset="0"/>
              <a:buChar char="•"/>
            </a:pPr>
            <a:endParaRPr lang="en-US" altLang="ko-KR" sz="1800" i="1" dirty="0" smtClean="0"/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pPr lvl="1"/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800" dirty="0" smtClean="0"/>
          </a:p>
          <a:p>
            <a:endParaRPr lang="en-US" altLang="zh-CN" sz="2800" dirty="0" smtClean="0"/>
          </a:p>
          <a:p>
            <a:pPr>
              <a:buFont typeface="Arial" charset="0"/>
              <a:buNone/>
            </a:pPr>
            <a:endParaRPr lang="en-US" altLang="zh-CN" sz="2800" dirty="0" smtClean="0"/>
          </a:p>
          <a:p>
            <a:endParaRPr lang="en-US" altLang="zh-CN" sz="1800" dirty="0" smtClean="0"/>
          </a:p>
          <a:p>
            <a:pPr lvl="1">
              <a:buFont typeface="Arial" charset="0"/>
              <a:buNone/>
            </a:pPr>
            <a:endParaRPr lang="en-US" altLang="zh-CN" sz="3200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74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r>
              <a:rPr lang="en-US" altLang="ko-KR" sz="2000" i="1" dirty="0" err="1" smtClean="0"/>
              <a:t>f</a:t>
            </a:r>
            <a:r>
              <a:rPr lang="en-US" altLang="ko-KR" sz="2000" i="1" baseline="-25000" dirty="0" err="1" smtClean="0"/>
              <a:t>sc</a:t>
            </a:r>
            <a:r>
              <a:rPr lang="en-US" altLang="ko-KR" sz="2000" i="1" dirty="0" smtClean="0"/>
              <a:t> = f</a:t>
            </a:r>
            <a:r>
              <a:rPr lang="en-US" altLang="ko-KR" sz="2000" i="1" baseline="-25000" dirty="0" smtClean="0"/>
              <a:t>0</a:t>
            </a:r>
            <a:r>
              <a:rPr lang="en-US" altLang="ko-KR" sz="2000" i="1" dirty="0" smtClean="0"/>
              <a:t> *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(f</a:t>
            </a:r>
            <a:r>
              <a:rPr lang="en-US" altLang="ko-KR" sz="2000" i="1" baseline="-25000" dirty="0" smtClean="0"/>
              <a:t>0 </a:t>
            </a:r>
            <a:r>
              <a:rPr lang="en-US" altLang="ko-KR" sz="2000" i="1" dirty="0" smtClean="0"/>
              <a:t>=15kHz) is not efficient </a:t>
            </a:r>
            <a:r>
              <a:rPr lang="en-US" altLang="ko-KR" sz="2000" i="1" dirty="0"/>
              <a:t>in terms of resource utilization </a:t>
            </a:r>
            <a:r>
              <a:rPr lang="en-US" altLang="ko-KR" sz="2000" i="1" dirty="0" smtClean="0"/>
              <a:t>when supporting 100 MHz CC BW</a:t>
            </a:r>
          </a:p>
          <a:p>
            <a:r>
              <a:rPr lang="en-US" altLang="ko-KR" sz="2000" i="1" dirty="0" err="1" smtClean="0"/>
              <a:t>f</a:t>
            </a:r>
            <a:r>
              <a:rPr lang="en-US" altLang="ko-KR" sz="2000" i="1" baseline="-25000" dirty="0" err="1" smtClean="0"/>
              <a:t>sc</a:t>
            </a:r>
            <a:r>
              <a:rPr lang="en-US" altLang="ko-KR" sz="2000" i="1" dirty="0" smtClean="0"/>
              <a:t> = f</a:t>
            </a:r>
            <a:r>
              <a:rPr lang="en-US" altLang="ko-KR" sz="2000" i="1" baseline="-25000" dirty="0" smtClean="0"/>
              <a:t>0</a:t>
            </a:r>
            <a:r>
              <a:rPr lang="en-US" altLang="ko-KR" sz="2000" i="1" dirty="0" smtClean="0"/>
              <a:t> *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(f</a:t>
            </a:r>
            <a:r>
              <a:rPr lang="en-US" altLang="ko-KR" sz="2000" i="1" baseline="-25000" dirty="0" smtClean="0"/>
              <a:t>0 </a:t>
            </a:r>
            <a:r>
              <a:rPr lang="en-US" altLang="ko-KR" sz="2000" i="1" dirty="0" smtClean="0"/>
              <a:t>=15kHz) has limited scalability to support 100 MHz, e.g. common resource allocation, filter design.</a:t>
            </a: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57074"/>
              </p:ext>
            </p:extLst>
          </p:nvPr>
        </p:nvGraphicFramePr>
        <p:xfrm>
          <a:off x="348342" y="2786742"/>
          <a:ext cx="8458202" cy="2611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4166"/>
                <a:gridCol w="1561009"/>
                <a:gridCol w="1561009"/>
                <a:gridCol w="1561009"/>
                <a:gridCol w="1561009"/>
              </a:tblGrid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Scaling factor</a:t>
                      </a:r>
                      <a:r>
                        <a:rPr lang="en-GB" sz="1200" baseline="0" dirty="0" smtClean="0">
                          <a:effectLst/>
                        </a:rPr>
                        <a:t> (M)</a:t>
                      </a: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M=5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M=4</a:t>
                      </a:r>
                      <a:endParaRPr lang="ko-KR" sz="12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Subcarrier spacing (kHz)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75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60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Component carrier bandwidth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80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  <a:endParaRPr lang="ko-KR" sz="12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 subcarrier bandwidth (MHz)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72 </a:t>
                      </a:r>
                      <a:r>
                        <a:rPr lang="en-GB" sz="1200" dirty="0">
                          <a:effectLst/>
                        </a:rPr>
                        <a:t>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90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72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90 (1500sc)</a:t>
                      </a:r>
                      <a:endParaRPr lang="ko-KR" sz="12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Guardband Ratio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28% (Overhead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10%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OFDM symbol length (usec)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16.67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13.33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16.67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16.67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No. of symbols/subframe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14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Subframe length (ms)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0.25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 overhead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6.57%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6.57%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36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FFT Size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2048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2048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Sampling rate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122.88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153.6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122.88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122.88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6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205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/>
          <a:lstStyle/>
          <a:p>
            <a:endParaRPr lang="en-GB" altLang="ko-KR" sz="2400" dirty="0" smtClean="0"/>
          </a:p>
          <a:p>
            <a:r>
              <a:rPr lang="en-GB" altLang="ko-KR" sz="2400" dirty="0" smtClean="0"/>
              <a:t>Take the following as working assumptions on subcarrier spacing: </a:t>
            </a:r>
          </a:p>
          <a:p>
            <a:pPr lvl="1"/>
            <a:r>
              <a:rPr lang="en-US" altLang="ko-KR" sz="2400" i="1" dirty="0" smtClean="0"/>
              <a:t>Working assumptions</a:t>
            </a:r>
            <a:endParaRPr lang="en-US" altLang="ko-KR" sz="2400" i="1" dirty="0"/>
          </a:p>
          <a:p>
            <a:pPr lvl="2"/>
            <a:r>
              <a:rPr lang="en-GB" altLang="ko-KR" sz="2000" i="1" dirty="0" smtClean="0"/>
              <a:t>RAN1 concludes on alternative 1 (15 kHz) as the baseline design assumption for the NR numerology</a:t>
            </a:r>
            <a:endParaRPr lang="ko-KR" altLang="ko-KR" sz="2000" i="1" dirty="0" smtClean="0"/>
          </a:p>
          <a:p>
            <a:pPr lvl="2"/>
            <a:r>
              <a:rPr lang="en-GB" altLang="ko-KR" sz="2000" i="1" dirty="0" smtClean="0"/>
              <a:t>RAN1 concludes on scale factors N =2</a:t>
            </a:r>
            <a:r>
              <a:rPr lang="en-GB" altLang="ko-KR" sz="2000" i="1" baseline="30000" dirty="0" smtClean="0"/>
              <a:t>n</a:t>
            </a:r>
            <a:r>
              <a:rPr lang="en-GB" altLang="ko-KR" sz="2000" i="1" dirty="0" smtClean="0"/>
              <a:t> for subcarrier spacing as the baseline design assumption for the NR numerology</a:t>
            </a:r>
          </a:p>
          <a:p>
            <a:pPr lvl="2"/>
            <a:r>
              <a:rPr lang="en-GB" altLang="ko-KR" sz="2000" i="1" dirty="0" smtClean="0">
                <a:solidFill>
                  <a:srgbClr val="3333CC"/>
                </a:solidFill>
              </a:rPr>
              <a:t>RAN1 include 75 kHz for subcarrier spacing as the additional baseline design assumption for the NR numerology</a:t>
            </a:r>
          </a:p>
          <a:p>
            <a:pPr>
              <a:defRPr/>
            </a:pPr>
            <a:endParaRPr lang="en-US" altLang="zh-CN" sz="2000" dirty="0" smtClean="0"/>
          </a:p>
          <a:p>
            <a:pPr>
              <a:buFont typeface="Arial" charset="0"/>
              <a:buNone/>
              <a:defRPr/>
            </a:pPr>
            <a:endParaRPr lang="en-US" altLang="zh-CN" sz="2000" dirty="0" smtClean="0"/>
          </a:p>
          <a:p>
            <a:pPr>
              <a:defRPr/>
            </a:pPr>
            <a:endParaRPr lang="en-US" altLang="zh-CN" sz="2000" dirty="0" smtClean="0"/>
          </a:p>
          <a:p>
            <a:pPr lvl="1">
              <a:buFont typeface="Arial" charset="0"/>
              <a:buNone/>
              <a:defRPr/>
            </a:pPr>
            <a:endParaRPr lang="en-US" altLang="zh-CN" sz="2000" dirty="0" smtClean="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3200</TotalTime>
  <Words>327</Words>
  <Application>Microsoft Office PowerPoint</Application>
  <PresentationFormat>On-screen Show (4:3)</PresentationFormat>
  <Paragraphs>100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subcarrier spacing in NR</vt:lpstr>
      <vt:lpstr>Observation (1)</vt:lpstr>
      <vt:lpstr>Observation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Yee Sin Chan</cp:lastModifiedBy>
  <cp:revision>215</cp:revision>
  <dcterms:created xsi:type="dcterms:W3CDTF">2006-08-16T00:00:00Z</dcterms:created>
  <dcterms:modified xsi:type="dcterms:W3CDTF">2016-05-26T04:00:45Z</dcterms:modified>
</cp:coreProperties>
</file>