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79" r:id="rId3"/>
    <p:sldId id="280" r:id="rId4"/>
    <p:sldId id="261" r:id="rId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3333CC"/>
    <a:srgbClr val="0000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21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3EE66D9-3F31-463F-AB65-00126625CF0A}" type="datetimeFigureOut">
              <a:rPr lang="zh-CN" altLang="en-US"/>
              <a:pPr>
                <a:defRPr/>
              </a:pPr>
              <a:t>2016/5/26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AC620029-A075-4EC4-9769-02D3E96CD0D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80964100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71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6F2477D-F7A2-463D-A493-867945D68FAE}" type="slidenum">
              <a:rPr lang="zh-CN" altLang="en-US" smtClean="0"/>
              <a:pPr/>
              <a:t>1</a:t>
            </a:fld>
            <a:endParaRPr lang="zh-CN" altLang="en-US" smtClean="0"/>
          </a:p>
        </p:txBody>
      </p:sp>
    </p:spTree>
    <p:extLst>
      <p:ext uri="{BB962C8B-B14F-4D97-AF65-F5344CB8AC3E}">
        <p14:creationId xmlns="" xmlns:p14="http://schemas.microsoft.com/office/powerpoint/2010/main" val="9153508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9AD1128-091E-4BDF-926B-6F4900453735}" type="slidenum">
              <a:rPr lang="zh-CN" altLang="en-US" smtClean="0"/>
              <a:pPr/>
              <a:t>2</a:t>
            </a:fld>
            <a:endParaRPr lang="zh-CN" altLang="en-US" smtClean="0"/>
          </a:p>
        </p:txBody>
      </p:sp>
    </p:spTree>
    <p:extLst>
      <p:ext uri="{BB962C8B-B14F-4D97-AF65-F5344CB8AC3E}">
        <p14:creationId xmlns="" xmlns:p14="http://schemas.microsoft.com/office/powerpoint/2010/main" val="20038829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9AD1128-091E-4BDF-926B-6F4900453735}" type="slidenum">
              <a:rPr lang="zh-CN" altLang="en-US" smtClean="0"/>
              <a:pPr/>
              <a:t>3</a:t>
            </a:fld>
            <a:endParaRPr lang="zh-CN" altLang="en-US" smtClean="0"/>
          </a:p>
        </p:txBody>
      </p:sp>
    </p:spTree>
    <p:extLst>
      <p:ext uri="{BB962C8B-B14F-4D97-AF65-F5344CB8AC3E}">
        <p14:creationId xmlns="" xmlns:p14="http://schemas.microsoft.com/office/powerpoint/2010/main" val="20038829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A351E0A-9F84-4CCD-9459-CBE04C7A5871}" type="slidenum">
              <a:rPr lang="zh-CN" altLang="en-US" smtClean="0"/>
              <a:pPr/>
              <a:t>4</a:t>
            </a:fld>
            <a:endParaRPr lang="zh-CN" altLang="en-US" smtClean="0"/>
          </a:p>
        </p:txBody>
      </p:sp>
    </p:spTree>
    <p:extLst>
      <p:ext uri="{BB962C8B-B14F-4D97-AF65-F5344CB8AC3E}">
        <p14:creationId xmlns="" xmlns:p14="http://schemas.microsoft.com/office/powerpoint/2010/main" val="39443504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47C4BE-CBC6-4F5E-A962-1BE60A85DE12}" type="datetimeFigureOut">
              <a:rPr lang="en-US" altLang="zh-CN"/>
              <a:pPr>
                <a:defRPr/>
              </a:pPr>
              <a:t>5/26/2016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DBA5E7-C9C1-4C73-A3F5-7449F89345F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94F660-A10A-461D-9740-A69672C95D85}" type="datetimeFigureOut">
              <a:rPr lang="en-US" altLang="zh-CN"/>
              <a:pPr>
                <a:defRPr/>
              </a:pPr>
              <a:t>5/26/2016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15E25B-37FB-4DA2-921D-C381350882E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D64BEA-C606-45D9-AF0D-31E3114040D9}" type="datetimeFigureOut">
              <a:rPr lang="en-US" altLang="zh-CN"/>
              <a:pPr>
                <a:defRPr/>
              </a:pPr>
              <a:t>5/26/2016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F7BAE9-E53C-4E44-8C5E-8A8F659555E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54CDDE-F09E-4CA4-A94E-655F5B07E260}" type="datetimeFigureOut">
              <a:rPr lang="en-US" altLang="zh-CN"/>
              <a:pPr>
                <a:defRPr/>
              </a:pPr>
              <a:t>5/26/2016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E95FEE-7304-471C-B202-E5446957650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97579D-AACC-470E-AD01-0FBFB6AB1A8F}" type="datetimeFigureOut">
              <a:rPr lang="en-US" altLang="zh-CN"/>
              <a:pPr>
                <a:defRPr/>
              </a:pPr>
              <a:t>5/26/2016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44F305-4F92-4BA8-93AD-307F3801D00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FE05C9-97D1-4E26-95C4-46727DF8CF4A}" type="datetimeFigureOut">
              <a:rPr lang="en-US" altLang="zh-CN"/>
              <a:pPr>
                <a:defRPr/>
              </a:pPr>
              <a:t>5/26/2016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BE2F57-92CB-47C2-AC26-61EB956ED60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0A3E5C-D8D7-4889-9D88-4F94C2939F5D}" type="datetimeFigureOut">
              <a:rPr lang="en-US" altLang="zh-CN"/>
              <a:pPr>
                <a:defRPr/>
              </a:pPr>
              <a:t>5/26/2016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391688-E059-4942-AD51-16B53F67CA6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23B56B-3048-49FE-81B5-B328A7A6DA2A}" type="datetimeFigureOut">
              <a:rPr lang="en-US" altLang="zh-CN"/>
              <a:pPr>
                <a:defRPr/>
              </a:pPr>
              <a:t>5/26/2016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E01933-0D1C-4C9C-8160-987A7F56F43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4873DC-F3B5-4866-9DC7-ECA2DBB6FC66}" type="datetimeFigureOut">
              <a:rPr lang="en-US" altLang="zh-CN"/>
              <a:pPr>
                <a:defRPr/>
              </a:pPr>
              <a:t>5/26/2016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C83390-25A6-40C3-B51A-D2824D857FD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2CB4B8-8935-4FD6-965B-5587A1410B52}" type="datetimeFigureOut">
              <a:rPr lang="en-US" altLang="zh-CN"/>
              <a:pPr>
                <a:defRPr/>
              </a:pPr>
              <a:t>5/26/2016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E52C2A-710C-478A-AB5C-D2DCC216BB6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8C296C-4732-45AC-AE28-F73C9BD57F65}" type="datetimeFigureOut">
              <a:rPr lang="en-US" altLang="zh-CN"/>
              <a:pPr>
                <a:defRPr/>
              </a:pPr>
              <a:t>5/26/2016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E6CBBB-2F7C-4F0F-A647-F41AF9959C4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7A659230-7367-49D4-94C5-169BAA6D4F53}" type="datetimeFigureOut">
              <a:rPr lang="en-US" altLang="zh-CN"/>
              <a:pPr>
                <a:defRPr/>
              </a:pPr>
              <a:t>5/26/2016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3CD0ED2-7579-4CC4-A276-CF05B2769DA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sz="4000" dirty="0" smtClean="0"/>
              <a:t>WF on subcarrier spacing in NR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644769" y="3886200"/>
            <a:ext cx="7848600" cy="2057400"/>
          </a:xfrm>
        </p:spPr>
        <p:txBody>
          <a:bodyPr/>
          <a:lstStyle/>
          <a:p>
            <a:pPr eaLnBrk="1" hangingPunct="1"/>
            <a:r>
              <a:rPr lang="en-US" altLang="zh-CN" dirty="0" smtClean="0">
                <a:solidFill>
                  <a:schemeClr val="tx1"/>
                </a:solidFill>
              </a:rPr>
              <a:t>Samsung, Verizon </a:t>
            </a:r>
            <a:r>
              <a:rPr lang="en-US" altLang="zh-CN" dirty="0" smtClean="0">
                <a:solidFill>
                  <a:schemeClr val="tx1"/>
                </a:solidFill>
              </a:rPr>
              <a:t>Wireless, KT Corp., </a:t>
            </a:r>
            <a:r>
              <a:rPr lang="en-US" altLang="ko-KR" dirty="0" smtClean="0">
                <a:solidFill>
                  <a:schemeClr val="tx1"/>
                </a:solidFill>
              </a:rPr>
              <a:t>Reliance-</a:t>
            </a:r>
            <a:r>
              <a:rPr lang="en-US" altLang="ko-KR" dirty="0" err="1" smtClean="0">
                <a:solidFill>
                  <a:schemeClr val="tx1"/>
                </a:solidFill>
              </a:rPr>
              <a:t>jio</a:t>
            </a:r>
            <a:r>
              <a:rPr lang="en-US" altLang="ko-KR" dirty="0" smtClean="0">
                <a:solidFill>
                  <a:schemeClr val="tx1"/>
                </a:solidFill>
              </a:rPr>
              <a:t>, CHTTL, China Telecom, </a:t>
            </a:r>
            <a:r>
              <a:rPr lang="en-US" altLang="zh-CN" dirty="0" smtClean="0">
                <a:solidFill>
                  <a:schemeClr val="tx1"/>
                </a:solidFill>
              </a:rPr>
              <a:t>Intel</a:t>
            </a:r>
            <a:r>
              <a:rPr lang="en-US" altLang="zh-CN" dirty="0" smtClean="0">
                <a:solidFill>
                  <a:schemeClr val="tx1"/>
                </a:solidFill>
              </a:rPr>
              <a:t>, </a:t>
            </a:r>
            <a:r>
              <a:rPr lang="en-US" altLang="zh-CN" dirty="0" err="1" smtClean="0">
                <a:solidFill>
                  <a:schemeClr val="tx1"/>
                </a:solidFill>
              </a:rPr>
              <a:t>Potevio</a:t>
            </a:r>
            <a:r>
              <a:rPr lang="en-US" altLang="zh-CN" dirty="0" smtClean="0">
                <a:solidFill>
                  <a:schemeClr val="tx1"/>
                </a:solidFill>
              </a:rPr>
              <a:t>, </a:t>
            </a:r>
            <a:r>
              <a:rPr lang="en-US" altLang="zh-CN" dirty="0" err="1" smtClean="0">
                <a:solidFill>
                  <a:schemeClr val="tx1"/>
                </a:solidFill>
              </a:rPr>
              <a:t>Fiberhome</a:t>
            </a:r>
            <a:r>
              <a:rPr lang="en-US" altLang="zh-CN" dirty="0" smtClean="0">
                <a:solidFill>
                  <a:schemeClr val="tx1"/>
                </a:solidFill>
              </a:rPr>
              <a:t>,</a:t>
            </a:r>
            <a:r>
              <a:rPr lang="en-US" altLang="ko-KR" dirty="0" smtClean="0"/>
              <a:t> </a:t>
            </a:r>
            <a:r>
              <a:rPr lang="en-US" altLang="ko-KR" dirty="0" smtClean="0">
                <a:solidFill>
                  <a:schemeClr val="tx1"/>
                </a:solidFill>
              </a:rPr>
              <a:t>IITH, </a:t>
            </a:r>
            <a:r>
              <a:rPr lang="en-US" altLang="ko-KR" dirty="0" err="1" smtClean="0">
                <a:solidFill>
                  <a:schemeClr val="tx1"/>
                </a:solidFill>
              </a:rPr>
              <a:t>CEWiT</a:t>
            </a:r>
            <a:r>
              <a:rPr lang="en-US" altLang="ko-KR" dirty="0" smtClean="0">
                <a:solidFill>
                  <a:schemeClr val="tx1"/>
                </a:solidFill>
              </a:rPr>
              <a:t>, </a:t>
            </a:r>
            <a:r>
              <a:rPr lang="en-US" altLang="ko-KR" dirty="0" err="1" smtClean="0">
                <a:solidFill>
                  <a:schemeClr val="tx1"/>
                </a:solidFill>
              </a:rPr>
              <a:t>Tejas</a:t>
            </a:r>
            <a:r>
              <a:rPr lang="en-US" altLang="ko-KR" dirty="0" smtClean="0">
                <a:solidFill>
                  <a:schemeClr val="tx1"/>
                </a:solidFill>
              </a:rPr>
              <a:t> </a:t>
            </a:r>
            <a:r>
              <a:rPr lang="en-US" altLang="ko-KR" dirty="0" err="1" smtClean="0">
                <a:solidFill>
                  <a:schemeClr val="tx1"/>
                </a:solidFill>
              </a:rPr>
              <a:t>Neworks</a:t>
            </a:r>
            <a:r>
              <a:rPr lang="en-US" altLang="ko-KR" dirty="0" smtClean="0">
                <a:solidFill>
                  <a:schemeClr val="tx1"/>
                </a:solidFill>
              </a:rPr>
              <a:t>, ETRI, Straight Path</a:t>
            </a:r>
            <a:endParaRPr lang="en-US" altLang="zh-CN" dirty="0" smtClean="0">
              <a:solidFill>
                <a:schemeClr val="tx1"/>
              </a:solidFill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304800" y="304800"/>
            <a:ext cx="51816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GB" altLang="ko-KR" sz="2000" b="1">
                <a:latin typeface="Times New Roman" pitchFamily="18" charset="0"/>
                <a:ea typeface="Tahoma" pitchFamily="34" charset="0"/>
                <a:cs typeface="Times New Roman" pitchFamily="18" charset="0"/>
              </a:rPr>
              <a:t>3GPP RAN1#85				        </a:t>
            </a:r>
            <a:endParaRPr lang="en-US" altLang="zh-CN" sz="2000" b="1"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r>
              <a:rPr lang="en-US" altLang="zh-CN" sz="2000" b="1">
                <a:latin typeface="Times New Roman" pitchFamily="18" charset="0"/>
                <a:ea typeface="Tahoma" pitchFamily="34" charset="0"/>
                <a:cs typeface="Times New Roman" pitchFamily="18" charset="0"/>
              </a:rPr>
              <a:t>Nanjing, China, 23 – 27 May 2016</a:t>
            </a:r>
            <a:endParaRPr lang="en-GB" altLang="zh-CN" sz="2000" b="1"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r>
              <a:rPr lang="en-GB" altLang="ko-KR" sz="2000" b="1">
                <a:latin typeface="Times New Roman" pitchFamily="18" charset="0"/>
                <a:ea typeface="Tahoma" pitchFamily="34" charset="0"/>
                <a:cs typeface="Times New Roman" pitchFamily="18" charset="0"/>
              </a:rPr>
              <a:t>Agenda: </a:t>
            </a:r>
            <a:r>
              <a:rPr lang="en-US" altLang="zh-CN" sz="2000" b="1">
                <a:latin typeface="Times New Roman" pitchFamily="18" charset="0"/>
                <a:ea typeface="Tahoma" pitchFamily="34" charset="0"/>
                <a:cs typeface="Times New Roman" pitchFamily="18" charset="0"/>
              </a:rPr>
              <a:t>7.1.4</a:t>
            </a:r>
            <a:endParaRPr lang="en-GB" altLang="ko-KR" sz="2000" b="1"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7696200" y="381000"/>
            <a:ext cx="123623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altLang="ko-KR" b="1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R1-16</a:t>
            </a:r>
            <a:r>
              <a:rPr lang="en-US" altLang="ko-KR" b="1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5858</a:t>
            </a:r>
            <a:endParaRPr lang="ko-KR" altLang="en-US" dirty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Observation (1)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04800" y="1143000"/>
            <a:ext cx="8534400" cy="5410200"/>
          </a:xfrm>
        </p:spPr>
        <p:txBody>
          <a:bodyPr/>
          <a:lstStyle/>
          <a:p>
            <a:pPr marL="342900" lvl="1" indent="-342900">
              <a:buFont typeface="Arial" charset="0"/>
              <a:buChar char="•"/>
            </a:pPr>
            <a:r>
              <a:rPr lang="en-US" altLang="ko-KR" sz="2400" i="1" dirty="0" smtClean="0">
                <a:ea typeface="굴림" pitchFamily="50" charset="-127"/>
              </a:rPr>
              <a:t>During offline/online discussions, there have been strong request from some operators on NR to support different/diverse component carrier BWs</a:t>
            </a:r>
          </a:p>
          <a:p>
            <a:pPr lvl="1"/>
            <a:r>
              <a:rPr lang="en-GB" altLang="ko-KR" sz="2000" i="1" dirty="0" smtClean="0">
                <a:solidFill>
                  <a:prstClr val="black"/>
                </a:solidFill>
              </a:rPr>
              <a:t>Including 100 MHz and 200 MHz for </a:t>
            </a:r>
            <a:r>
              <a:rPr lang="en-GB" altLang="ko-KR" sz="2000" i="1" dirty="0" err="1" smtClean="0">
                <a:solidFill>
                  <a:prstClr val="black"/>
                </a:solidFill>
              </a:rPr>
              <a:t>eMBB</a:t>
            </a:r>
            <a:endParaRPr lang="en-GB" altLang="ko-KR" sz="2000" i="1" dirty="0" smtClean="0">
              <a:solidFill>
                <a:prstClr val="black"/>
              </a:solidFill>
            </a:endParaRPr>
          </a:p>
          <a:p>
            <a:pPr lvl="1"/>
            <a:r>
              <a:rPr lang="en-GB" altLang="ko-KR" sz="2000" i="1" dirty="0" smtClean="0">
                <a:solidFill>
                  <a:prstClr val="black"/>
                </a:solidFill>
              </a:rPr>
              <a:t>It is important that subcarrier spacing support sufficient scalability/granularity</a:t>
            </a:r>
          </a:p>
          <a:p>
            <a:pPr marL="342900" lvl="1" indent="-342900">
              <a:buFont typeface="Arial" charset="0"/>
              <a:buChar char="•"/>
            </a:pPr>
            <a:endParaRPr lang="en-US" altLang="ko-KR" sz="1800" i="1" dirty="0" smtClean="0"/>
          </a:p>
          <a:p>
            <a:endParaRPr lang="en-US" altLang="ko-KR" sz="2800" i="1" dirty="0" smtClean="0">
              <a:ea typeface="굴림" pitchFamily="50" charset="-127"/>
            </a:endParaRPr>
          </a:p>
          <a:p>
            <a:endParaRPr lang="en-US" altLang="ko-KR" sz="2800" i="1" dirty="0" smtClean="0">
              <a:ea typeface="굴림" pitchFamily="50" charset="-127"/>
            </a:endParaRPr>
          </a:p>
          <a:p>
            <a:endParaRPr lang="en-US" altLang="ko-KR" sz="2800" i="1" dirty="0" smtClean="0">
              <a:ea typeface="굴림" pitchFamily="50" charset="-127"/>
            </a:endParaRPr>
          </a:p>
          <a:p>
            <a:pPr lvl="1"/>
            <a:endParaRPr lang="en-US" altLang="ko-KR" sz="2000" i="1" dirty="0" smtClean="0">
              <a:ea typeface="굴림" pitchFamily="50" charset="-127"/>
            </a:endParaRPr>
          </a:p>
          <a:p>
            <a:endParaRPr lang="en-US" altLang="ko-KR" sz="2400" i="1" dirty="0" smtClean="0">
              <a:ea typeface="굴림" pitchFamily="50" charset="-127"/>
            </a:endParaRPr>
          </a:p>
          <a:p>
            <a:endParaRPr lang="en-US" altLang="ko-KR" sz="2400" i="1" dirty="0" smtClean="0">
              <a:ea typeface="굴림" pitchFamily="50" charset="-127"/>
            </a:endParaRPr>
          </a:p>
          <a:p>
            <a:pPr lvl="1">
              <a:buFont typeface="Arial" charset="0"/>
              <a:buNone/>
            </a:pPr>
            <a:endParaRPr lang="en-US" altLang="zh-CN" sz="1800" dirty="0" smtClean="0"/>
          </a:p>
          <a:p>
            <a:endParaRPr lang="en-US" altLang="zh-CN" sz="2800" dirty="0" smtClean="0"/>
          </a:p>
          <a:p>
            <a:pPr>
              <a:buFont typeface="Arial" charset="0"/>
              <a:buNone/>
            </a:pPr>
            <a:endParaRPr lang="en-US" altLang="zh-CN" sz="2800" dirty="0" smtClean="0"/>
          </a:p>
          <a:p>
            <a:endParaRPr lang="en-US" altLang="zh-CN" sz="1800" dirty="0" smtClean="0"/>
          </a:p>
          <a:p>
            <a:pPr lvl="1">
              <a:buFont typeface="Arial" charset="0"/>
              <a:buNone/>
            </a:pPr>
            <a:endParaRPr lang="en-US" altLang="zh-CN" sz="3200" dirty="0" smtClean="0"/>
          </a:p>
        </p:txBody>
      </p:sp>
      <p:sp>
        <p:nvSpPr>
          <p:cNvPr id="410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ko-KR"/>
          </a:p>
        </p:txBody>
      </p:sp>
      <p:sp>
        <p:nvSpPr>
          <p:cNvPr id="4101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4102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4103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4104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4105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527439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Observation (2)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04800" y="1143000"/>
            <a:ext cx="8534400" cy="5410200"/>
          </a:xfrm>
        </p:spPr>
        <p:txBody>
          <a:bodyPr/>
          <a:lstStyle/>
          <a:p>
            <a:r>
              <a:rPr lang="en-US" altLang="ko-KR" sz="2000" i="1" dirty="0" err="1" smtClean="0"/>
              <a:t>f</a:t>
            </a:r>
            <a:r>
              <a:rPr lang="en-US" altLang="ko-KR" sz="2000" i="1" baseline="-25000" dirty="0" err="1" smtClean="0"/>
              <a:t>sc</a:t>
            </a:r>
            <a:r>
              <a:rPr lang="en-US" altLang="ko-KR" sz="2000" i="1" dirty="0" smtClean="0"/>
              <a:t> = f</a:t>
            </a:r>
            <a:r>
              <a:rPr lang="en-US" altLang="ko-KR" sz="2000" i="1" baseline="-25000" dirty="0" smtClean="0"/>
              <a:t>0</a:t>
            </a:r>
            <a:r>
              <a:rPr lang="en-US" altLang="ko-KR" sz="2000" i="1" dirty="0" smtClean="0"/>
              <a:t> * 2</a:t>
            </a:r>
            <a:r>
              <a:rPr lang="en-US" altLang="ko-KR" sz="2000" i="1" baseline="30000" dirty="0" smtClean="0"/>
              <a:t>m</a:t>
            </a:r>
            <a:r>
              <a:rPr lang="en-US" altLang="ko-KR" sz="2000" i="1" dirty="0" smtClean="0"/>
              <a:t> (f</a:t>
            </a:r>
            <a:r>
              <a:rPr lang="en-US" altLang="ko-KR" sz="2000" i="1" baseline="-25000" dirty="0" smtClean="0"/>
              <a:t>0 </a:t>
            </a:r>
            <a:r>
              <a:rPr lang="en-US" altLang="ko-KR" sz="2000" i="1" dirty="0" smtClean="0"/>
              <a:t>=15kHz) is not efficient </a:t>
            </a:r>
            <a:r>
              <a:rPr lang="en-US" altLang="ko-KR" sz="2000" i="1" dirty="0"/>
              <a:t>in terms of resource utilization </a:t>
            </a:r>
            <a:r>
              <a:rPr lang="en-US" altLang="ko-KR" sz="2000" i="1" dirty="0" smtClean="0"/>
              <a:t>when supporting 100 MHz CC BW</a:t>
            </a:r>
          </a:p>
          <a:p>
            <a:r>
              <a:rPr lang="en-US" altLang="ko-KR" sz="2000" i="1" dirty="0" err="1" smtClean="0"/>
              <a:t>f</a:t>
            </a:r>
            <a:r>
              <a:rPr lang="en-US" altLang="ko-KR" sz="2000" i="1" baseline="-25000" dirty="0" err="1" smtClean="0"/>
              <a:t>sc</a:t>
            </a:r>
            <a:r>
              <a:rPr lang="en-US" altLang="ko-KR" sz="2000" i="1" dirty="0" smtClean="0"/>
              <a:t> = f</a:t>
            </a:r>
            <a:r>
              <a:rPr lang="en-US" altLang="ko-KR" sz="2000" i="1" baseline="-25000" dirty="0" smtClean="0"/>
              <a:t>0</a:t>
            </a:r>
            <a:r>
              <a:rPr lang="en-US" altLang="ko-KR" sz="2000" i="1" dirty="0" smtClean="0"/>
              <a:t> * 2</a:t>
            </a:r>
            <a:r>
              <a:rPr lang="en-US" altLang="ko-KR" sz="2000" i="1" baseline="30000" dirty="0" smtClean="0"/>
              <a:t>m</a:t>
            </a:r>
            <a:r>
              <a:rPr lang="en-US" altLang="ko-KR" sz="2000" i="1" dirty="0" smtClean="0"/>
              <a:t> (f</a:t>
            </a:r>
            <a:r>
              <a:rPr lang="en-US" altLang="ko-KR" sz="2000" i="1" baseline="-25000" dirty="0" smtClean="0"/>
              <a:t>0 </a:t>
            </a:r>
            <a:r>
              <a:rPr lang="en-US" altLang="ko-KR" sz="2000" i="1" dirty="0" smtClean="0"/>
              <a:t>=15kHz) has limited scalability to support 100 MHz, e.g. common resource allocation, filter design.</a:t>
            </a:r>
          </a:p>
          <a:p>
            <a:endParaRPr lang="en-US" altLang="ko-KR" sz="2400" i="1" dirty="0" smtClean="0">
              <a:ea typeface="굴림" pitchFamily="50" charset="-127"/>
            </a:endParaRPr>
          </a:p>
          <a:p>
            <a:endParaRPr lang="en-US" altLang="ko-KR" sz="2400" i="1" dirty="0" smtClean="0">
              <a:ea typeface="굴림" pitchFamily="50" charset="-127"/>
            </a:endParaRPr>
          </a:p>
          <a:p>
            <a:endParaRPr lang="en-US" altLang="ko-KR" sz="2400" i="1" dirty="0" smtClean="0">
              <a:ea typeface="굴림" pitchFamily="50" charset="-127"/>
            </a:endParaRPr>
          </a:p>
          <a:p>
            <a:pPr lvl="1"/>
            <a:endParaRPr lang="en-US" altLang="ko-KR" sz="1800" i="1" dirty="0" smtClean="0">
              <a:ea typeface="굴림" pitchFamily="50" charset="-127"/>
            </a:endParaRPr>
          </a:p>
          <a:p>
            <a:endParaRPr lang="en-US" altLang="ko-KR" sz="2000" i="1" dirty="0" smtClean="0">
              <a:ea typeface="굴림" pitchFamily="50" charset="-127"/>
            </a:endParaRPr>
          </a:p>
          <a:p>
            <a:endParaRPr lang="en-US" altLang="ko-KR" sz="2000" i="1" dirty="0" smtClean="0">
              <a:ea typeface="굴림" pitchFamily="50" charset="-127"/>
            </a:endParaRPr>
          </a:p>
          <a:p>
            <a:pPr lvl="1">
              <a:buFont typeface="Arial" charset="0"/>
              <a:buNone/>
            </a:pPr>
            <a:endParaRPr lang="en-US" altLang="zh-CN" sz="1600" dirty="0" smtClean="0"/>
          </a:p>
          <a:p>
            <a:endParaRPr lang="en-US" altLang="zh-CN" sz="2400" dirty="0" smtClean="0"/>
          </a:p>
          <a:p>
            <a:pPr>
              <a:buFont typeface="Arial" charset="0"/>
              <a:buNone/>
            </a:pPr>
            <a:endParaRPr lang="en-US" altLang="zh-CN" sz="2400" dirty="0" smtClean="0"/>
          </a:p>
          <a:p>
            <a:endParaRPr lang="en-US" altLang="zh-CN" sz="1600" dirty="0" smtClean="0"/>
          </a:p>
          <a:p>
            <a:pPr lvl="1">
              <a:buFont typeface="Arial" charset="0"/>
              <a:buNone/>
            </a:pPr>
            <a:endParaRPr lang="en-US" altLang="zh-CN" dirty="0" smtClean="0"/>
          </a:p>
        </p:txBody>
      </p:sp>
      <p:sp>
        <p:nvSpPr>
          <p:cNvPr id="410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ko-KR"/>
          </a:p>
        </p:txBody>
      </p:sp>
      <p:sp>
        <p:nvSpPr>
          <p:cNvPr id="4101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4102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4103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4104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4105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5157074"/>
              </p:ext>
            </p:extLst>
          </p:nvPr>
        </p:nvGraphicFramePr>
        <p:xfrm>
          <a:off x="348342" y="2786742"/>
          <a:ext cx="8458202" cy="261190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14166"/>
                <a:gridCol w="1561009"/>
                <a:gridCol w="1561009"/>
                <a:gridCol w="1561009"/>
                <a:gridCol w="1561009"/>
              </a:tblGrid>
              <a:tr h="212188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</a:rPr>
                        <a:t>Scaling factor</a:t>
                      </a:r>
                      <a:r>
                        <a:rPr lang="en-GB" sz="1200" baseline="0" dirty="0" smtClean="0">
                          <a:effectLst/>
                        </a:rPr>
                        <a:t> (M)</a:t>
                      </a:r>
                      <a:r>
                        <a:rPr lang="en-GB" sz="1200" dirty="0">
                          <a:effectLst/>
                        </a:rPr>
                        <a:t> </a:t>
                      </a:r>
                      <a:endParaRPr lang="ko-KR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</a:rPr>
                        <a:t>M=4</a:t>
                      </a:r>
                      <a:endParaRPr lang="ko-KR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M=5</a:t>
                      </a:r>
                      <a:endParaRPr lang="ko-KR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</a:rPr>
                        <a:t>M=4</a:t>
                      </a:r>
                      <a:endParaRPr lang="ko-KR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ko-KR" sz="1200" b="1" dirty="0" smtClean="0"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M=4</a:t>
                      </a:r>
                      <a:endParaRPr lang="ko-KR" sz="1200" b="1" dirty="0"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12188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Subcarrier spacing (kHz)</a:t>
                      </a:r>
                      <a:endParaRPr lang="ko-KR" sz="14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b="1" dirty="0" smtClean="0">
                          <a:effectLst/>
                        </a:rPr>
                        <a:t>60</a:t>
                      </a:r>
                      <a:endParaRPr lang="ko-KR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</a:rPr>
                        <a:t>75</a:t>
                      </a:r>
                      <a:endParaRPr lang="ko-KR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</a:rPr>
                        <a:t>60</a:t>
                      </a:r>
                      <a:endParaRPr lang="ko-KR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ko-KR" sz="1200" b="0" dirty="0" smtClean="0"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60</a:t>
                      </a:r>
                      <a:endParaRPr lang="ko-KR" sz="1200" b="0" dirty="0"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12188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Component carrier bandwidth (MHz)</a:t>
                      </a:r>
                      <a:endParaRPr lang="ko-KR" sz="14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b="1" dirty="0" smtClean="0">
                          <a:effectLst/>
                        </a:rPr>
                        <a:t>80</a:t>
                      </a:r>
                      <a:endParaRPr lang="ko-KR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</a:rPr>
                        <a:t>100</a:t>
                      </a:r>
                      <a:endParaRPr lang="ko-KR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</a:rPr>
                        <a:t>100</a:t>
                      </a:r>
                      <a:endParaRPr lang="ko-KR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ko-KR" sz="1200" b="1" dirty="0" smtClean="0"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100</a:t>
                      </a:r>
                      <a:endParaRPr lang="ko-KR" sz="1200" b="1" dirty="0"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12188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Total subcarrier bandwidth (MHz)</a:t>
                      </a:r>
                      <a:endParaRPr lang="ko-KR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</a:rPr>
                        <a:t>72 </a:t>
                      </a:r>
                      <a:r>
                        <a:rPr lang="en-GB" sz="1200" dirty="0">
                          <a:effectLst/>
                        </a:rPr>
                        <a:t>(1200sc)</a:t>
                      </a:r>
                      <a:endParaRPr lang="ko-KR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90 (1200sc)</a:t>
                      </a:r>
                      <a:endParaRPr lang="ko-KR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72 (1200sc)</a:t>
                      </a:r>
                      <a:endParaRPr lang="ko-KR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ko-KR" sz="1200" b="1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90 (1500sc)</a:t>
                      </a:r>
                      <a:endParaRPr lang="ko-KR" sz="1200" b="1" dirty="0">
                        <a:solidFill>
                          <a:srgbClr val="FF0000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12188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Guardband Ratio</a:t>
                      </a:r>
                      <a:endParaRPr lang="ko-KR" sz="14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10%</a:t>
                      </a:r>
                      <a:endParaRPr lang="ko-KR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10%</a:t>
                      </a:r>
                      <a:endParaRPr lang="ko-KR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</a:rPr>
                        <a:t>28% (Overhead</a:t>
                      </a:r>
                      <a:r>
                        <a:rPr lang="en-GB" sz="1200" dirty="0">
                          <a:effectLst/>
                        </a:rPr>
                        <a:t>)</a:t>
                      </a:r>
                      <a:endParaRPr lang="ko-KR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ko-KR" sz="1200" b="0" dirty="0" smtClean="0"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10%</a:t>
                      </a:r>
                      <a:endParaRPr lang="ko-KR" sz="1200" b="0" dirty="0"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12188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OFDM symbol length (usec)</a:t>
                      </a:r>
                      <a:endParaRPr lang="ko-KR" sz="14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altLang="ko-KR" sz="1200" dirty="0" smtClean="0">
                          <a:effectLst/>
                        </a:rPr>
                        <a:t>16.67</a:t>
                      </a:r>
                      <a:endParaRPr lang="ko-KR" altLang="ko-KR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13.33</a:t>
                      </a:r>
                      <a:endParaRPr lang="ko-KR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16.67</a:t>
                      </a:r>
                      <a:endParaRPr lang="ko-KR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ko-KR" sz="1200" b="0" dirty="0" smtClean="0"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16.67</a:t>
                      </a:r>
                      <a:endParaRPr lang="ko-KR" sz="1200" b="0" dirty="0"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12188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No. of symbols/subframe</a:t>
                      </a:r>
                      <a:endParaRPr lang="ko-KR" sz="14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14</a:t>
                      </a:r>
                      <a:endParaRPr lang="ko-KR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14</a:t>
                      </a:r>
                      <a:endParaRPr lang="ko-KR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14</a:t>
                      </a:r>
                      <a:endParaRPr lang="ko-KR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ko-KR" sz="1200" b="0" dirty="0" smtClean="0"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14</a:t>
                      </a:r>
                      <a:endParaRPr lang="ko-KR" sz="1200" b="0" dirty="0"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12188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Subframe length (ms)</a:t>
                      </a:r>
                      <a:endParaRPr lang="ko-KR" sz="14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</a:rPr>
                        <a:t>0.25</a:t>
                      </a:r>
                      <a:endParaRPr lang="ko-KR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</a:rPr>
                        <a:t>0.2</a:t>
                      </a:r>
                      <a:endParaRPr lang="ko-KR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</a:rPr>
                        <a:t>0.25</a:t>
                      </a:r>
                      <a:endParaRPr lang="ko-KR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ko-KR" sz="1200" b="0" dirty="0" smtClean="0"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0.25</a:t>
                      </a:r>
                      <a:endParaRPr lang="ko-KR" sz="1200" b="0" dirty="0"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12188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CP overhead</a:t>
                      </a:r>
                      <a:endParaRPr lang="ko-KR" sz="14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6.57%</a:t>
                      </a:r>
                      <a:endParaRPr lang="ko-KR" sz="14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6.57%</a:t>
                      </a:r>
                      <a:endParaRPr lang="ko-KR" sz="14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6.57%</a:t>
                      </a:r>
                      <a:endParaRPr lang="ko-KR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ko-KR" sz="1200" b="0" dirty="0" smtClean="0"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6.57%</a:t>
                      </a:r>
                      <a:endParaRPr lang="ko-KR" sz="1200" b="0" dirty="0"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136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FFT Size</a:t>
                      </a:r>
                      <a:endParaRPr lang="ko-KR" sz="14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2048</a:t>
                      </a:r>
                      <a:endParaRPr lang="ko-KR" sz="14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2048</a:t>
                      </a:r>
                      <a:endParaRPr lang="ko-KR" sz="14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2048</a:t>
                      </a:r>
                      <a:endParaRPr lang="ko-KR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ko-KR" sz="1200" b="0" dirty="0" smtClean="0"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2048</a:t>
                      </a:r>
                      <a:endParaRPr lang="ko-KR" sz="1200" b="0" dirty="0"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12188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Sampling rate (MHz)</a:t>
                      </a:r>
                      <a:endParaRPr lang="ko-KR" sz="14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altLang="ko-KR" sz="1200" dirty="0" smtClean="0">
                          <a:effectLst/>
                        </a:rPr>
                        <a:t>122.88</a:t>
                      </a:r>
                      <a:endParaRPr lang="ko-KR" altLang="ko-KR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153.6</a:t>
                      </a:r>
                      <a:endParaRPr lang="ko-KR" sz="14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122.88</a:t>
                      </a:r>
                      <a:endParaRPr lang="ko-KR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ko-KR" sz="1200" b="0" dirty="0" smtClean="0"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122.88</a:t>
                      </a:r>
                      <a:endParaRPr lang="ko-KR" sz="1200" b="0" dirty="0"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429637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smtClean="0"/>
              <a:t>Proposal</a:t>
            </a:r>
          </a:p>
        </p:txBody>
      </p:sp>
      <p:sp>
        <p:nvSpPr>
          <p:cNvPr id="2052" name="Content Placeholder 2"/>
          <p:cNvSpPr>
            <a:spLocks noGrp="1"/>
          </p:cNvSpPr>
          <p:nvPr>
            <p:ph idx="1"/>
          </p:nvPr>
        </p:nvSpPr>
        <p:spPr>
          <a:xfrm>
            <a:off x="304800" y="1295400"/>
            <a:ext cx="8610600" cy="5334000"/>
          </a:xfrm>
        </p:spPr>
        <p:txBody>
          <a:bodyPr/>
          <a:lstStyle/>
          <a:p>
            <a:endParaRPr lang="en-GB" altLang="ko-KR" sz="2400" dirty="0" smtClean="0"/>
          </a:p>
          <a:p>
            <a:r>
              <a:rPr lang="en-GB" altLang="ko-KR" sz="2400" dirty="0" smtClean="0"/>
              <a:t>Take the following as working assumptions on subcarrier spacing: </a:t>
            </a:r>
          </a:p>
          <a:p>
            <a:pPr lvl="1"/>
            <a:r>
              <a:rPr lang="en-US" altLang="ko-KR" sz="2400" i="1" dirty="0" smtClean="0"/>
              <a:t>Working assumptions</a:t>
            </a:r>
            <a:endParaRPr lang="en-US" altLang="ko-KR" sz="2400" i="1" dirty="0"/>
          </a:p>
          <a:p>
            <a:pPr lvl="2"/>
            <a:r>
              <a:rPr lang="en-GB" altLang="ko-KR" sz="2000" i="1" dirty="0" smtClean="0"/>
              <a:t>RAN1 concludes on alternative 1 (15 kHz) as the baseline design assumption for the NR numerology</a:t>
            </a:r>
            <a:endParaRPr lang="ko-KR" altLang="ko-KR" sz="2000" i="1" dirty="0" smtClean="0"/>
          </a:p>
          <a:p>
            <a:pPr lvl="2"/>
            <a:r>
              <a:rPr lang="en-GB" altLang="ko-KR" sz="2000" i="1" dirty="0" smtClean="0"/>
              <a:t>RAN1 concludes on scale factors N =2</a:t>
            </a:r>
            <a:r>
              <a:rPr lang="en-GB" altLang="ko-KR" sz="2000" i="1" baseline="30000" dirty="0" smtClean="0"/>
              <a:t>n</a:t>
            </a:r>
            <a:r>
              <a:rPr lang="en-GB" altLang="ko-KR" sz="2000" i="1" dirty="0" smtClean="0"/>
              <a:t> for subcarrier spacing as the baseline design assumption for the NR numerology</a:t>
            </a:r>
          </a:p>
          <a:p>
            <a:pPr lvl="2"/>
            <a:r>
              <a:rPr lang="en-GB" altLang="ko-KR" sz="2000" i="1" dirty="0" smtClean="0">
                <a:solidFill>
                  <a:srgbClr val="3333CC"/>
                </a:solidFill>
              </a:rPr>
              <a:t>RAN1 include 75 kHz for subcarrier spacing as the additional baseline design assumption for the NR numerology</a:t>
            </a:r>
          </a:p>
          <a:p>
            <a:pPr>
              <a:defRPr/>
            </a:pPr>
            <a:endParaRPr lang="en-US" altLang="zh-CN" sz="2000" dirty="0" smtClean="0"/>
          </a:p>
          <a:p>
            <a:pPr>
              <a:buFont typeface="Arial" charset="0"/>
              <a:buNone/>
              <a:defRPr/>
            </a:pPr>
            <a:endParaRPr lang="en-US" altLang="zh-CN" sz="2000" dirty="0" smtClean="0"/>
          </a:p>
          <a:p>
            <a:pPr>
              <a:defRPr/>
            </a:pPr>
            <a:endParaRPr lang="en-US" altLang="zh-CN" sz="2000" dirty="0" smtClean="0"/>
          </a:p>
          <a:p>
            <a:pPr lvl="1">
              <a:buFont typeface="Arial" charset="0"/>
              <a:buNone/>
              <a:defRPr/>
            </a:pPr>
            <a:endParaRPr lang="en-US" altLang="zh-CN" sz="2000" dirty="0" smtClean="0"/>
          </a:p>
        </p:txBody>
      </p:sp>
      <p:sp>
        <p:nvSpPr>
          <p:cNvPr id="512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ko-K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3051</TotalTime>
  <Words>325</Words>
  <Application>Microsoft Office PowerPoint</Application>
  <PresentationFormat>화면 슬라이드 쇼(4:3)</PresentationFormat>
  <Paragraphs>100</Paragraphs>
  <Slides>4</Slides>
  <Notes>4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5" baseType="lpstr">
      <vt:lpstr>Office Theme</vt:lpstr>
      <vt:lpstr>WF on subcarrier spacing in NR</vt:lpstr>
      <vt:lpstr>Observation (1)</vt:lpstr>
      <vt:lpstr>Observation (2)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T-RPT</dc:title>
  <dc:creator>ZTE</dc:creator>
  <cp:lastModifiedBy>Hyunseok Ryu</cp:lastModifiedBy>
  <cp:revision>213</cp:revision>
  <dcterms:created xsi:type="dcterms:W3CDTF">2006-08-16T00:00:00Z</dcterms:created>
  <dcterms:modified xsi:type="dcterms:W3CDTF">2016-05-26T00:37:19Z</dcterms:modified>
</cp:coreProperties>
</file>