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108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53187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5937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7005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3483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37990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9743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1189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637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1884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0996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207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679E-1128-41E4-A863-0FE4D824E7EC}" type="datetimeFigureOut">
              <a:rPr lang="ko-KR" altLang="en-US" smtClean="0"/>
              <a:t>2016-05-24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B23BA-ED85-46EF-9F71-36953F8072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9663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on evaluation </a:t>
            </a: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ja-JP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methodologies for </a:t>
            </a:r>
            <a:r>
              <a:rPr lang="en-US" altLang="ja-JP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</a:t>
            </a:r>
            <a:r>
              <a:rPr lang="en-US" altLang="ko-KR" smtClean="0"/>
              <a:t>, </a:t>
            </a:r>
            <a:r>
              <a:rPr lang="en-US" altLang="ko-KR"/>
              <a:t>Nokia, Alcatel-Lucent Shanghai Bell</a:t>
            </a:r>
            <a:r>
              <a:rPr lang="en-US" altLang="ko-KR" smtClean="0"/>
              <a:t> </a:t>
            </a:r>
            <a:endParaRPr lang="ja-JP" altLang="en-US" dirty="0" smtClean="0"/>
          </a:p>
          <a:p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251520" y="40466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#85</a:t>
            </a:r>
          </a:p>
          <a:p>
            <a:r>
              <a:rPr lang="en-US" altLang="ko-KR" dirty="0" smtClean="0"/>
              <a:t>Nanjing, China, 23</a:t>
            </a:r>
            <a:r>
              <a:rPr lang="en-US" altLang="ko-KR" baseline="30000" dirty="0" smtClean="0"/>
              <a:t>rd</a:t>
            </a:r>
            <a:r>
              <a:rPr lang="en-US" altLang="ko-KR" dirty="0" smtClean="0"/>
              <a:t> – 27</a:t>
            </a:r>
            <a:r>
              <a:rPr lang="en-US" altLang="ko-KR" baseline="30000" dirty="0" smtClean="0"/>
              <a:t>th</a:t>
            </a:r>
            <a:r>
              <a:rPr lang="en-US" altLang="ko-KR" dirty="0" smtClean="0"/>
              <a:t> May 2016</a:t>
            </a:r>
            <a:endParaRPr lang="en-US" altLang="ja-JP" dirty="0" smtClean="0"/>
          </a:p>
          <a:p>
            <a:r>
              <a:rPr lang="en-US" altLang="ja-JP" dirty="0" smtClean="0"/>
              <a:t>Agenda item 7.1.2</a:t>
            </a:r>
            <a:endParaRPr lang="ja-JP" altLang="en-US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6444208" y="590774"/>
            <a:ext cx="16033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ja-JP" sz="2400" dirty="0" smtClean="0"/>
              <a:t>R1-</a:t>
            </a:r>
            <a:r>
              <a:rPr lang="en-US" altLang="ko-KR" sz="2400" dirty="0"/>
              <a:t> 165696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72241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sz="2200" dirty="0" smtClean="0"/>
              <a:t>Main KPIs for </a:t>
            </a:r>
            <a:r>
              <a:rPr lang="en-US" altLang="ko-KR" sz="2200" dirty="0" err="1" smtClean="0"/>
              <a:t>mMTC</a:t>
            </a:r>
            <a:r>
              <a:rPr lang="en-US" altLang="ko-KR" sz="2200" dirty="0" smtClean="0"/>
              <a:t> in the TR38.913[1] are as follows : </a:t>
            </a:r>
          </a:p>
          <a:p>
            <a:pPr lvl="1" hangingPunct="0"/>
            <a:r>
              <a:rPr lang="en-GB" altLang="ko-KR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7.10	Coverage</a:t>
            </a:r>
            <a:endParaRPr lang="ko-KR" altLang="ko-KR" sz="1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hangingPunct="0"/>
            <a:r>
              <a:rPr lang="en-US" altLang="ko-KR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"Maximum coupling loss" (MCL) in uplink and downlink between device and Base Station site (antenna connector(s)) for a data rate of [X bps], where the data rate is observed at the egress/ingress point of the radio protocol stack in uplink and downlink.</a:t>
            </a:r>
            <a:endParaRPr lang="ko-KR" altLang="ko-KR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hangingPunct="0"/>
            <a:r>
              <a:rPr lang="en-GB" altLang="ko-KR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target for coverage should be [</a:t>
            </a:r>
            <a:r>
              <a:rPr lang="en-US" altLang="ko-KR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164dB]</a:t>
            </a:r>
            <a:r>
              <a:rPr lang="en-GB" altLang="ko-KR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o-KR" altLang="ko-KR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altLang="ko-KR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7.11	UE battery life</a:t>
            </a:r>
          </a:p>
          <a:p>
            <a:pPr lvl="2"/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battery life can be evaluated by the battery life of the UE without recharge. For </a:t>
            </a:r>
            <a:r>
              <a:rPr lang="en-US" altLang="ko-KR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UE battery life in extreme coverage shall be based on the activity of mobile originated data transfer consisting of [TBD bytes] UL per day followed by [TBD bytes] DL from MCL of [TBD] dB, assuming a stored energy capacity of [TBD].</a:t>
            </a:r>
          </a:p>
          <a:p>
            <a:pPr lvl="2"/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target for UE battery life should be [15 years].</a:t>
            </a:r>
          </a:p>
          <a:p>
            <a:pPr lvl="1"/>
            <a:r>
              <a:rPr lang="en-US" altLang="ko-KR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7.17	Connection density</a:t>
            </a:r>
          </a:p>
          <a:p>
            <a:pPr lvl="2"/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Connection density refers to total number of devices fulfilling specific </a:t>
            </a:r>
            <a:r>
              <a:rPr lang="en-US" altLang="ko-KR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QoS</a:t>
            </a:r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per unit area (per km2). </a:t>
            </a:r>
            <a:r>
              <a:rPr lang="en-US" altLang="ko-KR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QoS</a:t>
            </a:r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definition should take into account the amount of data or access request generated within a time </a:t>
            </a:r>
            <a:r>
              <a:rPr lang="en-US" altLang="ko-KR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t_gen</a:t>
            </a:r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that can be sent or received within a given time, </a:t>
            </a:r>
            <a:r>
              <a:rPr lang="en-US" altLang="ko-KR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t_sendrx</a:t>
            </a:r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with x% probability.</a:t>
            </a:r>
          </a:p>
          <a:p>
            <a:pPr lvl="2"/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target for connection density should be 1 000 000 device/km2 in urban environment.</a:t>
            </a:r>
          </a:p>
          <a:p>
            <a:pPr lvl="2"/>
            <a:r>
              <a:rPr lang="en-US" altLang="ko-KR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3GPP should develop standards with means of high connection efficiency (measured as supported number of devices per TRP per unit frequency resource) to achieve the desired connection density.</a:t>
            </a:r>
          </a:p>
          <a:p>
            <a:pPr lvl="2"/>
            <a:endParaRPr lang="en-US" altLang="ko-KR" sz="1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ko-KR" altLang="en-US" sz="1700" dirty="0"/>
          </a:p>
        </p:txBody>
      </p:sp>
    </p:spTree>
    <p:extLst>
      <p:ext uri="{BB962C8B-B14F-4D97-AF65-F5344CB8AC3E}">
        <p14:creationId xmlns:p14="http://schemas.microsoft.com/office/powerpoint/2010/main" val="1972192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 least following KPIs for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should be evaluated in RAN1 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Coverage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Connection density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battery life </a:t>
            </a:r>
          </a:p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Evaluation methods and relevant evaluation metrics per KPIs for </a:t>
            </a:r>
            <a:r>
              <a:rPr lang="en-US" altLang="ko-K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mMTC</a:t>
            </a:r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RAN1 are as follow: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Coverage is evaluated by link budget 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Connection density is evaluated by SLS and analysis</a:t>
            </a:r>
          </a:p>
          <a:p>
            <a:pPr lvl="1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 battery life is evaluated by analysis</a:t>
            </a:r>
          </a:p>
          <a:p>
            <a:pPr lvl="2"/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Statistics of wake-up time duration of UE in consideration of the number of (re)transmissions </a:t>
            </a:r>
          </a:p>
          <a:p>
            <a:pPr lvl="2"/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Batter </a:t>
            </a:r>
            <a:r>
              <a:rPr lang="en-US" altLang="zh-C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life is evaluated in consideration of RAN2 </a:t>
            </a:r>
            <a:r>
              <a:rPr lang="en-US" altLang="zh-C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procedure</a:t>
            </a:r>
          </a:p>
          <a:p>
            <a:pPr lvl="2"/>
            <a:endParaRPr lang="en-US" altLang="ko-KR" sz="2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ko-KR" altLang="en-US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None/>
            </a:pPr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US" altLang="ko-K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ko-KR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470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125</Words>
  <Application>Microsoft Office PowerPoint</Application>
  <PresentationFormat>화면 슬라이드 쇼(4:3)</PresentationFormat>
  <Paragraphs>36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Way Forward on evaluation  methodologies for mMTC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evaluation  methodologies for mMTC</dc:title>
  <dc:creator>Eunsun Kim</dc:creator>
  <cp:lastModifiedBy>Eunsun Kim</cp:lastModifiedBy>
  <cp:revision>38</cp:revision>
  <dcterms:created xsi:type="dcterms:W3CDTF">2016-05-21T15:07:51Z</dcterms:created>
  <dcterms:modified xsi:type="dcterms:W3CDTF">2016-05-24T11:18:05Z</dcterms:modified>
</cp:coreProperties>
</file>