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0" r:id="rId5"/>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B30EDBD-1C2D-4C1E-B459-B60219FAB484}" type="datetimeFigureOut">
              <a:rPr lang="ko-KR" altLang="en-US" smtClean="0"/>
              <a:t>2016-05-24</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4BEDD84E-25D4-4983-8AA1-2863C96F08D9}" type="slidenum">
              <a:rPr lang="ko-KR" altLang="en-US" smtClean="0"/>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30EDBD-1C2D-4C1E-B459-B60219FAB484}" type="datetimeFigureOut">
              <a:rPr lang="ko-KR" altLang="en-US" smtClean="0"/>
              <a:t>2016-05-24</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DD84E-25D4-4983-8AA1-2863C96F08D9}" type="slidenum">
              <a:rPr lang="ko-KR" altLang="en-US" smtClean="0"/>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dirty="0" smtClean="0">
                <a:latin typeface="Times New Roman" panose="02020603050405020304" pitchFamily="18" charset="0"/>
                <a:cs typeface="Times New Roman" panose="02020603050405020304" pitchFamily="18" charset="0"/>
              </a:rPr>
              <a:t>WF </a:t>
            </a:r>
            <a:r>
              <a:rPr lang="en-US" altLang="ko-KR" dirty="0" smtClean="0">
                <a:latin typeface="Times New Roman" panose="02020603050405020304" pitchFamily="18" charset="0"/>
                <a:cs typeface="Times New Roman" panose="02020603050405020304" pitchFamily="18" charset="0"/>
              </a:rPr>
              <a:t>on </a:t>
            </a:r>
            <a:r>
              <a:rPr lang="en-US" altLang="ko-KR" dirty="0" err="1" smtClean="0">
                <a:latin typeface="Times New Roman" panose="02020603050405020304" pitchFamily="18" charset="0"/>
                <a:cs typeface="Times New Roman" panose="02020603050405020304" pitchFamily="18" charset="0"/>
              </a:rPr>
              <a:t>eLAA</a:t>
            </a:r>
            <a:r>
              <a:rPr lang="en-US" altLang="ko-KR" dirty="0" smtClean="0">
                <a:latin typeface="Times New Roman" panose="02020603050405020304" pitchFamily="18" charset="0"/>
                <a:cs typeface="Times New Roman" panose="02020603050405020304" pitchFamily="18" charset="0"/>
              </a:rPr>
              <a:t> UL/DL scheduling combinations</a:t>
            </a:r>
            <a:endParaRPr lang="ko-KR" altLang="en-US" dirty="0">
              <a:latin typeface="Times New Roman" panose="02020603050405020304" pitchFamily="18" charset="0"/>
              <a:cs typeface="Times New Roman" panose="02020603050405020304" pitchFamily="18" charset="0"/>
            </a:endParaRPr>
          </a:p>
        </p:txBody>
      </p:sp>
      <p:sp>
        <p:nvSpPr>
          <p:cNvPr id="3" name="부제목 2"/>
          <p:cNvSpPr>
            <a:spLocks noGrp="1"/>
          </p:cNvSpPr>
          <p:nvPr>
            <p:ph type="subTitle" idx="1"/>
          </p:nvPr>
        </p:nvSpPr>
        <p:spPr/>
        <p:txBody>
          <a:bodyPr>
            <a:normAutofit fontScale="85000" lnSpcReduction="20000"/>
          </a:bodyPr>
          <a:lstStyle/>
          <a:p>
            <a:r>
              <a:rPr lang="en-US" altLang="ko-KR" dirty="0" smtClean="0">
                <a:solidFill>
                  <a:schemeClr val="tx1"/>
                </a:solidFill>
                <a:latin typeface="Times New Roman" panose="02020603050405020304" pitchFamily="18" charset="0"/>
                <a:cs typeface="Times New Roman" panose="02020603050405020304" pitchFamily="18" charset="0"/>
              </a:rPr>
              <a:t>Nokia, Alcatel-Lucent Shanghai Bell, CATT, LG Electronics, NTT DOCOMO, Qualcomm, Intel, Ericsson, ZTE, Fujitsu, ETRI, ITL, Huawei, </a:t>
            </a:r>
            <a:r>
              <a:rPr lang="en-US" altLang="ko-KR" dirty="0" err="1" smtClean="0">
                <a:solidFill>
                  <a:schemeClr val="tx1"/>
                </a:solidFill>
                <a:latin typeface="Times New Roman" panose="02020603050405020304" pitchFamily="18" charset="0"/>
                <a:cs typeface="Times New Roman" panose="02020603050405020304" pitchFamily="18" charset="0"/>
              </a:rPr>
              <a:t>HiSilicon</a:t>
            </a:r>
            <a:r>
              <a:rPr lang="en-US" altLang="ko-KR" dirty="0" smtClean="0">
                <a:solidFill>
                  <a:schemeClr val="tx1"/>
                </a:solidFill>
                <a:latin typeface="Times New Roman" panose="02020603050405020304" pitchFamily="18" charset="0"/>
                <a:cs typeface="Times New Roman" panose="02020603050405020304" pitchFamily="18" charset="0"/>
              </a:rPr>
              <a:t>, Samsung, Kyocera, </a:t>
            </a:r>
            <a:r>
              <a:rPr lang="en-US" altLang="ko-KR" dirty="0" smtClean="0">
                <a:solidFill>
                  <a:schemeClr val="tx1"/>
                </a:solidFill>
                <a:latin typeface="Times New Roman" panose="02020603050405020304" pitchFamily="18" charset="0"/>
                <a:cs typeface="Times New Roman" panose="02020603050405020304" pitchFamily="18" charset="0"/>
              </a:rPr>
              <a:t>Panasonic</a:t>
            </a:r>
            <a:endParaRPr lang="ko-KR" altLang="en-US" dirty="0">
              <a:solidFill>
                <a:schemeClr val="tx1"/>
              </a:solidFill>
              <a:latin typeface="Times New Roman" panose="02020603050405020304" pitchFamily="18" charset="0"/>
              <a:cs typeface="Times New Roman" panose="02020603050405020304" pitchFamily="18" charset="0"/>
            </a:endParaRPr>
          </a:p>
        </p:txBody>
      </p:sp>
      <p:sp>
        <p:nvSpPr>
          <p:cNvPr id="4" name="직사각형 3"/>
          <p:cNvSpPr/>
          <p:nvPr/>
        </p:nvSpPr>
        <p:spPr>
          <a:xfrm>
            <a:off x="539552" y="332656"/>
            <a:ext cx="4572000" cy="646331"/>
          </a:xfrm>
          <a:prstGeom prst="rect">
            <a:avLst/>
          </a:prstGeom>
        </p:spPr>
        <p:txBody>
          <a:bodyPr>
            <a:spAutoFit/>
          </a:bodyPr>
          <a:lstStyle/>
          <a:p>
            <a:pPr>
              <a:spcBef>
                <a:spcPct val="0"/>
              </a:spcBef>
              <a:buNone/>
            </a:pPr>
            <a:r>
              <a:rPr lang="en-US" altLang="ja-JP" dirty="0">
                <a:latin typeface="Arial Unicode MS" pitchFamily="50" charset="-127"/>
                <a:ea typeface="Arial Unicode MS" pitchFamily="50" charset="-127"/>
                <a:cs typeface="Arial Unicode MS" pitchFamily="50" charset="-127"/>
              </a:rPr>
              <a:t>3GPP TSG RAN WG1 </a:t>
            </a:r>
            <a:r>
              <a:rPr lang="en-US" altLang="zh-CN" dirty="0" smtClean="0">
                <a:latin typeface="Arial Unicode MS" pitchFamily="50" charset="-127"/>
                <a:ea typeface="Arial Unicode MS" pitchFamily="50" charset="-127"/>
                <a:cs typeface="Arial Unicode MS" pitchFamily="50" charset="-127"/>
              </a:rPr>
              <a:t>#85</a:t>
            </a:r>
            <a:endParaRPr lang="en-US" altLang="zh-CN" dirty="0">
              <a:latin typeface="Arial Unicode MS" pitchFamily="50" charset="-127"/>
              <a:ea typeface="Arial Unicode MS" pitchFamily="50" charset="-127"/>
              <a:cs typeface="Arial Unicode MS" pitchFamily="50" charset="-127"/>
            </a:endParaRPr>
          </a:p>
          <a:p>
            <a:pPr>
              <a:spcBef>
                <a:spcPct val="0"/>
              </a:spcBef>
              <a:buNone/>
            </a:pPr>
            <a:r>
              <a:rPr lang="en-US" altLang="ja-JP" dirty="0" smtClean="0">
                <a:latin typeface="Arial Unicode MS" pitchFamily="50" charset="-127"/>
                <a:ea typeface="Arial Unicode MS" pitchFamily="50" charset="-127"/>
                <a:cs typeface="Arial Unicode MS" pitchFamily="50" charset="-127"/>
              </a:rPr>
              <a:t>Nanjing, China, May 23</a:t>
            </a:r>
            <a:r>
              <a:rPr lang="en-US" altLang="ja-JP" baseline="30000" dirty="0" smtClean="0">
                <a:latin typeface="Arial Unicode MS" pitchFamily="50" charset="-127"/>
                <a:ea typeface="Arial Unicode MS" pitchFamily="50" charset="-127"/>
                <a:cs typeface="Arial Unicode MS" pitchFamily="50" charset="-127"/>
              </a:rPr>
              <a:t>rd</a:t>
            </a:r>
            <a:r>
              <a:rPr lang="en-US" altLang="ja-JP" dirty="0" smtClean="0">
                <a:latin typeface="Arial Unicode MS" pitchFamily="50" charset="-127"/>
                <a:ea typeface="Arial Unicode MS" pitchFamily="50" charset="-127"/>
                <a:cs typeface="Arial Unicode MS" pitchFamily="50" charset="-127"/>
              </a:rPr>
              <a:t>-27</a:t>
            </a:r>
            <a:r>
              <a:rPr lang="en-US" altLang="ja-JP" baseline="30000" dirty="0" smtClean="0">
                <a:latin typeface="Arial Unicode MS" pitchFamily="50" charset="-127"/>
                <a:ea typeface="Arial Unicode MS" pitchFamily="50" charset="-127"/>
                <a:cs typeface="Arial Unicode MS" pitchFamily="50" charset="-127"/>
              </a:rPr>
              <a:t>th</a:t>
            </a:r>
            <a:r>
              <a:rPr lang="en-US" altLang="ja-JP" dirty="0" smtClean="0">
                <a:latin typeface="Arial Unicode MS" pitchFamily="50" charset="-127"/>
                <a:ea typeface="Arial Unicode MS" pitchFamily="50" charset="-127"/>
                <a:cs typeface="Arial Unicode MS" pitchFamily="50" charset="-127"/>
              </a:rPr>
              <a:t>, </a:t>
            </a:r>
            <a:r>
              <a:rPr lang="en-US" altLang="ja-JP" dirty="0">
                <a:latin typeface="Arial Unicode MS" pitchFamily="50" charset="-127"/>
                <a:ea typeface="Arial Unicode MS" pitchFamily="50" charset="-127"/>
                <a:cs typeface="Arial Unicode MS" pitchFamily="50" charset="-127"/>
              </a:rPr>
              <a:t>2016</a:t>
            </a:r>
          </a:p>
        </p:txBody>
      </p:sp>
      <p:sp>
        <p:nvSpPr>
          <p:cNvPr id="5" name="Rectangle 4"/>
          <p:cNvSpPr>
            <a:spLocks noChangeArrowheads="1"/>
          </p:cNvSpPr>
          <p:nvPr/>
        </p:nvSpPr>
        <p:spPr bwMode="auto">
          <a:xfrm>
            <a:off x="7164288" y="171600"/>
            <a:ext cx="18539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2400" b="1" dirty="0" smtClean="0">
                <a:latin typeface="Arial" charset="0"/>
              </a:rPr>
              <a:t>R1-165647</a:t>
            </a:r>
            <a:endParaRPr lang="en-US" altLang="en-US" sz="2400" b="1" dirty="0">
              <a:latin typeface="Arial" charset="0"/>
            </a:endParaRPr>
          </a:p>
        </p:txBody>
      </p:sp>
      <p:sp>
        <p:nvSpPr>
          <p:cNvPr id="6" name="TextBox 5"/>
          <p:cNvSpPr txBox="1"/>
          <p:nvPr/>
        </p:nvSpPr>
        <p:spPr>
          <a:xfrm>
            <a:off x="539552" y="1052736"/>
            <a:ext cx="1734770" cy="369332"/>
          </a:xfrm>
          <a:prstGeom prst="rect">
            <a:avLst/>
          </a:prstGeom>
          <a:noFill/>
        </p:spPr>
        <p:txBody>
          <a:bodyPr wrap="none" rtlCol="0">
            <a:spAutoFit/>
          </a:bodyPr>
          <a:lstStyle/>
          <a:p>
            <a:r>
              <a:rPr lang="en-US" altLang="ko-KR" dirty="0" smtClean="0"/>
              <a:t>Agenda </a:t>
            </a:r>
            <a:r>
              <a:rPr lang="en-US" altLang="ko-KR" dirty="0" smtClean="0"/>
              <a:t>6.2.1.1</a:t>
            </a:r>
            <a:endParaRPr lang="ko-KR" altLang="en-US" dirty="0"/>
          </a:p>
        </p:txBody>
      </p:sp>
    </p:spTree>
    <p:extLst>
      <p:ext uri="{BB962C8B-B14F-4D97-AF65-F5344CB8AC3E}">
        <p14:creationId xmlns:p14="http://schemas.microsoft.com/office/powerpoint/2010/main" val="17813192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latin typeface="Times New Roman" panose="02020603050405020304" pitchFamily="18" charset="0"/>
                <a:cs typeface="Times New Roman" panose="02020603050405020304" pitchFamily="18" charset="0"/>
              </a:rPr>
              <a:t>Background from SI phase (TR)</a:t>
            </a:r>
            <a:endParaRPr lang="ko-KR" altLang="en-US" dirty="0">
              <a:latin typeface="Times New Roman" panose="02020603050405020304" pitchFamily="18" charset="0"/>
              <a:cs typeface="Times New Roman" panose="02020603050405020304" pitchFamily="18" charset="0"/>
            </a:endParaRPr>
          </a:p>
        </p:txBody>
      </p:sp>
      <p:sp>
        <p:nvSpPr>
          <p:cNvPr id="3" name="내용 개체 틀 2"/>
          <p:cNvSpPr>
            <a:spLocks noGrp="1"/>
          </p:cNvSpPr>
          <p:nvPr>
            <p:ph idx="1"/>
          </p:nvPr>
        </p:nvSpPr>
        <p:spPr>
          <a:xfrm>
            <a:off x="457200" y="1772816"/>
            <a:ext cx="8229600" cy="4525963"/>
          </a:xfrm>
        </p:spPr>
        <p:txBody>
          <a:bodyPr>
            <a:normAutofit fontScale="55000" lnSpcReduction="20000"/>
          </a:bodyPr>
          <a:lstStyle/>
          <a:p>
            <a:pPr marL="0" indent="0" hangingPunct="0">
              <a:buNone/>
            </a:pPr>
            <a:r>
              <a:rPr lang="en-US" sz="2800" i="1" dirty="0"/>
              <a:t>Four possible scheduling combinations for an LAA SCell are identified below.</a:t>
            </a:r>
            <a:endParaRPr lang="en-US" sz="2800" dirty="0"/>
          </a:p>
          <a:p>
            <a:pPr hangingPunct="0"/>
            <a:r>
              <a:rPr lang="en-US" sz="2800" i="1" dirty="0" smtClean="0"/>
              <a:t>Combination </a:t>
            </a:r>
            <a:r>
              <a:rPr lang="en-US" sz="2800" i="1" dirty="0"/>
              <a:t>1: Self-scheduling on both DL and UL</a:t>
            </a:r>
            <a:endParaRPr lang="en-US" sz="2800" dirty="0"/>
          </a:p>
          <a:p>
            <a:pPr hangingPunct="0"/>
            <a:r>
              <a:rPr lang="en-US" sz="2800" i="1" dirty="0" smtClean="0"/>
              <a:t>Combination </a:t>
            </a:r>
            <a:r>
              <a:rPr lang="en-US" sz="2800" i="1" dirty="0"/>
              <a:t>2: Self-scheduling on DL and cross-carrier scheduling on UL</a:t>
            </a:r>
            <a:endParaRPr lang="en-US" sz="2800" dirty="0"/>
          </a:p>
          <a:p>
            <a:pPr hangingPunct="0"/>
            <a:r>
              <a:rPr lang="en-US" sz="2800" i="1" dirty="0" smtClean="0"/>
              <a:t>Combination </a:t>
            </a:r>
            <a:r>
              <a:rPr lang="en-US" sz="2800" i="1" dirty="0"/>
              <a:t>3: Cross-carrier scheduling on DL and self-scheduling on UL</a:t>
            </a:r>
            <a:endParaRPr lang="en-US" sz="2800" dirty="0"/>
          </a:p>
          <a:p>
            <a:pPr hangingPunct="0"/>
            <a:r>
              <a:rPr lang="en-US" sz="2800" i="1" dirty="0" smtClean="0"/>
              <a:t>Combination </a:t>
            </a:r>
            <a:r>
              <a:rPr lang="en-US" sz="2800" i="1" dirty="0"/>
              <a:t>4: Cross-carrier scheduling from the same scheduling carrier for both DL and UL</a:t>
            </a:r>
            <a:endParaRPr lang="en-US" sz="2800" dirty="0"/>
          </a:p>
          <a:p>
            <a:pPr marL="0" indent="0">
              <a:buNone/>
            </a:pPr>
            <a:endParaRPr lang="en-US" sz="2800" i="1" dirty="0" smtClean="0"/>
          </a:p>
          <a:p>
            <a:pPr marL="0" indent="0">
              <a:buNone/>
            </a:pPr>
            <a:r>
              <a:rPr lang="en-US" sz="2800" i="1" dirty="0" smtClean="0"/>
              <a:t>The </a:t>
            </a:r>
            <a:r>
              <a:rPr lang="en-US" sz="2800" i="1" dirty="0"/>
              <a:t>LTE design in Rel-12 supports combinations 1 and 4 above. </a:t>
            </a:r>
            <a:r>
              <a:rPr lang="en-US" sz="2700" i="1" dirty="0"/>
              <a:t>In addition, it has been identified that for the case with uplink self-scheduling where the UE applies a LBT procedure before transmitting on the UL, two successful LBT operations are required before the UE transmits on the UL. This is because, first the eNB performs an LBT procedure for an LAA SCell to send the scheduling command, and if this is successfully received by the UE, the UE performs an LBT procedure before transmitting in UL. </a:t>
            </a:r>
            <a:r>
              <a:rPr lang="en-US" sz="2800" b="1" i="1" dirty="0"/>
              <a:t>Therefore, it could be beneficial to support scheduling combination 2 above in addition to combinations 1 and 4 which are already supported in LTE.</a:t>
            </a:r>
            <a:r>
              <a:rPr lang="en-US" sz="2800" i="1" dirty="0"/>
              <a:t> In contrast, no clear use case has been identified for combination 3. Therefore, it is recommended that combination 3 should not be a design target for LAA. It can be further considered whether combination(s) 1, 2, and 4 should all be supported or some of them should be supported.</a:t>
            </a:r>
            <a:endParaRPr lang="en-US" altLang="ko-KR" sz="2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1879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latin typeface="Times New Roman" panose="02020603050405020304" pitchFamily="18" charset="0"/>
                <a:cs typeface="Times New Roman" panose="02020603050405020304" pitchFamily="18" charset="0"/>
              </a:rPr>
              <a:t>Background on DCI monitoring</a:t>
            </a:r>
            <a:endParaRPr lang="ko-KR" altLang="en-US" dirty="0">
              <a:latin typeface="Times New Roman" panose="02020603050405020304" pitchFamily="18" charset="0"/>
              <a:cs typeface="Times New Roman" panose="02020603050405020304" pitchFamily="18" charset="0"/>
            </a:endParaRPr>
          </a:p>
        </p:txBody>
      </p:sp>
      <p:sp>
        <p:nvSpPr>
          <p:cNvPr id="3" name="내용 개체 틀 2"/>
          <p:cNvSpPr>
            <a:spLocks noGrp="1"/>
          </p:cNvSpPr>
          <p:nvPr>
            <p:ph idx="1"/>
          </p:nvPr>
        </p:nvSpPr>
        <p:spPr/>
        <p:txBody>
          <a:bodyPr>
            <a:normAutofit fontScale="92500" lnSpcReduction="10000"/>
          </a:bodyPr>
          <a:lstStyle/>
          <a:p>
            <a:r>
              <a:rPr lang="en-US" altLang="ko-KR" sz="2400" dirty="0" smtClean="0">
                <a:latin typeface="Times New Roman" panose="02020603050405020304" pitchFamily="18" charset="0"/>
                <a:cs typeface="Times New Roman" panose="02020603050405020304" pitchFamily="18" charset="0"/>
              </a:rPr>
              <a:t>We assume the following to be valid for the LAA UL grant design:</a:t>
            </a:r>
          </a:p>
          <a:p>
            <a:pPr lvl="1"/>
            <a:r>
              <a:rPr lang="en-US" altLang="ko-KR" sz="2000" dirty="0">
                <a:latin typeface="Times New Roman" panose="02020603050405020304" pitchFamily="18" charset="0"/>
                <a:cs typeface="Times New Roman" panose="02020603050405020304" pitchFamily="18" charset="0"/>
              </a:rPr>
              <a:t>UE does separate BDs for DCI </a:t>
            </a:r>
            <a:r>
              <a:rPr lang="en-US" altLang="ko-KR" sz="2000" dirty="0" smtClean="0">
                <a:latin typeface="Times New Roman" panose="02020603050405020304" pitchFamily="18" charset="0"/>
                <a:cs typeface="Times New Roman" panose="02020603050405020304" pitchFamily="18" charset="0"/>
              </a:rPr>
              <a:t>Format 1A and the new LAA UL grant formats (i.e. DCI Format 0A/0B </a:t>
            </a:r>
            <a:r>
              <a:rPr lang="en-US" altLang="ko-KR" sz="2000" dirty="0">
                <a:latin typeface="Times New Roman" panose="02020603050405020304" pitchFamily="18" charset="0"/>
                <a:cs typeface="Times New Roman" panose="02020603050405020304" pitchFamily="18" charset="0"/>
              </a:rPr>
              <a:t>and DCI </a:t>
            </a:r>
            <a:r>
              <a:rPr lang="en-US" altLang="ko-KR" sz="2000" dirty="0" smtClean="0">
                <a:latin typeface="Times New Roman" panose="02020603050405020304" pitchFamily="18" charset="0"/>
                <a:cs typeface="Times New Roman" panose="02020603050405020304" pitchFamily="18" charset="0"/>
              </a:rPr>
              <a:t>4A/4B if </a:t>
            </a:r>
            <a:r>
              <a:rPr lang="en-US" altLang="ko-KR" sz="2000" dirty="0">
                <a:latin typeface="Times New Roman" panose="02020603050405020304" pitchFamily="18" charset="0"/>
                <a:cs typeface="Times New Roman" panose="02020603050405020304" pitchFamily="18" charset="0"/>
              </a:rPr>
              <a:t>configured with UL TM2) </a:t>
            </a:r>
            <a:r>
              <a:rPr lang="en-US" altLang="ko-KR" sz="2000" dirty="0" smtClean="0">
                <a:latin typeface="Times New Roman" panose="02020603050405020304" pitchFamily="18" charset="0"/>
                <a:cs typeface="Times New Roman" panose="02020603050405020304" pitchFamily="18" charset="0"/>
              </a:rPr>
              <a:t>respectively. </a:t>
            </a:r>
            <a:endParaRPr lang="en-US" altLang="ko-KR" sz="2000" dirty="0">
              <a:latin typeface="Times New Roman" panose="02020603050405020304" pitchFamily="18" charset="0"/>
              <a:cs typeface="Times New Roman" panose="02020603050405020304" pitchFamily="18" charset="0"/>
            </a:endParaRPr>
          </a:p>
          <a:p>
            <a:pPr marL="457200" lvl="1" indent="0">
              <a:buNone/>
            </a:pPr>
            <a:r>
              <a:rPr lang="en-US" altLang="ko-KR" sz="2000" dirty="0" smtClean="0">
                <a:latin typeface="Times New Roman" panose="02020603050405020304" pitchFamily="18" charset="0"/>
                <a:cs typeface="Times New Roman" panose="02020603050405020304" pitchFamily="18" charset="0"/>
              </a:rPr>
              <a:t>Notes</a:t>
            </a:r>
            <a:r>
              <a:rPr lang="en-US" altLang="ko-KR" sz="2000" dirty="0">
                <a:latin typeface="Times New Roman" panose="02020603050405020304" pitchFamily="18" charset="0"/>
                <a:cs typeface="Times New Roman" panose="02020603050405020304" pitchFamily="18" charset="0"/>
              </a:rPr>
              <a:t>:</a:t>
            </a:r>
          </a:p>
          <a:p>
            <a:pPr lvl="1"/>
            <a:r>
              <a:rPr lang="en-US" altLang="ko-KR" sz="2000" dirty="0" smtClean="0">
                <a:latin typeface="Times New Roman" panose="02020603050405020304" pitchFamily="18" charset="0"/>
                <a:cs typeface="Times New Roman" panose="02020603050405020304" pitchFamily="18" charset="0"/>
              </a:rPr>
              <a:t>DCI </a:t>
            </a:r>
            <a:r>
              <a:rPr lang="en-US" altLang="ko-KR" sz="2000" dirty="0">
                <a:latin typeface="Times New Roman" panose="02020603050405020304" pitchFamily="18" charset="0"/>
                <a:cs typeface="Times New Roman" panose="02020603050405020304" pitchFamily="18" charset="0"/>
              </a:rPr>
              <a:t>format 0A/4A: DCI format for single subframe scheduling with TM1/2</a:t>
            </a:r>
          </a:p>
          <a:p>
            <a:pPr lvl="1"/>
            <a:r>
              <a:rPr lang="en-US" altLang="ko-KR" sz="2000" dirty="0" smtClean="0">
                <a:latin typeface="Times New Roman" panose="02020603050405020304" pitchFamily="18" charset="0"/>
                <a:cs typeface="Times New Roman" panose="02020603050405020304" pitchFamily="18" charset="0"/>
              </a:rPr>
              <a:t>DCI </a:t>
            </a:r>
            <a:r>
              <a:rPr lang="en-US" altLang="ko-KR" sz="2000" dirty="0">
                <a:latin typeface="Times New Roman" panose="02020603050405020304" pitchFamily="18" charset="0"/>
                <a:cs typeface="Times New Roman" panose="02020603050405020304" pitchFamily="18" charset="0"/>
              </a:rPr>
              <a:t>format 0B/4B: DCI format for multi-subframe scheduling with </a:t>
            </a:r>
            <a:r>
              <a:rPr lang="en-US" altLang="ko-KR" sz="2000" dirty="0" smtClean="0">
                <a:latin typeface="Times New Roman" panose="02020603050405020304" pitchFamily="18" charset="0"/>
                <a:cs typeface="Times New Roman" panose="02020603050405020304" pitchFamily="18" charset="0"/>
              </a:rPr>
              <a:t>TM1/2</a:t>
            </a:r>
          </a:p>
          <a:p>
            <a:pPr lvl="1"/>
            <a:r>
              <a:rPr lang="en-US" altLang="ko-KR" sz="2100" dirty="0">
                <a:latin typeface="Times New Roman" panose="02020603050405020304" pitchFamily="18" charset="0"/>
                <a:cs typeface="Times New Roman" panose="02020603050405020304" pitchFamily="18" charset="0"/>
              </a:rPr>
              <a:t>There may be no differentiation of DCI formats for single subframe and multi-subframe scheduling in the end.</a:t>
            </a:r>
          </a:p>
          <a:p>
            <a:endParaRPr lang="en-US" altLang="ko-KR" sz="2400" dirty="0" smtClean="0">
              <a:latin typeface="Times New Roman" panose="02020603050405020304" pitchFamily="18" charset="0"/>
              <a:cs typeface="Times New Roman" panose="02020603050405020304" pitchFamily="18" charset="0"/>
            </a:endParaRPr>
          </a:p>
          <a:p>
            <a:r>
              <a:rPr lang="en-US" altLang="ko-KR" sz="2400" dirty="0" smtClean="0">
                <a:latin typeface="Times New Roman" panose="02020603050405020304" pitchFamily="18" charset="0"/>
                <a:cs typeface="Times New Roman" panose="02020603050405020304" pitchFamily="18" charset="0"/>
              </a:rPr>
              <a:t>Therefore, the monitoring for UL and DL grants would have separate blind decodes and a logical separation for different UL and DL scheduling cell becomes possible</a:t>
            </a:r>
          </a:p>
        </p:txBody>
      </p:sp>
    </p:spTree>
    <p:extLst>
      <p:ext uri="{BB962C8B-B14F-4D97-AF65-F5344CB8AC3E}">
        <p14:creationId xmlns:p14="http://schemas.microsoft.com/office/powerpoint/2010/main" val="35835200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490066"/>
          </a:xfrm>
        </p:spPr>
        <p:txBody>
          <a:bodyPr>
            <a:normAutofit fontScale="90000"/>
          </a:bodyPr>
          <a:lstStyle/>
          <a:p>
            <a:r>
              <a:rPr lang="en-US" altLang="ko-KR" sz="3200" dirty="0" smtClean="0">
                <a:latin typeface="Times New Roman" panose="02020603050405020304" pitchFamily="18" charset="0"/>
                <a:cs typeface="Times New Roman" panose="02020603050405020304" pitchFamily="18" charset="0"/>
              </a:rPr>
              <a:t>Proposals</a:t>
            </a:r>
            <a:endParaRPr lang="ko-KR" altLang="en-US" sz="3200" dirty="0">
              <a:latin typeface="Times New Roman" panose="02020603050405020304" pitchFamily="18" charset="0"/>
              <a:cs typeface="Times New Roman" panose="02020603050405020304" pitchFamily="18" charset="0"/>
            </a:endParaRPr>
          </a:p>
        </p:txBody>
      </p:sp>
      <p:sp>
        <p:nvSpPr>
          <p:cNvPr id="3" name="내용 개체 틀 2"/>
          <p:cNvSpPr>
            <a:spLocks noGrp="1"/>
          </p:cNvSpPr>
          <p:nvPr>
            <p:ph idx="1"/>
          </p:nvPr>
        </p:nvSpPr>
        <p:spPr>
          <a:xfrm>
            <a:off x="457200" y="764704"/>
            <a:ext cx="8229600" cy="5832648"/>
          </a:xfrm>
        </p:spPr>
        <p:txBody>
          <a:bodyPr>
            <a:normAutofit fontScale="77500" lnSpcReduction="20000"/>
          </a:bodyPr>
          <a:lstStyle/>
          <a:p>
            <a:r>
              <a:rPr lang="en-US" altLang="ko-KR" sz="2800" b="1" dirty="0">
                <a:latin typeface="Times New Roman" panose="02020603050405020304" pitchFamily="18" charset="0"/>
                <a:cs typeface="Times New Roman" panose="02020603050405020304" pitchFamily="18" charset="0"/>
              </a:rPr>
              <a:t>Support </a:t>
            </a:r>
            <a:r>
              <a:rPr lang="en-US" altLang="ko-KR" sz="2800" b="1" dirty="0" smtClean="0">
                <a:latin typeface="Times New Roman" panose="02020603050405020304" pitchFamily="18" charset="0"/>
                <a:cs typeface="Times New Roman" panose="02020603050405020304" pitchFamily="18" charset="0"/>
              </a:rPr>
              <a:t>UL/DL Scheduling Combination </a:t>
            </a:r>
            <a:r>
              <a:rPr lang="en-US" altLang="ko-KR" sz="2800" b="1" dirty="0">
                <a:latin typeface="Times New Roman" panose="02020603050405020304" pitchFamily="18" charset="0"/>
                <a:cs typeface="Times New Roman" panose="02020603050405020304" pitchFamily="18" charset="0"/>
              </a:rPr>
              <a:t>2: Self-scheduling on DL and cross-carrier scheduling on </a:t>
            </a:r>
            <a:r>
              <a:rPr lang="en-US" altLang="ko-KR" sz="2800" b="1" dirty="0" smtClean="0">
                <a:latin typeface="Times New Roman" panose="02020603050405020304" pitchFamily="18" charset="0"/>
                <a:cs typeface="Times New Roman" panose="02020603050405020304" pitchFamily="18" charset="0"/>
              </a:rPr>
              <a:t>UL</a:t>
            </a:r>
          </a:p>
          <a:p>
            <a:pPr lvl="1"/>
            <a:r>
              <a:rPr lang="en-US" altLang="ko-KR" sz="2400" dirty="0" smtClean="0">
                <a:latin typeface="Times New Roman" panose="02020603050405020304" pitchFamily="18" charset="0"/>
                <a:cs typeface="Times New Roman" panose="02020603050405020304" pitchFamily="18" charset="0"/>
              </a:rPr>
              <a:t>The UE to monitor for DCI formats scheduling </a:t>
            </a:r>
            <a:r>
              <a:rPr lang="en-US" altLang="ko-KR" sz="2400" dirty="0" smtClean="0">
                <a:latin typeface="Times New Roman" panose="02020603050405020304" pitchFamily="18" charset="0"/>
                <a:cs typeface="Times New Roman" panose="02020603050405020304" pitchFamily="18" charset="0"/>
              </a:rPr>
              <a:t>PUSCH </a:t>
            </a:r>
            <a:r>
              <a:rPr lang="en-US" altLang="ko-KR" sz="2400" dirty="0" smtClean="0">
                <a:latin typeface="Times New Roman" panose="02020603050405020304" pitchFamily="18" charset="0"/>
                <a:cs typeface="Times New Roman" panose="02020603050405020304" pitchFamily="18" charset="0"/>
              </a:rPr>
              <a:t>of a single </a:t>
            </a:r>
            <a:r>
              <a:rPr lang="en-US" altLang="ko-KR" sz="2400" dirty="0" err="1" smtClean="0">
                <a:latin typeface="Times New Roman" panose="02020603050405020304" pitchFamily="18" charset="0"/>
                <a:cs typeface="Times New Roman" panose="02020603050405020304" pitchFamily="18" charset="0"/>
              </a:rPr>
              <a:t>eLAA</a:t>
            </a:r>
            <a:r>
              <a:rPr lang="en-US" altLang="ko-KR" sz="2400" dirty="0" smtClean="0">
                <a:latin typeface="Times New Roman" panose="02020603050405020304" pitchFamily="18" charset="0"/>
                <a:cs typeface="Times New Roman" panose="02020603050405020304" pitchFamily="18" charset="0"/>
              </a:rPr>
              <a:t> </a:t>
            </a:r>
            <a:r>
              <a:rPr lang="en-US" altLang="ko-KR" sz="2400" dirty="0" err="1" smtClean="0">
                <a:latin typeface="Times New Roman" panose="02020603050405020304" pitchFamily="18" charset="0"/>
                <a:cs typeface="Times New Roman" panose="02020603050405020304" pitchFamily="18" charset="0"/>
              </a:rPr>
              <a:t>Scell</a:t>
            </a:r>
            <a:r>
              <a:rPr lang="en-US" altLang="ko-KR" sz="2400" dirty="0" smtClean="0">
                <a:latin typeface="Times New Roman" panose="02020603050405020304" pitchFamily="18" charset="0"/>
                <a:cs typeface="Times New Roman" panose="02020603050405020304" pitchFamily="18" charset="0"/>
              </a:rPr>
              <a:t> on one </a:t>
            </a:r>
            <a:r>
              <a:rPr lang="en-US" altLang="ko-KR" sz="2400" dirty="0" smtClean="0">
                <a:latin typeface="Times New Roman" panose="02020603050405020304" pitchFamily="18" charset="0"/>
                <a:cs typeface="Times New Roman" panose="02020603050405020304" pitchFamily="18" charset="0"/>
              </a:rPr>
              <a:t>UL </a:t>
            </a:r>
            <a:r>
              <a:rPr lang="en-US" altLang="ko-KR" sz="2400" dirty="0" smtClean="0">
                <a:latin typeface="Times New Roman" panose="02020603050405020304" pitchFamily="18" charset="0"/>
                <a:cs typeface="Times New Roman" panose="02020603050405020304" pitchFamily="18" charset="0"/>
              </a:rPr>
              <a:t>licensed-band scheduling cell</a:t>
            </a:r>
          </a:p>
          <a:p>
            <a:pPr lvl="2"/>
            <a:r>
              <a:rPr lang="en-US" altLang="ko-KR" sz="2100" dirty="0" smtClean="0">
                <a:latin typeface="Times New Roman" panose="02020603050405020304" pitchFamily="18" charset="0"/>
                <a:cs typeface="Times New Roman" panose="02020603050405020304" pitchFamily="18" charset="0"/>
              </a:rPr>
              <a:t>i.e. DCI formats 0A/0B, Formats 4A/4B if configured for TM2</a:t>
            </a:r>
          </a:p>
          <a:p>
            <a:pPr lvl="2"/>
            <a:r>
              <a:rPr lang="en-US" sz="2100" dirty="0">
                <a:latin typeface="Times New Roman" panose="02020603050405020304" pitchFamily="18" charset="0"/>
                <a:cs typeface="Times New Roman" panose="02020603050405020304" pitchFamily="18" charset="0"/>
              </a:rPr>
              <a:t>Notes:</a:t>
            </a:r>
          </a:p>
          <a:p>
            <a:pPr lvl="3"/>
            <a:r>
              <a:rPr lang="en-US" sz="2100" dirty="0">
                <a:latin typeface="Times New Roman" panose="02020603050405020304" pitchFamily="18" charset="0"/>
                <a:cs typeface="Times New Roman" panose="02020603050405020304" pitchFamily="18" charset="0"/>
              </a:rPr>
              <a:t>DCI format 0A/4A: DCI format for single subframe scheduling with TM1/2</a:t>
            </a:r>
          </a:p>
          <a:p>
            <a:pPr lvl="3"/>
            <a:r>
              <a:rPr lang="en-US" sz="2100" dirty="0">
                <a:latin typeface="Times New Roman" panose="02020603050405020304" pitchFamily="18" charset="0"/>
                <a:cs typeface="Times New Roman" panose="02020603050405020304" pitchFamily="18" charset="0"/>
              </a:rPr>
              <a:t>DCI format 0B/4B: DCI format for multi-subframe scheduling with TM1/2</a:t>
            </a:r>
          </a:p>
          <a:p>
            <a:pPr lvl="3"/>
            <a:r>
              <a:rPr lang="en-US" sz="2100" dirty="0">
                <a:latin typeface="Times New Roman" panose="02020603050405020304" pitchFamily="18" charset="0"/>
                <a:cs typeface="Times New Roman" panose="02020603050405020304" pitchFamily="18" charset="0"/>
              </a:rPr>
              <a:t>There may be no differentiation of DCI formats for single subframe </a:t>
            </a:r>
            <a:r>
              <a:rPr lang="en-US" sz="2100" dirty="0" smtClean="0">
                <a:latin typeface="Times New Roman" panose="02020603050405020304" pitchFamily="18" charset="0"/>
                <a:cs typeface="Times New Roman" panose="02020603050405020304" pitchFamily="18" charset="0"/>
              </a:rPr>
              <a:t>and </a:t>
            </a:r>
            <a:r>
              <a:rPr lang="en-US" sz="2100" dirty="0">
                <a:latin typeface="Times New Roman" panose="02020603050405020304" pitchFamily="18" charset="0"/>
                <a:cs typeface="Times New Roman" panose="02020603050405020304" pitchFamily="18" charset="0"/>
              </a:rPr>
              <a:t>multi-subframe </a:t>
            </a:r>
            <a:r>
              <a:rPr lang="en-US" sz="2100" dirty="0" smtClean="0">
                <a:latin typeface="Times New Roman" panose="02020603050405020304" pitchFamily="18" charset="0"/>
                <a:cs typeface="Times New Roman" panose="02020603050405020304" pitchFamily="18" charset="0"/>
              </a:rPr>
              <a:t>scheduling.</a:t>
            </a:r>
            <a:endParaRPr lang="en-US" altLang="ko-KR" sz="2100" dirty="0" smtClean="0">
              <a:latin typeface="Times New Roman" panose="02020603050405020304" pitchFamily="18" charset="0"/>
              <a:cs typeface="Times New Roman" panose="02020603050405020304" pitchFamily="18" charset="0"/>
            </a:endParaRPr>
          </a:p>
          <a:p>
            <a:pPr lvl="1"/>
            <a:r>
              <a:rPr lang="en-US" altLang="ko-KR" sz="2400" dirty="0" smtClean="0">
                <a:latin typeface="Times New Roman" panose="02020603050405020304" pitchFamily="18" charset="0"/>
                <a:cs typeface="Times New Roman" panose="02020603050405020304" pitchFamily="18" charset="0"/>
              </a:rPr>
              <a:t>The UE to monitor for DCI formats scheduling LAA PDSCH on the LAA SCell</a:t>
            </a:r>
          </a:p>
          <a:p>
            <a:pPr lvl="2"/>
            <a:r>
              <a:rPr lang="en-US" altLang="ko-KR" sz="2000" dirty="0" smtClean="0">
                <a:latin typeface="Times New Roman" panose="02020603050405020304" pitchFamily="18" charset="0"/>
                <a:cs typeface="Times New Roman" panose="02020603050405020304" pitchFamily="18" charset="0"/>
              </a:rPr>
              <a:t>i.e. DCI </a:t>
            </a:r>
            <a:r>
              <a:rPr lang="en-US" altLang="ko-KR" sz="2000" dirty="0">
                <a:latin typeface="Times New Roman" panose="02020603050405020304" pitchFamily="18" charset="0"/>
                <a:cs typeface="Times New Roman" panose="02020603050405020304" pitchFamily="18" charset="0"/>
              </a:rPr>
              <a:t>formats </a:t>
            </a:r>
            <a:r>
              <a:rPr lang="en-US" altLang="ko-KR" sz="2000" dirty="0" smtClean="0">
                <a:latin typeface="Times New Roman" panose="02020603050405020304" pitchFamily="18" charset="0"/>
                <a:cs typeface="Times New Roman" panose="02020603050405020304" pitchFamily="18" charset="0"/>
              </a:rPr>
              <a:t>1A/1B/1D/1/2A/2/2B/2C/2D</a:t>
            </a:r>
          </a:p>
          <a:p>
            <a:pPr lvl="1"/>
            <a:r>
              <a:rPr lang="en-US" altLang="ko-KR" sz="2400" dirty="0" smtClean="0">
                <a:latin typeface="Times New Roman" panose="02020603050405020304" pitchFamily="18" charset="0"/>
                <a:cs typeface="Times New Roman" panose="02020603050405020304" pitchFamily="18" charset="0"/>
              </a:rPr>
              <a:t>Configuration details of enabling self-scheduling on DL and cross-carrier scheduling on UL are up to RAN2</a:t>
            </a:r>
          </a:p>
          <a:p>
            <a:pPr lvl="1"/>
            <a:r>
              <a:rPr lang="en-US" sz="2400" dirty="0">
                <a:latin typeface="Times New Roman" panose="02020603050405020304" pitchFamily="18" charset="0"/>
                <a:cs typeface="Times New Roman" panose="02020603050405020304" pitchFamily="18" charset="0"/>
              </a:rPr>
              <a:t>FFS: If UCI cell groups concept is agreed, then whether scheduling is </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allowed </a:t>
            </a:r>
            <a:r>
              <a:rPr lang="en-US" sz="2400" dirty="0">
                <a:latin typeface="Times New Roman" panose="02020603050405020304" pitchFamily="18" charset="0"/>
                <a:cs typeface="Times New Roman" panose="02020603050405020304" pitchFamily="18" charset="0"/>
              </a:rPr>
              <a:t>from outside the UCI cell group</a:t>
            </a:r>
          </a:p>
          <a:p>
            <a:pPr lvl="1"/>
            <a:r>
              <a:rPr lang="en-US" sz="2400" dirty="0">
                <a:latin typeface="Times New Roman" panose="02020603050405020304" pitchFamily="18" charset="0"/>
                <a:cs typeface="Times New Roman" panose="02020603050405020304" pitchFamily="18" charset="0"/>
              </a:rPr>
              <a:t>FFS: Whether cross-carrier transmissions of DCI scheduling on the UL is </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only </a:t>
            </a:r>
            <a:r>
              <a:rPr lang="en-US" sz="2400" dirty="0">
                <a:latin typeface="Times New Roman" panose="02020603050405020304" pitchFamily="18" charset="0"/>
                <a:cs typeface="Times New Roman" panose="02020603050405020304" pitchFamily="18" charset="0"/>
              </a:rPr>
              <a:t>applicable to PUSCH scheduling or whether it may be applicable to </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400" dirty="0" smtClean="0">
                <a:latin typeface="Times New Roman" panose="02020603050405020304" pitchFamily="18" charset="0"/>
                <a:cs typeface="Times New Roman" panose="02020603050405020304" pitchFamily="18" charset="0"/>
              </a:rPr>
              <a:t>all </a:t>
            </a:r>
            <a:r>
              <a:rPr lang="en-US" sz="2400" dirty="0">
                <a:latin typeface="Times New Roman" panose="02020603050405020304" pitchFamily="18" charset="0"/>
                <a:cs typeface="Times New Roman" panose="02020603050405020304" pitchFamily="18" charset="0"/>
              </a:rPr>
              <a:t>the UL DCIs for the UL (e.g. </a:t>
            </a:r>
            <a:r>
              <a:rPr lang="en-US" sz="2400" dirty="0" smtClean="0">
                <a:latin typeface="Times New Roman" panose="02020603050405020304" pitchFamily="18" charset="0"/>
                <a:cs typeface="Times New Roman" panose="02020603050405020304" pitchFamily="18" charset="0"/>
              </a:rPr>
              <a:t>if </a:t>
            </a:r>
            <a:r>
              <a:rPr lang="en-US" sz="2400" dirty="0">
                <a:latin typeface="Times New Roman" panose="02020603050405020304" pitchFamily="18" charset="0"/>
                <a:cs typeface="Times New Roman" panose="02020603050405020304" pitchFamily="18" charset="0"/>
              </a:rPr>
              <a:t>agreed, DCI for SRS triggering </a:t>
            </a:r>
            <a:r>
              <a:rPr lang="en-US" sz="2400" dirty="0" err="1">
                <a:latin typeface="Times New Roman" panose="02020603050405020304" pitchFamily="18" charset="0"/>
                <a:cs typeface="Times New Roman" panose="02020603050405020304" pitchFamily="18" charset="0"/>
              </a:rPr>
              <a:t>etc</a:t>
            </a:r>
            <a:r>
              <a:rPr lang="en-US" sz="2400" dirty="0">
                <a:latin typeface="Times New Roman" panose="02020603050405020304" pitchFamily="18" charset="0"/>
                <a:cs typeface="Times New Roman" panose="02020603050405020304" pitchFamily="18" charset="0"/>
              </a:rPr>
              <a:t>).</a:t>
            </a:r>
          </a:p>
          <a:p>
            <a:pPr lvl="1"/>
            <a:r>
              <a:rPr lang="en-US" sz="2400" dirty="0">
                <a:latin typeface="Times New Roman" panose="02020603050405020304" pitchFamily="18" charset="0"/>
                <a:cs typeface="Times New Roman" panose="02020603050405020304" pitchFamily="18" charset="0"/>
              </a:rPr>
              <a:t>FFS: How to manage the number of blind decodes at the UE </a:t>
            </a:r>
            <a:r>
              <a:rPr lang="en-US" sz="2400" dirty="0" smtClean="0">
                <a:latin typeface="Times New Roman" panose="02020603050405020304" pitchFamily="18" charset="0"/>
                <a:cs typeface="Times New Roman" panose="02020603050405020304" pitchFamily="18" charset="0"/>
              </a:rPr>
              <a:t>side in general (equally applicable for other scheduling combinations)?</a:t>
            </a:r>
            <a:endParaRPr lang="en-US" sz="2400" dirty="0">
              <a:latin typeface="Times New Roman" panose="02020603050405020304" pitchFamily="18" charset="0"/>
              <a:cs typeface="Times New Roman" panose="02020603050405020304" pitchFamily="18" charset="0"/>
            </a:endParaRPr>
          </a:p>
          <a:p>
            <a:pPr lvl="1"/>
            <a:endParaRPr lang="en-US" altLang="ko-KR" sz="24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63764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726</TotalTime>
  <Words>559</Words>
  <Application>Microsoft Office PowerPoint</Application>
  <PresentationFormat>On-screen Show (4:3)</PresentationFormat>
  <Paragraphs>37</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 Unicode MS</vt:lpstr>
      <vt:lpstr>맑은 고딕</vt:lpstr>
      <vt:lpstr>Arial</vt:lpstr>
      <vt:lpstr>Times New Roman</vt:lpstr>
      <vt:lpstr>Office 테마</vt:lpstr>
      <vt:lpstr>WF on eLAA UL/DL scheduling combinations</vt:lpstr>
      <vt:lpstr>Background from SI phase (TR)</vt:lpstr>
      <vt:lpstr>Background on DCI monitoring</vt:lpstr>
      <vt:lpstr>Proposals</vt:lpstr>
    </vt:vector>
  </TitlesOfParts>
  <Company>R&amp;D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Latency Reduction on control/data</dc:title>
  <dc:creator>Microsoft Corporation</dc:creator>
  <cp:lastModifiedBy>Hugl, Klaus (Nokia - AT/Vienna)</cp:lastModifiedBy>
  <cp:revision>44</cp:revision>
  <dcterms:created xsi:type="dcterms:W3CDTF">2006-10-05T04:04:58Z</dcterms:created>
  <dcterms:modified xsi:type="dcterms:W3CDTF">2016-05-24T04:27:12Z</dcterms:modified>
</cp:coreProperties>
</file>