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567" userDrawn="1">
          <p15:clr>
            <a:srgbClr val="A4A3A4"/>
          </p15:clr>
        </p15:guide>
        <p15:guide id="4" pos="5148" userDrawn="1">
          <p15:clr>
            <a:srgbClr val="A4A3A4"/>
          </p15:clr>
        </p15:guide>
        <p15:guide id="5" pos="1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90" d="100"/>
          <a:sy n="90" d="100"/>
        </p:scale>
        <p:origin x="-654" y="-78"/>
      </p:cViewPr>
      <p:guideLst>
        <p:guide orient="horz" pos="2160"/>
        <p:guide pos="2880"/>
        <p:guide pos="567"/>
        <p:guide pos="5148"/>
        <p:guide pos="1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45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497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further evaluation assumptions for NR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R1-165639 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123728" y="26064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case 3 and case 4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3104690"/>
              </p:ext>
            </p:extLst>
          </p:nvPr>
        </p:nvGraphicFramePr>
        <p:xfrm>
          <a:off x="611560" y="612647"/>
          <a:ext cx="7267560" cy="5678905"/>
        </p:xfrm>
        <a:graphic>
          <a:graphicData uri="http://schemas.openxmlformats.org/drawingml/2006/table">
            <a:tbl>
              <a:tblPr firstRow="1" firstCol="1" bandRow="1"/>
              <a:tblGrid>
                <a:gridCol w="2244222"/>
                <a:gridCol w="5023338"/>
              </a:tblGrid>
              <a:tr h="2226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Assumptions</a:t>
                      </a:r>
                      <a:endParaRPr lang="en-US" sz="10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0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Carrier frequency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4GHz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FDD /TDD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3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duration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 baseline, other duration is FFS (short duration could be considered)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33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Subcarrier spacing 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Single numerology case (case 3): 15KHz as baseline,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Mixed numerology case (case 4): 15KHz, and the other subcarrier spacing  is FFS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Guard time interval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4.7us as baseline, other interval is FFS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(depend on numerology progress 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System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bandwidth &amp;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FFT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size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MHz, 1024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 15KHz subcarrier spacing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57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 per user (including target user and interfering users)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Case3: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-720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KHz (48 Subcarriers allocated per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user)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lang="en-US" sz="10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Case4: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Target UE:          - 720KHz (48 Subcarrier allocation per target UE)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-2880KHz (192 subcarrier allocated per  target UE)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Interfering user:  - 720KHz (per UE)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   -2880KHz (per  UE)</a:t>
                      </a:r>
                      <a:endParaRPr lang="en-US" sz="1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Guard tone number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[0 ~12]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of 15KHz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subcarriers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for calibration purpose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uplink users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(1 target user and 2 interfering users)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69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offset of the interfering user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 dB, 10 dB, 20 dB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95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Antenna configuration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1T1R, other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configuration is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95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MIMO mode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If companies bring results for MIMO, it is recommended to use at least one constant modulus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precoding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scheme. Companies need to provide their CSI and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precoding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assumptions for MIMO evaluations. MIMO correlation matrices should be low correlation (i.e. uncorrelated) for RAN1#86 in case of MIMO simulations.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Fixed. 16QAM: 1/2 or 2/3;  64QAM: 1/2 or 3/4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Control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overhead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Zero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33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offset of interfering user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3: 0, 128, 512 samples (for 15 KHz subcarrier spacing)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4: 0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estimation </a:t>
                      </a:r>
                      <a:r>
                        <a:rPr lang="en-US" sz="10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Ideal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4359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</a:t>
                      </a:r>
                      <a:r>
                        <a:rPr lang="en-US" sz="1000" b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model  </a:t>
                      </a:r>
                      <a:r>
                        <a:rPr lang="en-US" sz="1000" b="1" kern="10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**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TDL model </a:t>
                      </a:r>
                    </a:p>
                    <a:p>
                      <a:pPr marL="285750" lvl="0" indent="-285750" algn="just">
                        <a:spcAft>
                          <a:spcPts val="0"/>
                        </a:spcAft>
                        <a:buFont typeface="华文仿宋" panose="02010600040101010101" pitchFamily="2" charset="-122"/>
                        <a:buChar char="−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All values of DS {10, 30, 100, 300, 1000} ns are evaluated with the selected TDL-DS combinations, i.e. TDL-A for DS {10,30}ns, TDL-B for DS {100 }ns, TDL-C for DS {300,1000}ns. Companies are allowed to choose additional combination(s) of other DS values and TDL–A and/or TDL-C in TR38.900.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ETU/EPA/EVA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are optional.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Mobility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3km/h or 30 km/h or 120 km/h, higher speed is not precluded.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6309320"/>
            <a:ext cx="8280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/>
            </a:lvl1pPr>
          </a:lstStyle>
          <a:p>
            <a:r>
              <a:rPr lang="en-US" dirty="0"/>
              <a:t>NOTE: * Non-ideal effects to be considered in a second stage (e.g., pilot pattern, channel estimation, details are FFS)</a:t>
            </a:r>
          </a:p>
          <a:p>
            <a:r>
              <a:rPr lang="en-US" dirty="0"/>
              <a:t>          </a:t>
            </a:r>
            <a:r>
              <a:rPr lang="en-US" dirty="0" smtClean="0"/>
              <a:t>  * *</a:t>
            </a:r>
            <a:r>
              <a:rPr lang="en-US" i="1" dirty="0" smtClean="0"/>
              <a:t>   Power-delay profiles of CDL-{A,B,C} are scenario agnostic.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9275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3858</TotalTime>
  <Words>467</Words>
  <Application>Microsoft Office PowerPoint</Application>
  <PresentationFormat>On-screen Show (4:3)</PresentationFormat>
  <Paragraphs>58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further evaluation assumptions for NR waveform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355</cp:revision>
  <dcterms:created xsi:type="dcterms:W3CDTF">2015-02-09T15:32:33Z</dcterms:created>
  <dcterms:modified xsi:type="dcterms:W3CDTF">2016-05-25T01:01:43Z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(3)eDISP/tYaBwb9Al9DXCoPQeoybWm4yMCEhPCC8fUTAjusMC+Xxt1gQLG4IhBYIUNstK4dhOt
C+eeWA8zUvDrOg25bQJtwGhBdBZ5n/DIBXOvi8dOMGOWWa9E5X9z7sRH3pEU2tf7mEaGf5n2
SHgL+QLAX/cMSaL6mvPsVVhuaM8cJRPb1Wr6VCJovOuf9Rbc1D08tJ1xKlWM6jUu4E2I9NYo
9m0Tcaus+Z/buiMLYH</vt:lpwstr>
  </property>
  <property fmtid="{D5CDD505-2E9C-101B-9397-08002B2CF9AE}" pid="6" name="_2015_ms_pID_7253431">
    <vt:lpwstr>m7jpUJDvniro7ZO9+deXSOKZYJw8b3Csun80/raKHjOr6SDousmpBi
TLDKKAo+YO9O1ONO7+jIe7Wg0UtpHn5YqKZSIGbL6xvYiHOGwBDgT4w6MTB2fWGSPRjJLVWk
9bvCxJoNlLGUlaY92N0GvX8tspGNOPSmfJck2J/sF+Z9BCMqdsCdDuPcusmyERA2IgXYqUhP
T0dxVX4Wwc36JddsBkQhs+15kUUyCq+0Uayj</vt:lpwstr>
  </property>
  <property fmtid="{D5CDD505-2E9C-101B-9397-08002B2CF9AE}" pid="7" name="_2015_ms_pID_7253432">
    <vt:lpwstr>TWzv60mobH48cgnzNNOkzKtZWEehY0ManSEI
YVQWyaQ+INm+BVKJvWcCPNOPryRs6Z7ZQZKUMcRMJFIaZVDlLgNXODZt7jEhaBbaMXoW9l+c
11UjT2wvCX+8sw7CzfwG2s2MosqkNHtKFjn4n6CYv9E=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1464095078</vt:lpwstr>
  </property>
</Properties>
</file>