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E66D9-3F31-463F-AB65-00126625CF0A}" type="datetimeFigureOut">
              <a:rPr lang="zh-CN" altLang="en-US"/>
              <a:pPr>
                <a:defRPr/>
              </a:pPr>
              <a:t>2016/5/23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620029-A075-4EC4-9769-02D3E96C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41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F2477D-F7A2-463D-A493-867945D68FAE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AA4BE54-9182-40F3-BD3E-0BEC9DB9539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351E0A-9F84-4CCD-9459-CBE04C7A5871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C4BE-CBC6-4F5E-A962-1BE60A85DE12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A5E7-C9C1-4C73-A3F5-7449F8934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F660-A10A-461D-9740-A69672C95D85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25B-37FB-4DA2-921D-C38135088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64BEA-C606-45D9-AF0D-31E3114040D9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BAE9-E53C-4E44-8C5E-8A8F6595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CDDE-F09E-4CA4-A94E-655F5B07E260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5FEE-7304-471C-B202-E5446957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79D-AACC-470E-AD01-0FBFB6AB1A8F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F305-4F92-4BA8-93AD-307F3801D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E05C9-97D1-4E26-95C4-46727DF8CF4A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2F57-92CB-47C2-AC26-61EB956ED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A3E5C-D8D7-4889-9D88-4F94C2939F5D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1688-E059-4942-AD51-16B53F67C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B56B-3048-49FE-81B5-B328A7A6DA2A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1933-0D1C-4C9C-8160-987A7F56F4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73DC-F3B5-4866-9DC7-ECA2DBB6FC66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3390-25A6-40C3-B51A-D2824D857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4B8-8935-4FD6-965B-5587A1410B52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2C2A-710C-478A-AB5C-D2DCC216BB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296C-4732-45AC-AE28-F73C9BD57F65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CBBB-2F7C-4F0F-A647-F41AF9959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659230-7367-49D4-94C5-169BAA6D4F53}" type="datetimeFigureOut">
              <a:rPr lang="en-US" altLang="zh-CN"/>
              <a:pPr>
                <a:defRPr/>
              </a:pPr>
              <a:t>5/23/2016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CD0ED2-7579-4CC4-A276-CF05B2769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cid:image012.png@01D1ACA4.7F1631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scaling of subcarrier spacing in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4769" y="3886200"/>
            <a:ext cx="78486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smtClean="0">
                <a:solidFill>
                  <a:schemeClr val="tx1"/>
                </a:solidFill>
              </a:rPr>
              <a:t>KT Corp., </a:t>
            </a:r>
          </a:p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Verizon Wireless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Fiberhome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518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RAN1#85				        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Nanjing, China, 23 – 27 May 2016</a:t>
            </a:r>
            <a:endParaRPr lang="en-GB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Agenda: </a:t>
            </a:r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7.1.4</a:t>
            </a:r>
            <a:endParaRPr lang="en-GB" altLang="ko-KR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96200" y="381000"/>
            <a:ext cx="12362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R1-165517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ko-KR" sz="2000" b="1" i="1" u="sng" smtClean="0">
                <a:ea typeface="굴림" pitchFamily="50" charset="-127"/>
              </a:rPr>
              <a:t>Agreement in last RAN1#84bis:</a:t>
            </a:r>
            <a:endParaRPr lang="en-US" altLang="ko-KR" sz="2000" smtClean="0">
              <a:ea typeface="굴림" pitchFamily="50" charset="-127"/>
            </a:endParaRPr>
          </a:p>
          <a:p>
            <a:r>
              <a:rPr lang="en-US" altLang="ko-KR" sz="2000" i="1" smtClean="0">
                <a:ea typeface="굴림" pitchFamily="50" charset="-127"/>
              </a:rPr>
              <a:t>RAN1 will continue further study and conclude between following alternatives in the next meeting</a:t>
            </a:r>
          </a:p>
          <a:p>
            <a:r>
              <a:rPr lang="en-US" altLang="ko-KR" sz="2000" i="1" smtClean="0">
                <a:ea typeface="굴림" pitchFamily="50" charset="-127"/>
              </a:rPr>
              <a:t>Alt. 1</a:t>
            </a:r>
          </a:p>
          <a:p>
            <a:pPr lvl="1"/>
            <a:r>
              <a:rPr lang="en-US" altLang="ko-KR" sz="1800" i="1" smtClean="0">
                <a:ea typeface="굴림" pitchFamily="50" charset="-127"/>
              </a:rPr>
              <a:t>f</a:t>
            </a:r>
            <a:r>
              <a:rPr lang="en-US" altLang="ko-KR" sz="1800" i="1" baseline="-25000" smtClean="0">
                <a:ea typeface="굴림" pitchFamily="50" charset="-127"/>
              </a:rPr>
              <a:t>sc</a:t>
            </a:r>
            <a:r>
              <a:rPr lang="en-US" altLang="ko-KR" sz="1800" i="1" smtClean="0">
                <a:ea typeface="굴림" pitchFamily="50" charset="-127"/>
              </a:rPr>
              <a:t> = f</a:t>
            </a:r>
            <a:r>
              <a:rPr lang="en-US" altLang="ko-KR" sz="1800" i="1" baseline="-25000" smtClean="0">
                <a:ea typeface="굴림" pitchFamily="50" charset="-127"/>
              </a:rPr>
              <a:t>0</a:t>
            </a:r>
            <a:r>
              <a:rPr lang="en-US" altLang="ko-KR" sz="1800" i="1" smtClean="0">
                <a:ea typeface="굴림" pitchFamily="50" charset="-127"/>
              </a:rPr>
              <a:t> * 2</a:t>
            </a:r>
            <a:r>
              <a:rPr lang="en-US" altLang="ko-KR" sz="1800" i="1" baseline="30000" smtClean="0">
                <a:ea typeface="굴림" pitchFamily="50" charset="-127"/>
              </a:rPr>
              <a:t>m</a:t>
            </a:r>
          </a:p>
          <a:p>
            <a:pPr lvl="1"/>
            <a:r>
              <a:rPr lang="en-US" altLang="ko-KR" sz="1800" i="1" smtClean="0">
                <a:ea typeface="굴림" pitchFamily="50" charset="-127"/>
              </a:rPr>
              <a:t>where f</a:t>
            </a:r>
            <a:r>
              <a:rPr lang="en-US" altLang="ko-KR" sz="1800" i="1" baseline="-25000" smtClean="0">
                <a:ea typeface="굴림" pitchFamily="50" charset="-127"/>
              </a:rPr>
              <a:t>0</a:t>
            </a:r>
            <a:r>
              <a:rPr lang="en-US" altLang="ko-KR" sz="1800" i="1" smtClean="0">
                <a:ea typeface="굴림" pitchFamily="50" charset="-127"/>
              </a:rPr>
              <a:t> is FFS and m is an integer chosen from a set of possible values.</a:t>
            </a:r>
          </a:p>
          <a:p>
            <a:r>
              <a:rPr lang="en-US" altLang="ko-KR" sz="2000" i="1" smtClean="0">
                <a:ea typeface="굴림" pitchFamily="50" charset="-127"/>
              </a:rPr>
              <a:t>Alt. 2</a:t>
            </a:r>
          </a:p>
          <a:p>
            <a:pPr lvl="1"/>
            <a:r>
              <a:rPr lang="en-US" altLang="ko-KR" sz="1800" i="1" smtClean="0">
                <a:ea typeface="굴림" pitchFamily="50" charset="-127"/>
              </a:rPr>
              <a:t>f</a:t>
            </a:r>
            <a:r>
              <a:rPr lang="en-US" altLang="ko-KR" sz="1800" i="1" baseline="-25000" smtClean="0">
                <a:ea typeface="굴림" pitchFamily="50" charset="-127"/>
              </a:rPr>
              <a:t>sc</a:t>
            </a:r>
            <a:r>
              <a:rPr lang="en-US" altLang="ko-KR" sz="1800" i="1" smtClean="0">
                <a:ea typeface="굴림" pitchFamily="50" charset="-127"/>
              </a:rPr>
              <a:t> = f</a:t>
            </a:r>
            <a:r>
              <a:rPr lang="en-US" altLang="ko-KR" sz="1800" i="1" baseline="-25000" smtClean="0">
                <a:ea typeface="굴림" pitchFamily="50" charset="-127"/>
              </a:rPr>
              <a:t>0</a:t>
            </a:r>
            <a:r>
              <a:rPr lang="en-US" altLang="ko-KR" sz="1800" i="1" smtClean="0">
                <a:ea typeface="굴림" pitchFamily="50" charset="-127"/>
              </a:rPr>
              <a:t> * M</a:t>
            </a:r>
          </a:p>
          <a:p>
            <a:pPr lvl="1"/>
            <a:r>
              <a:rPr lang="en-US" altLang="ko-KR" sz="1800" i="1" smtClean="0">
                <a:ea typeface="굴림" pitchFamily="50" charset="-127"/>
              </a:rPr>
              <a:t>where f</a:t>
            </a:r>
            <a:r>
              <a:rPr lang="en-US" altLang="ko-KR" sz="1800" i="1" baseline="-25000" smtClean="0">
                <a:ea typeface="굴림" pitchFamily="50" charset="-127"/>
              </a:rPr>
              <a:t>0</a:t>
            </a:r>
            <a:r>
              <a:rPr lang="en-US" altLang="ko-KR" sz="1800" i="1" smtClean="0">
                <a:ea typeface="굴림" pitchFamily="50" charset="-127"/>
              </a:rPr>
              <a:t> is FFS and M is an integer chosen from a set of possible positive values.</a:t>
            </a:r>
          </a:p>
          <a:p>
            <a:endParaRPr lang="en-US" altLang="ko-KR" sz="2000" i="1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smtClean="0"/>
          </a:p>
          <a:p>
            <a:endParaRPr lang="en-US" altLang="zh-CN" sz="2400" smtClean="0"/>
          </a:p>
          <a:p>
            <a:pPr>
              <a:buFont typeface="Arial" charset="0"/>
              <a:buNone/>
            </a:pPr>
            <a:endParaRPr lang="en-US" altLang="zh-CN" sz="2400" smtClean="0"/>
          </a:p>
          <a:p>
            <a:endParaRPr lang="en-US" altLang="zh-CN" sz="1600" smtClean="0"/>
          </a:p>
          <a:p>
            <a:pPr lvl="1">
              <a:buFont typeface="Arial" charset="0"/>
              <a:buNone/>
            </a:pPr>
            <a:endParaRPr lang="en-US" altLang="zh-CN" smtClean="0"/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8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8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Observation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US" altLang="ko-KR" sz="2000" i="1" dirty="0" smtClean="0">
                <a:ea typeface="굴림" pitchFamily="50" charset="-127"/>
              </a:rPr>
              <a:t>Subcarrier spacing should be decided by considering various aspects, e.g., usage scenario, deployment scenario, performance requirements, and etc.</a:t>
            </a:r>
          </a:p>
          <a:p>
            <a:pPr lvl="1"/>
            <a:r>
              <a:rPr lang="en-US" altLang="ko-KR" sz="1800" i="1" dirty="0" smtClean="0">
                <a:ea typeface="굴림" pitchFamily="50" charset="-127"/>
              </a:rPr>
              <a:t>2</a:t>
            </a:r>
            <a:r>
              <a:rPr lang="en-US" altLang="ko-KR" sz="1800" i="1" baseline="30000" dirty="0" smtClean="0">
                <a:ea typeface="굴림" pitchFamily="50" charset="-127"/>
              </a:rPr>
              <a:t>m</a:t>
            </a:r>
            <a:r>
              <a:rPr lang="en-US" altLang="ko-KR" sz="1800" i="1" dirty="0" smtClean="0">
                <a:ea typeface="굴림" pitchFamily="50" charset="-127"/>
              </a:rPr>
              <a:t> scalability in Alt. 1 may not be sufficient and future-proof.</a:t>
            </a:r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4107" name="Picture 3" descr="cid:image012.png@01D1ACA4.7F1631B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478338" y="2813050"/>
            <a:ext cx="458946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TextBox 11"/>
          <p:cNvSpPr txBox="1">
            <a:spLocks noChangeArrowheads="1"/>
          </p:cNvSpPr>
          <p:nvPr/>
        </p:nvSpPr>
        <p:spPr bwMode="auto">
          <a:xfrm>
            <a:off x="5105400" y="2508250"/>
            <a:ext cx="1200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i="1" u="sng"/>
              <a:t>R1-164179</a:t>
            </a:r>
            <a:endParaRPr lang="ko-KR" altLang="en-US" b="1" i="1" u="sng"/>
          </a:p>
        </p:txBody>
      </p:sp>
      <p:sp>
        <p:nvSpPr>
          <p:cNvPr id="4109" name="TextBox 12"/>
          <p:cNvSpPr txBox="1">
            <a:spLocks noChangeArrowheads="1"/>
          </p:cNvSpPr>
          <p:nvPr/>
        </p:nvSpPr>
        <p:spPr bwMode="auto">
          <a:xfrm>
            <a:off x="685800" y="25082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i="1" u="sng" dirty="0" smtClean="0"/>
              <a:t>R1-163984</a:t>
            </a:r>
            <a:endParaRPr lang="ko-KR" altLang="en-US" b="1" i="1" u="sng" dirty="0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2813050"/>
            <a:ext cx="4791075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3340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endParaRPr lang="en-US" altLang="ko-KR" sz="2000" i="1" dirty="0" smtClean="0">
              <a:ea typeface="굴림" pitchFamily="50" charset="-127"/>
            </a:endParaRP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altLang="ko-KR" sz="2000" i="1" dirty="0" err="1" smtClean="0">
                <a:ea typeface="굴림" pitchFamily="50" charset="-127"/>
              </a:rPr>
              <a:t>f</a:t>
            </a:r>
            <a:r>
              <a:rPr lang="en-US" altLang="ko-KR" sz="2000" i="1" baseline="-25000" dirty="0" err="1" smtClean="0">
                <a:ea typeface="굴림" pitchFamily="50" charset="-127"/>
              </a:rPr>
              <a:t>sc</a:t>
            </a:r>
            <a:r>
              <a:rPr lang="en-US" altLang="ko-KR" sz="2000" i="1" dirty="0" smtClean="0">
                <a:ea typeface="굴림" pitchFamily="50" charset="-127"/>
              </a:rPr>
              <a:t> = f</a:t>
            </a:r>
            <a:r>
              <a:rPr lang="en-US" altLang="ko-KR" sz="2000" i="1" baseline="-25000" dirty="0" smtClean="0">
                <a:ea typeface="굴림" pitchFamily="50" charset="-127"/>
              </a:rPr>
              <a:t>0</a:t>
            </a:r>
            <a:r>
              <a:rPr lang="en-US" altLang="ko-KR" sz="2000" i="1" dirty="0" smtClean="0">
                <a:ea typeface="굴림" pitchFamily="50" charset="-127"/>
              </a:rPr>
              <a:t> * M (Alt. 2) </a:t>
            </a:r>
            <a:r>
              <a:rPr lang="en-US" altLang="zh-CN" sz="2000" dirty="0" smtClean="0">
                <a:solidFill>
                  <a:srgbClr val="000000"/>
                </a:solidFill>
              </a:rPr>
              <a:t>should be taken into account as the scaling method of subcarrier spacing in NR SI where </a:t>
            </a:r>
            <a:r>
              <a:rPr lang="en-US" altLang="ko-KR" sz="2000" i="1" dirty="0" smtClean="0">
                <a:ea typeface="굴림" pitchFamily="50" charset="-127"/>
              </a:rPr>
              <a:t>f</a:t>
            </a:r>
            <a:r>
              <a:rPr lang="en-US" altLang="ko-KR" sz="2000" i="1" baseline="-25000" dirty="0" smtClean="0">
                <a:ea typeface="굴림" pitchFamily="50" charset="-127"/>
              </a:rPr>
              <a:t>0</a:t>
            </a:r>
            <a:r>
              <a:rPr lang="en-US" altLang="ko-KR" sz="2000" i="1" dirty="0" smtClean="0">
                <a:ea typeface="굴림" pitchFamily="50" charset="-127"/>
              </a:rPr>
              <a:t> = 15 kHz. </a:t>
            </a:r>
          </a:p>
          <a:p>
            <a:pPr marL="342900" lvl="1" indent="-342900">
              <a:buFont typeface="Arial" charset="0"/>
              <a:buChar char="•"/>
              <a:defRPr/>
            </a:pPr>
            <a:endParaRPr lang="en-US" altLang="ko-KR" sz="2000" i="1" dirty="0" smtClean="0">
              <a:ea typeface="굴림" pitchFamily="50" charset="-127"/>
            </a:endParaRP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altLang="ko-KR" sz="2000" dirty="0" smtClean="0">
                <a:ea typeface="굴림" pitchFamily="50" charset="-127"/>
              </a:rPr>
              <a:t>Subcarrier spacing values to be studied in NR SI include at least</a:t>
            </a:r>
          </a:p>
          <a:p>
            <a:pPr marL="342900" lvl="1" indent="-342900">
              <a:buNone/>
              <a:defRPr/>
            </a:pPr>
            <a:r>
              <a:rPr lang="en-US" altLang="ko-KR" sz="2000" dirty="0" smtClean="0">
                <a:ea typeface="굴림" pitchFamily="50" charset="-127"/>
              </a:rPr>
              <a:t>	                      </a:t>
            </a:r>
            <a:r>
              <a:rPr lang="en-US" altLang="ko-KR" sz="2000" i="1" dirty="0" smtClean="0">
                <a:ea typeface="굴림" pitchFamily="50" charset="-127"/>
              </a:rPr>
              <a:t> {15, 30, 60, 75, 120, 150, 240, 300} kHz</a:t>
            </a:r>
          </a:p>
          <a:p>
            <a:pPr>
              <a:defRPr/>
            </a:pPr>
            <a:endParaRPr lang="en-US" altLang="zh-CN" sz="2000" dirty="0" smtClean="0"/>
          </a:p>
          <a:p>
            <a:pPr>
              <a:buFont typeface="Arial" charset="0"/>
              <a:buNone/>
              <a:defRPr/>
            </a:pPr>
            <a:endParaRPr lang="en-US" altLang="zh-CN" sz="2000" dirty="0" smtClean="0"/>
          </a:p>
          <a:p>
            <a:pPr>
              <a:defRPr/>
            </a:pPr>
            <a:endParaRPr lang="en-US" altLang="zh-CN" sz="2000" dirty="0" smtClean="0"/>
          </a:p>
          <a:p>
            <a:pPr lvl="1">
              <a:buFont typeface="Arial" charset="0"/>
              <a:buNone/>
              <a:defRPr/>
            </a:pPr>
            <a:endParaRPr lang="en-US" altLang="zh-CN" sz="2000" dirty="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181</Words>
  <Application>Microsoft Office PowerPoint</Application>
  <PresentationFormat>On-screen Show (4:3)</PresentationFormat>
  <Paragraphs>43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scaling of subcarrier spacing in NR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Peng Xue</cp:lastModifiedBy>
  <cp:revision>151</cp:revision>
  <dcterms:created xsi:type="dcterms:W3CDTF">2006-08-16T00:00:00Z</dcterms:created>
  <dcterms:modified xsi:type="dcterms:W3CDTF">2016-05-23T06:31:50Z</dcterms:modified>
</cp:coreProperties>
</file>