
<file path=[Content_Types].xml><?xml version="1.0" encoding="utf-8"?>
<Types xmlns="http://schemas.openxmlformats.org/package/2006/content-types">
  <Override PartName="/ppt/notesSlides/notesSlide1.xml" ContentType="application/vnd.openxmlformats-officedocument.presentationml.notesSlide+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5"/>
  </p:notesMasterIdLst>
  <p:handoutMasterIdLst>
    <p:handoutMasterId r:id="rId6"/>
  </p:handoutMasterIdLst>
  <p:sldIdLst>
    <p:sldId id="259" r:id="rId2"/>
    <p:sldId id="263" r:id="rId3"/>
    <p:sldId id="265" r:id="rId4"/>
  </p:sldIdLst>
  <p:sldSz cx="9144000" cy="6858000" type="screen4x3"/>
  <p:notesSz cx="7010400" cy="9296400"/>
  <p:defaultTextStyle>
    <a:defPPr>
      <a:defRPr lang="en-GB"/>
    </a:defPPr>
    <a:lvl1pPr algn="l" rtl="0" fontAlgn="base">
      <a:spcBef>
        <a:spcPct val="0"/>
      </a:spcBef>
      <a:spcAft>
        <a:spcPct val="0"/>
      </a:spcAft>
      <a:defRPr kumimoji="1" sz="14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14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14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14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1400" kern="1200">
        <a:solidFill>
          <a:schemeClr val="tx1"/>
        </a:solidFill>
        <a:latin typeface="Arial" charset="0"/>
        <a:ea typeface="ＭＳ Ｐゴシック" charset="-128"/>
        <a:cs typeface="+mn-cs"/>
      </a:defRPr>
    </a:lvl5pPr>
    <a:lvl6pPr marL="2286000" algn="l" defTabSz="914400" rtl="0" eaLnBrk="1" latinLnBrk="0" hangingPunct="1">
      <a:defRPr kumimoji="1" sz="1400" kern="1200">
        <a:solidFill>
          <a:schemeClr val="tx1"/>
        </a:solidFill>
        <a:latin typeface="Arial" charset="0"/>
        <a:ea typeface="ＭＳ Ｐゴシック" charset="-128"/>
        <a:cs typeface="+mn-cs"/>
      </a:defRPr>
    </a:lvl6pPr>
    <a:lvl7pPr marL="2743200" algn="l" defTabSz="914400" rtl="0" eaLnBrk="1" latinLnBrk="0" hangingPunct="1">
      <a:defRPr kumimoji="1" sz="1400" kern="1200">
        <a:solidFill>
          <a:schemeClr val="tx1"/>
        </a:solidFill>
        <a:latin typeface="Arial" charset="0"/>
        <a:ea typeface="ＭＳ Ｐゴシック" charset="-128"/>
        <a:cs typeface="+mn-cs"/>
      </a:defRPr>
    </a:lvl7pPr>
    <a:lvl8pPr marL="3200400" algn="l" defTabSz="914400" rtl="0" eaLnBrk="1" latinLnBrk="0" hangingPunct="1">
      <a:defRPr kumimoji="1" sz="1400" kern="1200">
        <a:solidFill>
          <a:schemeClr val="tx1"/>
        </a:solidFill>
        <a:latin typeface="Arial" charset="0"/>
        <a:ea typeface="ＭＳ Ｐゴシック" charset="-128"/>
        <a:cs typeface="+mn-cs"/>
      </a:defRPr>
    </a:lvl8pPr>
    <a:lvl9pPr marL="3657600" algn="l" defTabSz="914400" rtl="0" eaLnBrk="1" latinLnBrk="0" hangingPunct="1">
      <a:defRPr kumimoji="1" sz="1400"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guide id="3" pos="2936">
          <p15:clr>
            <a:srgbClr val="A4A3A4"/>
          </p15:clr>
        </p15:guide>
      </p15:sldGuideLst>
    </p:ext>
    <p:ext uri="{2D200454-40CA-4A62-9FC3-DE9A4176ACB9}">
      <p15:notesGuideLst xmlns:p15="http://schemas.microsoft.com/office/powerpoint/2012/main" xmlns="">
        <p15:guide id="1" orient="horz" pos="3130">
          <p15:clr>
            <a:srgbClr val="A4A3A4"/>
          </p15:clr>
        </p15:guide>
        <p15:guide id="2" pos="2143">
          <p15:clr>
            <a:srgbClr val="A4A3A4"/>
          </p15:clr>
        </p15:guide>
        <p15:guide id="3" orient="horz" pos="2928">
          <p15:clr>
            <a:srgbClr val="A4A3A4"/>
          </p15:clr>
        </p15:guide>
        <p15:guide id="4" pos="220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CCFF"/>
    <a:srgbClr val="FFFFFF"/>
    <a:srgbClr val="FFFFCC"/>
    <a:srgbClr val="FFFF00"/>
    <a:srgbClr val="FF0000"/>
    <a:srgbClr val="0000CC"/>
    <a:srgbClr val="B2B2B2"/>
    <a:srgbClr val="FFFF99"/>
    <a:srgbClr val="FF66FF"/>
    <a:srgbClr val="96969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403" autoAdjust="0"/>
    <p:restoredTop sz="93343" autoAdjust="0"/>
  </p:normalViewPr>
  <p:slideViewPr>
    <p:cSldViewPr showGuides="1">
      <p:cViewPr varScale="1">
        <p:scale>
          <a:sx n="87" d="100"/>
          <a:sy n="87" d="100"/>
        </p:scale>
        <p:origin x="-1694" y="-86"/>
      </p:cViewPr>
      <p:guideLst>
        <p:guide orient="horz" pos="2160"/>
        <p:guide pos="2880"/>
        <p:guide pos="2936"/>
      </p:guideLst>
    </p:cSldViewPr>
  </p:slid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64" d="100"/>
          <a:sy n="64" d="100"/>
        </p:scale>
        <p:origin x="-3168" y="-132"/>
      </p:cViewPr>
      <p:guideLst>
        <p:guide orient="horz" pos="3130"/>
        <p:guide orient="horz" pos="2928"/>
        <p:guide pos="2143"/>
        <p:guide pos="2207"/>
      </p:guideLst>
    </p:cSldViewPr>
  </p:notesViewPr>
  <p:gridSpacing cx="46085125" cy="46085125"/>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3038330" cy="464746"/>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970435" y="0"/>
            <a:ext cx="3038330" cy="464746"/>
          </a:xfrm>
          <a:prstGeom prst="rect">
            <a:avLst/>
          </a:prstGeom>
        </p:spPr>
        <p:txBody>
          <a:bodyPr vert="horz" lIns="91440" tIns="45720" rIns="91440" bIns="45720" rtlCol="0"/>
          <a:lstStyle>
            <a:lvl1pPr algn="r">
              <a:defRPr sz="1200"/>
            </a:lvl1pPr>
          </a:lstStyle>
          <a:p>
            <a:fld id="{0252BFE1-0827-475C-85D2-44E115FFD3DA}" type="datetimeFigureOut">
              <a:rPr kumimoji="1" lang="ja-JP" altLang="en-US" smtClean="0"/>
              <a:pPr/>
              <a:t>2016/5/25</a:t>
            </a:fld>
            <a:endParaRPr kumimoji="1" lang="ja-JP" altLang="en-US"/>
          </a:p>
        </p:txBody>
      </p:sp>
      <p:sp>
        <p:nvSpPr>
          <p:cNvPr id="4" name="フッター プレースホルダー 3"/>
          <p:cNvSpPr>
            <a:spLocks noGrp="1"/>
          </p:cNvSpPr>
          <p:nvPr>
            <p:ph type="ftr" sz="quarter" idx="2"/>
          </p:nvPr>
        </p:nvSpPr>
        <p:spPr>
          <a:xfrm>
            <a:off x="1" y="8830170"/>
            <a:ext cx="3038330" cy="464745"/>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970435" y="8830170"/>
            <a:ext cx="3038330" cy="464745"/>
          </a:xfrm>
          <a:prstGeom prst="rect">
            <a:avLst/>
          </a:prstGeom>
        </p:spPr>
        <p:txBody>
          <a:bodyPr vert="horz" lIns="91440" tIns="45720" rIns="91440" bIns="45720" rtlCol="0" anchor="b"/>
          <a:lstStyle>
            <a:lvl1pPr algn="r">
              <a:defRPr sz="1200"/>
            </a:lvl1pPr>
          </a:lstStyle>
          <a:p>
            <a:fld id="{4607A446-C02E-4C8F-94DC-187C62439146}" type="slidenum">
              <a:rPr kumimoji="1" lang="ja-JP" altLang="en-US" smtClean="0"/>
              <a:pPr/>
              <a:t>‹#›</a:t>
            </a:fld>
            <a:endParaRPr kumimoji="1" lang="ja-JP" altLang="en-US"/>
          </a:p>
        </p:txBody>
      </p:sp>
    </p:spTree>
    <p:extLst>
      <p:ext uri="{BB962C8B-B14F-4D97-AF65-F5344CB8AC3E}">
        <p14:creationId xmlns:p14="http://schemas.microsoft.com/office/powerpoint/2010/main" xmlns="" val="36524316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3038330" cy="4647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ＭＳ Ｐゴシック" pitchFamily="50" charset="-128"/>
              </a:defRPr>
            </a:lvl1pPr>
          </a:lstStyle>
          <a:p>
            <a:pPr>
              <a:defRPr/>
            </a:pPr>
            <a:endParaRPr lang="en-GB" altLang="ja-JP"/>
          </a:p>
        </p:txBody>
      </p:sp>
      <p:sp>
        <p:nvSpPr>
          <p:cNvPr id="4099" name="Rectangle 3"/>
          <p:cNvSpPr>
            <a:spLocks noGrp="1" noChangeArrowheads="1"/>
          </p:cNvSpPr>
          <p:nvPr>
            <p:ph type="dt" idx="1"/>
          </p:nvPr>
        </p:nvSpPr>
        <p:spPr bwMode="auto">
          <a:xfrm>
            <a:off x="3970435" y="0"/>
            <a:ext cx="3038330" cy="4647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ＭＳ Ｐゴシック" pitchFamily="50" charset="-128"/>
              </a:defRPr>
            </a:lvl1pPr>
          </a:lstStyle>
          <a:p>
            <a:pPr>
              <a:defRPr/>
            </a:pPr>
            <a:endParaRPr lang="en-GB" altLang="ja-JP"/>
          </a:p>
        </p:txBody>
      </p:sp>
      <p:sp>
        <p:nvSpPr>
          <p:cNvPr id="6148" name="Rectangle 4"/>
          <p:cNvSpPr>
            <a:spLocks noGrp="1" noRot="1" noChangeAspect="1" noChangeArrowheads="1" noTextEdit="1"/>
          </p:cNvSpPr>
          <p:nvPr>
            <p:ph type="sldImg" idx="2"/>
          </p:nvPr>
        </p:nvSpPr>
        <p:spPr bwMode="auto">
          <a:xfrm>
            <a:off x="1184275" y="698500"/>
            <a:ext cx="4645025" cy="34845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701532" y="4415827"/>
            <a:ext cx="5607338" cy="41827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GB" noProof="0" smtClean="0"/>
              <a:t>マスタ テキストの書式設定</a:t>
            </a:r>
          </a:p>
          <a:p>
            <a:pPr lvl="1"/>
            <a:r>
              <a:rPr lang="ja-JP" altLang="en-GB" noProof="0" smtClean="0"/>
              <a:t>第 </a:t>
            </a:r>
            <a:r>
              <a:rPr lang="en-GB" altLang="ja-JP" noProof="0" smtClean="0"/>
              <a:t>2 </a:t>
            </a:r>
            <a:r>
              <a:rPr lang="ja-JP" altLang="en-GB" noProof="0" smtClean="0"/>
              <a:t>レベル</a:t>
            </a:r>
          </a:p>
          <a:p>
            <a:pPr lvl="2"/>
            <a:r>
              <a:rPr lang="ja-JP" altLang="en-GB" noProof="0" smtClean="0"/>
              <a:t>第 </a:t>
            </a:r>
            <a:r>
              <a:rPr lang="en-GB" altLang="ja-JP" noProof="0" smtClean="0"/>
              <a:t>3 </a:t>
            </a:r>
            <a:r>
              <a:rPr lang="ja-JP" altLang="en-GB" noProof="0" smtClean="0"/>
              <a:t>レベル</a:t>
            </a:r>
          </a:p>
          <a:p>
            <a:pPr lvl="3"/>
            <a:r>
              <a:rPr lang="ja-JP" altLang="en-GB" noProof="0" smtClean="0"/>
              <a:t>第 </a:t>
            </a:r>
            <a:r>
              <a:rPr lang="en-GB" altLang="ja-JP" noProof="0" smtClean="0"/>
              <a:t>4 </a:t>
            </a:r>
            <a:r>
              <a:rPr lang="ja-JP" altLang="en-GB" noProof="0" smtClean="0"/>
              <a:t>レベル</a:t>
            </a:r>
          </a:p>
          <a:p>
            <a:pPr lvl="4"/>
            <a:r>
              <a:rPr lang="ja-JP" altLang="en-GB" noProof="0" smtClean="0"/>
              <a:t>第 </a:t>
            </a:r>
            <a:r>
              <a:rPr lang="en-GB" altLang="ja-JP" noProof="0" smtClean="0"/>
              <a:t>5 </a:t>
            </a:r>
            <a:r>
              <a:rPr lang="ja-JP" altLang="en-GB" noProof="0" smtClean="0"/>
              <a:t>レベル</a:t>
            </a:r>
          </a:p>
        </p:txBody>
      </p:sp>
      <p:sp>
        <p:nvSpPr>
          <p:cNvPr id="4102" name="Rectangle 6"/>
          <p:cNvSpPr>
            <a:spLocks noGrp="1" noChangeArrowheads="1"/>
          </p:cNvSpPr>
          <p:nvPr>
            <p:ph type="ftr" sz="quarter" idx="4"/>
          </p:nvPr>
        </p:nvSpPr>
        <p:spPr bwMode="auto">
          <a:xfrm>
            <a:off x="1" y="8830170"/>
            <a:ext cx="3038330" cy="46474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ＭＳ Ｐゴシック" pitchFamily="50" charset="-128"/>
              </a:defRPr>
            </a:lvl1pPr>
          </a:lstStyle>
          <a:p>
            <a:pPr>
              <a:defRPr/>
            </a:pPr>
            <a:endParaRPr lang="en-GB" altLang="ja-JP"/>
          </a:p>
        </p:txBody>
      </p:sp>
      <p:sp>
        <p:nvSpPr>
          <p:cNvPr id="4103" name="Rectangle 7"/>
          <p:cNvSpPr>
            <a:spLocks noGrp="1" noChangeArrowheads="1"/>
          </p:cNvSpPr>
          <p:nvPr>
            <p:ph type="sldNum" sz="quarter" idx="5"/>
          </p:nvPr>
        </p:nvSpPr>
        <p:spPr bwMode="auto">
          <a:xfrm>
            <a:off x="3970435" y="8830170"/>
            <a:ext cx="3038330" cy="46474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ＭＳ Ｐゴシック" pitchFamily="50" charset="-128"/>
              </a:defRPr>
            </a:lvl1pPr>
          </a:lstStyle>
          <a:p>
            <a:pPr>
              <a:defRPr/>
            </a:pPr>
            <a:fld id="{5E2C8AE7-5628-4DF3-9CBB-D0DF79F70B13}" type="slidenum">
              <a:rPr lang="en-GB" altLang="ja-JP"/>
              <a:pPr>
                <a:defRPr/>
              </a:pPr>
              <a:t>‹#›</a:t>
            </a:fld>
            <a:endParaRPr lang="en-GB" altLang="ja-JP"/>
          </a:p>
        </p:txBody>
      </p:sp>
    </p:spTree>
    <p:extLst>
      <p:ext uri="{BB962C8B-B14F-4D97-AF65-F5344CB8AC3E}">
        <p14:creationId xmlns:p14="http://schemas.microsoft.com/office/powerpoint/2010/main" xmlns="" val="30808864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p:spPr>
        <p:txBody>
          <a:bodyPr/>
          <a:lstStyle/>
          <a:p>
            <a:endParaRPr lang="ja-JP" altLang="en-US" smtClean="0">
              <a:ea typeface="ＭＳ Ｐ明朝" charset="-128"/>
            </a:endParaRPr>
          </a:p>
        </p:txBody>
      </p:sp>
    </p:spTree>
    <p:extLst>
      <p:ext uri="{BB962C8B-B14F-4D97-AF65-F5344CB8AC3E}">
        <p14:creationId xmlns:p14="http://schemas.microsoft.com/office/powerpoint/2010/main" xmlns="" val="26014703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タイトル スライド">
    <p:spTree>
      <p:nvGrpSpPr>
        <p:cNvPr id="1" name=""/>
        <p:cNvGrpSpPr/>
        <p:nvPr/>
      </p:nvGrpSpPr>
      <p:grpSpPr>
        <a:xfrm>
          <a:off x="0" y="0"/>
          <a:ext cx="0" cy="0"/>
          <a:chOff x="0" y="0"/>
          <a:chExt cx="0" cy="0"/>
        </a:xfrm>
      </p:grpSpPr>
      <p:sp>
        <p:nvSpPr>
          <p:cNvPr id="41986" name="Rectangle 2"/>
          <p:cNvSpPr>
            <a:spLocks noGrp="1" noChangeArrowheads="1"/>
          </p:cNvSpPr>
          <p:nvPr>
            <p:ph type="ctrTitle"/>
          </p:nvPr>
        </p:nvSpPr>
        <p:spPr>
          <a:xfrm>
            <a:off x="677863" y="2130425"/>
            <a:ext cx="7772400" cy="1470025"/>
          </a:xfrm>
        </p:spPr>
        <p:txBody>
          <a:bodyPr/>
          <a:lstStyle>
            <a:lvl1pPr>
              <a:defRPr sz="3600" smtClean="0">
                <a:latin typeface="Calibri" panose="020F0502020204030204" pitchFamily="34" charset="0"/>
              </a:defRPr>
            </a:lvl1pPr>
          </a:lstStyle>
          <a:p>
            <a:endParaRPr lang="ja-JP" altLang="en-US" dirty="0" smtClean="0"/>
          </a:p>
        </p:txBody>
      </p:sp>
      <p:sp>
        <p:nvSpPr>
          <p:cNvPr id="41987" name="Rectangle 3"/>
          <p:cNvSpPr>
            <a:spLocks noGrp="1" noChangeArrowheads="1"/>
          </p:cNvSpPr>
          <p:nvPr>
            <p:ph type="subTitle" idx="1"/>
          </p:nvPr>
        </p:nvSpPr>
        <p:spPr>
          <a:xfrm>
            <a:off x="1363663" y="3886200"/>
            <a:ext cx="6400800" cy="523220"/>
          </a:xfrm>
          <a:ln>
            <a:noFill/>
          </a:ln>
        </p:spPr>
        <p:txBody>
          <a:bodyPr/>
          <a:lstStyle>
            <a:lvl1pPr marL="0" indent="0" algn="ctr">
              <a:buFont typeface="Wingdings" pitchFamily="2" charset="2"/>
              <a:buNone/>
              <a:defRPr sz="2800" smtClean="0">
                <a:latin typeface="Calibri" panose="020F0502020204030204" pitchFamily="34" charset="0"/>
              </a:defRPr>
            </a:lvl1pPr>
          </a:lstStyle>
          <a:p>
            <a:endParaRPr lang="ja-JP" altLang="en-US" dirty="0"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atin typeface="Calibri" panose="020F0502020204030204" pitchFamily="34" charset="0"/>
              </a:defRPr>
            </a:lvl1pPr>
          </a:lstStyle>
          <a:p>
            <a:r>
              <a:rPr lang="ja-JP" altLang="en-US" dirty="0" smtClean="0"/>
              <a:t>マスタ タイトルの書式設定</a:t>
            </a:r>
            <a:endParaRPr lang="ja-JP" altLang="en-US" dirty="0"/>
          </a:p>
        </p:txBody>
      </p:sp>
      <p:sp>
        <p:nvSpPr>
          <p:cNvPr id="3" name="コンテンツ プレースホルダ 2"/>
          <p:cNvSpPr>
            <a:spLocks noGrp="1"/>
          </p:cNvSpPr>
          <p:nvPr>
            <p:ph idx="1"/>
          </p:nvPr>
        </p:nvSpPr>
        <p:spPr>
          <a:xfrm>
            <a:off x="161925" y="952500"/>
            <a:ext cx="8820150" cy="1477328"/>
          </a:xfrm>
        </p:spPr>
        <p:txBody>
          <a:bodyPr/>
          <a:lstStyle>
            <a:lvl1pPr>
              <a:defRPr sz="1800">
                <a:latin typeface="Calibri" panose="020F0502020204030204" pitchFamily="34" charset="0"/>
              </a:defRPr>
            </a:lvl1pPr>
            <a:lvl2pPr marL="444500" indent="-179388">
              <a:buFont typeface="Arial" pitchFamily="34" charset="0"/>
              <a:buChar char="•"/>
              <a:defRPr sz="1800">
                <a:latin typeface="Calibri" panose="020F0502020204030204" pitchFamily="34" charset="0"/>
              </a:defRPr>
            </a:lvl2pPr>
            <a:lvl3pPr marL="623888" indent="-179388">
              <a:buFont typeface="Arial" pitchFamily="34" charset="0"/>
              <a:buChar char="»"/>
              <a:defRPr sz="1600">
                <a:latin typeface="Calibri" panose="020F0502020204030204" pitchFamily="34" charset="0"/>
              </a:defRPr>
            </a:lvl3pPr>
            <a:lvl4pPr marL="803275" indent="-179388">
              <a:buFont typeface="Times New Roman" pitchFamily="18" charset="0"/>
              <a:buChar char="–"/>
              <a:defRPr sz="1400">
                <a:latin typeface="Calibri" panose="020F0502020204030204" pitchFamily="34" charset="0"/>
              </a:defRPr>
            </a:lvl4pPr>
            <a:lvl5pPr marL="982663" indent="-179388">
              <a:buFont typeface="Wingdings" pitchFamily="2" charset="2"/>
              <a:buChar char="ü"/>
              <a:defRPr sz="1200">
                <a:latin typeface="Calibri" panose="020F0502020204030204" pitchFamily="34" charset="0"/>
              </a:defRPr>
            </a:lvl5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ja-JP"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atin typeface="Calibri" panose="020F0502020204030204" pitchFamily="34" charset="0"/>
              </a:defRPr>
            </a:lvl1pPr>
          </a:lstStyle>
          <a:p>
            <a:r>
              <a:rPr lang="ja-JP" altLang="en-US" dirty="0" smtClean="0"/>
              <a:t>マスタ タイトルの書式設定</a:t>
            </a:r>
            <a:endParaRPr lang="ja-JP"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47946" y="98630"/>
            <a:ext cx="8848107" cy="692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GB" dirty="0" smtClean="0"/>
              <a:t>マスタ タイトルの書式設定</a:t>
            </a:r>
          </a:p>
        </p:txBody>
      </p:sp>
      <p:sp>
        <p:nvSpPr>
          <p:cNvPr id="1027" name="Rectangle 3"/>
          <p:cNvSpPr>
            <a:spLocks noGrp="1" noChangeArrowheads="1"/>
          </p:cNvSpPr>
          <p:nvPr>
            <p:ph type="body" idx="1"/>
          </p:nvPr>
        </p:nvSpPr>
        <p:spPr bwMode="auto">
          <a:xfrm>
            <a:off x="161925" y="952500"/>
            <a:ext cx="8820150" cy="14403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ja-JP" altLang="en-US" dirty="0"/>
          </a:p>
        </p:txBody>
      </p:sp>
      <p:sp>
        <p:nvSpPr>
          <p:cNvPr id="1036" name="Text Box 12"/>
          <p:cNvSpPr txBox="1">
            <a:spLocks noChangeArrowheads="1"/>
          </p:cNvSpPr>
          <p:nvPr userDrawn="1"/>
        </p:nvSpPr>
        <p:spPr bwMode="auto">
          <a:xfrm>
            <a:off x="8736626" y="6567488"/>
            <a:ext cx="396262" cy="307777"/>
          </a:xfrm>
          <a:prstGeom prst="rect">
            <a:avLst/>
          </a:prstGeom>
          <a:noFill/>
          <a:ln w="9525">
            <a:noFill/>
            <a:miter lim="800000"/>
            <a:headEnd/>
            <a:tailEnd/>
          </a:ln>
          <a:effectLst/>
        </p:spPr>
        <p:txBody>
          <a:bodyPr wrap="none">
            <a:spAutoFit/>
          </a:bodyPr>
          <a:lstStyle/>
          <a:p>
            <a:pPr algn="r">
              <a:defRPr/>
            </a:pPr>
            <a:fld id="{FDAF5FD0-3C21-406B-8448-EA50035719F9}" type="slidenum">
              <a:rPr lang="en-GB" altLang="ja-JP" sz="1400">
                <a:solidFill>
                  <a:schemeClr val="bg1">
                    <a:lumMod val="85000"/>
                  </a:schemeClr>
                </a:solidFill>
                <a:latin typeface="Calibri" panose="020F0502020204030204" pitchFamily="34" charset="0"/>
              </a:rPr>
              <a:pPr algn="r">
                <a:defRPr/>
              </a:pPr>
              <a:t>‹#›</a:t>
            </a:fld>
            <a:endParaRPr lang="en-GB" altLang="ja-JP" sz="1400" dirty="0">
              <a:solidFill>
                <a:schemeClr val="bg1">
                  <a:lumMod val="85000"/>
                </a:schemeClr>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86" r:id="rId1"/>
    <p:sldLayoutId id="2147483676" r:id="rId2"/>
    <p:sldLayoutId id="2147483680" r:id="rId3"/>
    <p:sldLayoutId id="2147483681" r:id="rId4"/>
  </p:sldLayoutIdLst>
  <p:hf sldNum="0" hdr="0" ftr="0" dt="0"/>
  <p:txStyles>
    <p:titleStyle>
      <a:lvl1pPr algn="ctr" rtl="0" eaLnBrk="0" fontAlgn="base" hangingPunct="0">
        <a:lnSpc>
          <a:spcPct val="90000"/>
        </a:lnSpc>
        <a:spcBef>
          <a:spcPct val="0"/>
        </a:spcBef>
        <a:spcAft>
          <a:spcPct val="0"/>
        </a:spcAft>
        <a:defRPr kumimoji="1" sz="3200" b="1">
          <a:solidFill>
            <a:schemeClr val="tx2"/>
          </a:solidFill>
          <a:latin typeface="Calibri" panose="020F0502020204030204" pitchFamily="34" charset="0"/>
          <a:ea typeface="+mj-ea"/>
          <a:cs typeface="+mj-cs"/>
        </a:defRPr>
      </a:lvl1pPr>
      <a:lvl2pPr algn="l" rtl="0" eaLnBrk="0" fontAlgn="base" hangingPunct="0">
        <a:spcBef>
          <a:spcPct val="0"/>
        </a:spcBef>
        <a:spcAft>
          <a:spcPct val="0"/>
        </a:spcAft>
        <a:defRPr kumimoji="1" sz="3600">
          <a:solidFill>
            <a:schemeClr val="tx2"/>
          </a:solidFill>
          <a:latin typeface="Arial" charset="0"/>
          <a:ea typeface="ＭＳ Ｐゴシック" pitchFamily="50" charset="-128"/>
        </a:defRPr>
      </a:lvl2pPr>
      <a:lvl3pPr algn="l" rtl="0" eaLnBrk="0" fontAlgn="base" hangingPunct="0">
        <a:spcBef>
          <a:spcPct val="0"/>
        </a:spcBef>
        <a:spcAft>
          <a:spcPct val="0"/>
        </a:spcAft>
        <a:defRPr kumimoji="1" sz="3600">
          <a:solidFill>
            <a:schemeClr val="tx2"/>
          </a:solidFill>
          <a:latin typeface="Arial" charset="0"/>
          <a:ea typeface="ＭＳ Ｐゴシック" pitchFamily="50" charset="-128"/>
        </a:defRPr>
      </a:lvl3pPr>
      <a:lvl4pPr algn="l" rtl="0" eaLnBrk="0" fontAlgn="base" hangingPunct="0">
        <a:spcBef>
          <a:spcPct val="0"/>
        </a:spcBef>
        <a:spcAft>
          <a:spcPct val="0"/>
        </a:spcAft>
        <a:defRPr kumimoji="1" sz="3600">
          <a:solidFill>
            <a:schemeClr val="tx2"/>
          </a:solidFill>
          <a:latin typeface="Arial" charset="0"/>
          <a:ea typeface="ＭＳ Ｐゴシック" pitchFamily="50" charset="-128"/>
        </a:defRPr>
      </a:lvl4pPr>
      <a:lvl5pPr algn="l" rtl="0" eaLnBrk="0" fontAlgn="base" hangingPunct="0">
        <a:spcBef>
          <a:spcPct val="0"/>
        </a:spcBef>
        <a:spcAft>
          <a:spcPct val="0"/>
        </a:spcAft>
        <a:defRPr kumimoji="1" sz="3600">
          <a:solidFill>
            <a:schemeClr val="tx2"/>
          </a:solidFill>
          <a:latin typeface="Arial" charset="0"/>
          <a:ea typeface="ＭＳ Ｐゴシック" pitchFamily="50" charset="-128"/>
        </a:defRPr>
      </a:lvl5pPr>
      <a:lvl6pPr marL="457200" algn="l" rtl="0" fontAlgn="base">
        <a:spcBef>
          <a:spcPct val="0"/>
        </a:spcBef>
        <a:spcAft>
          <a:spcPct val="0"/>
        </a:spcAft>
        <a:defRPr kumimoji="1" sz="3600">
          <a:solidFill>
            <a:schemeClr val="tx2"/>
          </a:solidFill>
          <a:latin typeface="Arial" charset="0"/>
          <a:ea typeface="ＭＳ Ｐゴシック" pitchFamily="50" charset="-128"/>
        </a:defRPr>
      </a:lvl6pPr>
      <a:lvl7pPr marL="914400" algn="l" rtl="0" fontAlgn="base">
        <a:spcBef>
          <a:spcPct val="0"/>
        </a:spcBef>
        <a:spcAft>
          <a:spcPct val="0"/>
        </a:spcAft>
        <a:defRPr kumimoji="1" sz="3600">
          <a:solidFill>
            <a:schemeClr val="tx2"/>
          </a:solidFill>
          <a:latin typeface="Arial" charset="0"/>
          <a:ea typeface="ＭＳ Ｐゴシック" pitchFamily="50" charset="-128"/>
        </a:defRPr>
      </a:lvl7pPr>
      <a:lvl8pPr marL="1371600" algn="l" rtl="0" fontAlgn="base">
        <a:spcBef>
          <a:spcPct val="0"/>
        </a:spcBef>
        <a:spcAft>
          <a:spcPct val="0"/>
        </a:spcAft>
        <a:defRPr kumimoji="1" sz="3600">
          <a:solidFill>
            <a:schemeClr val="tx2"/>
          </a:solidFill>
          <a:latin typeface="Arial" charset="0"/>
          <a:ea typeface="ＭＳ Ｐゴシック" pitchFamily="50" charset="-128"/>
        </a:defRPr>
      </a:lvl8pPr>
      <a:lvl9pPr marL="1828800" algn="l" rtl="0" fontAlgn="base">
        <a:spcBef>
          <a:spcPct val="0"/>
        </a:spcBef>
        <a:spcAft>
          <a:spcPct val="0"/>
        </a:spcAft>
        <a:defRPr kumimoji="1" sz="3600">
          <a:solidFill>
            <a:schemeClr val="tx2"/>
          </a:solidFill>
          <a:latin typeface="Arial" charset="0"/>
          <a:ea typeface="ＭＳ Ｐゴシック" pitchFamily="50" charset="-128"/>
        </a:defRPr>
      </a:lvl9pPr>
    </p:titleStyle>
    <p:bodyStyle>
      <a:lvl1pPr marL="265113" indent="-265113" algn="l" rtl="0" eaLnBrk="0" fontAlgn="base" hangingPunct="0">
        <a:spcBef>
          <a:spcPct val="20000"/>
        </a:spcBef>
        <a:spcAft>
          <a:spcPct val="0"/>
        </a:spcAft>
        <a:buClr>
          <a:schemeClr val="accent2">
            <a:lumMod val="75000"/>
          </a:schemeClr>
        </a:buClr>
        <a:buFont typeface="Wingdings" pitchFamily="2" charset="2"/>
        <a:buChar char="n"/>
        <a:defRPr kumimoji="1" sz="1800">
          <a:solidFill>
            <a:schemeClr val="tx1"/>
          </a:solidFill>
          <a:latin typeface="Calibri" panose="020F0502020204030204" pitchFamily="34" charset="0"/>
          <a:ea typeface="+mn-ea"/>
          <a:cs typeface="+mn-cs"/>
        </a:defRPr>
      </a:lvl1pPr>
      <a:lvl2pPr marL="444500" indent="-179388" algn="l" rtl="0" eaLnBrk="0" fontAlgn="base" hangingPunct="0">
        <a:spcBef>
          <a:spcPct val="20000"/>
        </a:spcBef>
        <a:spcAft>
          <a:spcPct val="0"/>
        </a:spcAft>
        <a:buClr>
          <a:srgbClr val="0000CC"/>
        </a:buClr>
        <a:buChar char="•"/>
        <a:defRPr kumimoji="1" sz="1800">
          <a:solidFill>
            <a:schemeClr val="tx1"/>
          </a:solidFill>
          <a:latin typeface="Calibri" panose="020F0502020204030204" pitchFamily="34" charset="0"/>
          <a:ea typeface="+mn-ea"/>
        </a:defRPr>
      </a:lvl2pPr>
      <a:lvl3pPr marL="623888" indent="-179388" algn="l" rtl="0" eaLnBrk="0" fontAlgn="base" hangingPunct="0">
        <a:spcBef>
          <a:spcPct val="20000"/>
        </a:spcBef>
        <a:spcAft>
          <a:spcPct val="0"/>
        </a:spcAft>
        <a:buClr>
          <a:srgbClr val="0000CC"/>
        </a:buClr>
        <a:buChar char="•"/>
        <a:defRPr kumimoji="1" sz="1600">
          <a:solidFill>
            <a:schemeClr val="tx1"/>
          </a:solidFill>
          <a:latin typeface="Calibri" panose="020F0502020204030204" pitchFamily="34" charset="0"/>
          <a:ea typeface="+mn-ea"/>
        </a:defRPr>
      </a:lvl3pPr>
      <a:lvl4pPr marL="803275" indent="-179388" algn="l" rtl="0" eaLnBrk="0" fontAlgn="base" hangingPunct="0">
        <a:spcBef>
          <a:spcPct val="20000"/>
        </a:spcBef>
        <a:spcAft>
          <a:spcPct val="0"/>
        </a:spcAft>
        <a:buClr>
          <a:srgbClr val="0000CC"/>
        </a:buClr>
        <a:buFont typeface="Arial" charset="0"/>
        <a:buChar char="»"/>
        <a:defRPr kumimoji="1" sz="1400" i="0">
          <a:solidFill>
            <a:schemeClr val="tx1"/>
          </a:solidFill>
          <a:latin typeface="Calibri" panose="020F0502020204030204" pitchFamily="34" charset="0"/>
          <a:ea typeface="+mn-ea"/>
        </a:defRPr>
      </a:lvl4pPr>
      <a:lvl5pPr marL="982663" indent="-179388" algn="l" rtl="0" eaLnBrk="0" fontAlgn="base" hangingPunct="0">
        <a:spcBef>
          <a:spcPct val="20000"/>
        </a:spcBef>
        <a:spcAft>
          <a:spcPct val="0"/>
        </a:spcAft>
        <a:buClr>
          <a:srgbClr val="0000CC"/>
        </a:buClr>
        <a:buFont typeface="Times New Roman" pitchFamily="18" charset="0"/>
        <a:buChar char="–"/>
        <a:defRPr kumimoji="1" sz="1050" i="0">
          <a:solidFill>
            <a:schemeClr val="tx1"/>
          </a:solidFill>
          <a:latin typeface="Calibri" panose="020F0502020204030204" pitchFamily="34" charset="0"/>
          <a:ea typeface="+mn-ea"/>
        </a:defRPr>
      </a:lvl5pPr>
      <a:lvl6pPr marL="2514600" indent="-228600" algn="l" rtl="0" fontAlgn="base">
        <a:spcBef>
          <a:spcPct val="20000"/>
        </a:spcBef>
        <a:spcAft>
          <a:spcPct val="0"/>
        </a:spcAft>
        <a:buChar char="»"/>
        <a:defRPr kumimoji="1" sz="1400">
          <a:solidFill>
            <a:schemeClr val="tx1"/>
          </a:solidFill>
          <a:latin typeface="+mn-lt"/>
          <a:ea typeface="+mn-ea"/>
        </a:defRPr>
      </a:lvl6pPr>
      <a:lvl7pPr marL="2971800" indent="-228600" algn="l" rtl="0" fontAlgn="base">
        <a:spcBef>
          <a:spcPct val="20000"/>
        </a:spcBef>
        <a:spcAft>
          <a:spcPct val="0"/>
        </a:spcAft>
        <a:buChar char="»"/>
        <a:defRPr kumimoji="1" sz="1400">
          <a:solidFill>
            <a:schemeClr val="tx1"/>
          </a:solidFill>
          <a:latin typeface="+mn-lt"/>
          <a:ea typeface="+mn-ea"/>
        </a:defRPr>
      </a:lvl7pPr>
      <a:lvl8pPr marL="3429000" indent="-228600" algn="l" rtl="0" fontAlgn="base">
        <a:spcBef>
          <a:spcPct val="20000"/>
        </a:spcBef>
        <a:spcAft>
          <a:spcPct val="0"/>
        </a:spcAft>
        <a:buChar char="»"/>
        <a:defRPr kumimoji="1" sz="1400">
          <a:solidFill>
            <a:schemeClr val="tx1"/>
          </a:solidFill>
          <a:latin typeface="+mn-lt"/>
          <a:ea typeface="+mn-ea"/>
        </a:defRPr>
      </a:lvl8pPr>
      <a:lvl9pPr marL="3886200" indent="-228600" algn="l" rtl="0" fontAlgn="base">
        <a:spcBef>
          <a:spcPct val="20000"/>
        </a:spcBef>
        <a:spcAft>
          <a:spcPct val="0"/>
        </a:spcAft>
        <a:buChar char="»"/>
        <a:defRPr kumimoji="1" sz="14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836585" y="2130425"/>
            <a:ext cx="7613677" cy="1470025"/>
          </a:xfrm>
        </p:spPr>
        <p:txBody>
          <a:bodyPr/>
          <a:lstStyle/>
          <a:p>
            <a:r>
              <a:rPr lang="en-GB" altLang="zh-CN" dirty="0"/>
              <a:t>Discussion on removal of square bracket for cluster level SSP</a:t>
            </a:r>
            <a:endParaRPr lang="ja-JP" altLang="en-US" dirty="0">
              <a:latin typeface="Calibri" panose="020F0502020204030204" pitchFamily="34" charset="0"/>
            </a:endParaRPr>
          </a:p>
        </p:txBody>
      </p:sp>
      <p:sp>
        <p:nvSpPr>
          <p:cNvPr id="3075" name="Rectangle 3"/>
          <p:cNvSpPr>
            <a:spLocks noGrp="1" noChangeArrowheads="1"/>
          </p:cNvSpPr>
          <p:nvPr>
            <p:ph type="subTitle" idx="1"/>
          </p:nvPr>
        </p:nvSpPr>
        <p:spPr>
          <a:xfrm>
            <a:off x="1286635" y="3879050"/>
            <a:ext cx="6763732" cy="523220"/>
          </a:xfrm>
        </p:spPr>
        <p:txBody>
          <a:bodyPr/>
          <a:lstStyle/>
          <a:p>
            <a:r>
              <a:rPr lang="en-US" altLang="ja-JP" dirty="0"/>
              <a:t>Huawei, </a:t>
            </a:r>
            <a:r>
              <a:rPr lang="en-US" altLang="ja-JP" dirty="0" smtClean="0"/>
              <a:t>HiSilicon </a:t>
            </a:r>
            <a:endParaRPr lang="en-US" altLang="ja-JP" dirty="0"/>
          </a:p>
        </p:txBody>
      </p:sp>
      <p:sp>
        <p:nvSpPr>
          <p:cNvPr id="2" name="TextBox 1"/>
          <p:cNvSpPr txBox="1"/>
          <p:nvPr/>
        </p:nvSpPr>
        <p:spPr>
          <a:xfrm>
            <a:off x="7478189" y="323655"/>
            <a:ext cx="1369286" cy="400110"/>
          </a:xfrm>
          <a:prstGeom prst="rect">
            <a:avLst/>
          </a:prstGeom>
          <a:noFill/>
        </p:spPr>
        <p:txBody>
          <a:bodyPr wrap="none" rtlCol="0">
            <a:spAutoFit/>
          </a:bodyPr>
          <a:lstStyle/>
          <a:p>
            <a:pPr algn="r"/>
            <a:r>
              <a:rPr lang="en-US" sz="2000" dirty="0" smtClean="0">
                <a:latin typeface="+mn-lt"/>
                <a:ea typeface="+mn-ea"/>
              </a:rPr>
              <a:t>R1-165460 </a:t>
            </a:r>
          </a:p>
        </p:txBody>
      </p:sp>
      <p:sp>
        <p:nvSpPr>
          <p:cNvPr id="5" name="TextBox 4"/>
          <p:cNvSpPr txBox="1"/>
          <p:nvPr/>
        </p:nvSpPr>
        <p:spPr>
          <a:xfrm>
            <a:off x="296525" y="368660"/>
            <a:ext cx="3370795" cy="923330"/>
          </a:xfrm>
          <a:prstGeom prst="rect">
            <a:avLst/>
          </a:prstGeom>
          <a:noFill/>
        </p:spPr>
        <p:txBody>
          <a:bodyPr wrap="none">
            <a:spAutoFit/>
          </a:bodyPr>
          <a:lstStyle/>
          <a:p>
            <a:pPr>
              <a:defRPr/>
            </a:pPr>
            <a:r>
              <a:rPr lang="en-US" sz="1800" dirty="0" smtClean="0">
                <a:latin typeface="+mj-lt"/>
              </a:rPr>
              <a:t>3GPP TSG RAN WG1 Meeting #85</a:t>
            </a:r>
          </a:p>
          <a:p>
            <a:pPr>
              <a:defRPr/>
            </a:pPr>
            <a:r>
              <a:rPr lang="en-US" sz="1800" dirty="0" smtClean="0">
                <a:latin typeface="+mj-lt"/>
              </a:rPr>
              <a:t>Nanjing, China, 23 - 27 May, 2016 </a:t>
            </a:r>
          </a:p>
          <a:p>
            <a:pPr>
              <a:defRPr/>
            </a:pPr>
            <a:r>
              <a:rPr lang="tr-TR" sz="1800" dirty="0" smtClean="0">
                <a:latin typeface="+mj-lt"/>
              </a:rPr>
              <a:t>Agenda Item: </a:t>
            </a:r>
            <a:r>
              <a:rPr lang="en-US" sz="1800" dirty="0" smtClean="0">
                <a:latin typeface="+mj-lt"/>
              </a:rPr>
              <a:t>7.2.2</a:t>
            </a:r>
            <a:endParaRPr lang="en-US" sz="1800" dirty="0">
              <a:latin typeface="+mj-l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a:xfrm>
            <a:off x="431539" y="1014522"/>
            <a:ext cx="8505945" cy="4598182"/>
          </a:xfrm>
        </p:spPr>
        <p:txBody>
          <a:bodyPr/>
          <a:lstStyle/>
          <a:p>
            <a:pPr fontAlgn="auto" hangingPunct="1"/>
            <a:r>
              <a:rPr lang="en-US" altLang="zh-CN" sz="2400" dirty="0" smtClean="0"/>
              <a:t>For current results collected from different companies in R1-163472, the number of clusters are small and around 4. </a:t>
            </a:r>
          </a:p>
          <a:p>
            <a:pPr fontAlgn="auto" hangingPunct="1"/>
            <a:r>
              <a:rPr lang="en-US" altLang="zh-CN" sz="2400" dirty="0" smtClean="0"/>
              <a:t>Some concerns are raised in </a:t>
            </a:r>
            <a:r>
              <a:rPr lang="en-US" altLang="zh-CN" sz="2400" dirty="0" err="1" smtClean="0"/>
              <a:t>Busan</a:t>
            </a:r>
            <a:r>
              <a:rPr lang="en-US" altLang="zh-CN" sz="2400" dirty="0" smtClean="0"/>
              <a:t> meeting and also Nanjing meeting on a smaller cluster number than IMT-A model.</a:t>
            </a:r>
          </a:p>
          <a:p>
            <a:pPr fontAlgn="auto" hangingPunct="1"/>
            <a:r>
              <a:rPr lang="en-US" altLang="zh-CN" sz="2400" dirty="0" smtClean="0"/>
              <a:t>To facilitate the full calibration and also the completion of the SI, it is proposed that for indoor office, the number of cluster and number of rays per cluster could be increased.</a:t>
            </a:r>
          </a:p>
          <a:p>
            <a:pPr fontAlgn="auto" hangingPunct="1"/>
            <a:r>
              <a:rPr lang="en-US" altLang="zh-CN" sz="2400" dirty="0" smtClean="0"/>
              <a:t>Based on the new value on the number of cluster and number of rays per cluster, the scaling factor for generating the angular domain channel should also be provided.</a:t>
            </a:r>
          </a:p>
          <a:p>
            <a:pPr lvl="1" fontAlgn="auto" hangingPunct="1"/>
            <a:endParaRPr lang="sv-SE" altLang="zh-CN" sz="1600" dirty="0"/>
          </a:p>
          <a:p>
            <a:endParaRPr lang="en-US" sz="1600" dirty="0"/>
          </a:p>
        </p:txBody>
      </p:sp>
    </p:spTree>
    <p:extLst>
      <p:ext uri="{BB962C8B-B14F-4D97-AF65-F5344CB8AC3E}">
        <p14:creationId xmlns:p14="http://schemas.microsoft.com/office/powerpoint/2010/main" xmlns="" val="35484006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946" y="48619"/>
            <a:ext cx="8848107" cy="692150"/>
          </a:xfrm>
        </p:spPr>
        <p:txBody>
          <a:bodyPr/>
          <a:lstStyle/>
          <a:p>
            <a:r>
              <a:rPr lang="sv-SE" smtClean="0"/>
              <a:t>Proposal</a:t>
            </a:r>
            <a:endParaRPr lang="en-US" dirty="0"/>
          </a:p>
        </p:txBody>
      </p:sp>
      <p:sp>
        <p:nvSpPr>
          <p:cNvPr id="11275"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Content Placeholder 2"/>
          <p:cNvSpPr>
            <a:spLocks noGrp="1"/>
          </p:cNvSpPr>
          <p:nvPr>
            <p:ph idx="1"/>
          </p:nvPr>
        </p:nvSpPr>
        <p:spPr>
          <a:xfrm>
            <a:off x="431539" y="1014522"/>
            <a:ext cx="8505945" cy="1298817"/>
          </a:xfrm>
        </p:spPr>
        <p:txBody>
          <a:bodyPr/>
          <a:lstStyle/>
          <a:p>
            <a:pPr fontAlgn="auto" hangingPunct="1"/>
            <a:r>
              <a:rPr lang="en-US" altLang="zh-CN" sz="2000" dirty="0" smtClean="0"/>
              <a:t>the number of cluster and number of rays per cluster in table 1 will be adopted for indoor office.  And the square bracket can be removed.</a:t>
            </a:r>
          </a:p>
          <a:p>
            <a:pPr lvl="1" fontAlgn="auto" hangingPunct="1"/>
            <a:endParaRPr lang="sv-SE" altLang="zh-CN" sz="1600" dirty="0"/>
          </a:p>
          <a:p>
            <a:endParaRPr lang="en-US" sz="1600" dirty="0"/>
          </a:p>
        </p:txBody>
      </p:sp>
      <p:graphicFrame>
        <p:nvGraphicFramePr>
          <p:cNvPr id="6" name="表格 5"/>
          <p:cNvGraphicFramePr>
            <a:graphicFrameLocks noGrp="1"/>
          </p:cNvGraphicFramePr>
          <p:nvPr/>
        </p:nvGraphicFramePr>
        <p:xfrm>
          <a:off x="1826695" y="1988840"/>
          <a:ext cx="5355595" cy="1035116"/>
        </p:xfrm>
        <a:graphic>
          <a:graphicData uri="http://schemas.openxmlformats.org/drawingml/2006/table">
            <a:tbl>
              <a:tblPr/>
              <a:tblGrid>
                <a:gridCol w="2250250"/>
                <a:gridCol w="1161744"/>
                <a:gridCol w="1943601"/>
              </a:tblGrid>
              <a:tr h="305722">
                <a:tc>
                  <a:txBody>
                    <a:bodyPr/>
                    <a:lstStyle/>
                    <a:p>
                      <a:pPr algn="ctr">
                        <a:spcAft>
                          <a:spcPts val="0"/>
                        </a:spcAft>
                      </a:pPr>
                      <a:r>
                        <a:rPr lang="en-US" sz="1400" b="1" kern="1200" dirty="0" smtClean="0">
                          <a:solidFill>
                            <a:srgbClr val="000000"/>
                          </a:solidFill>
                          <a:latin typeface="Times New Roman"/>
                          <a:ea typeface="宋体"/>
                          <a:cs typeface="Times New Roman"/>
                        </a:rPr>
                        <a:t>Scenarios</a:t>
                      </a:r>
                      <a:endParaRPr lang="zh-CN" sz="2400" kern="100" dirty="0">
                        <a:latin typeface="Times New Roman"/>
                        <a:ea typeface="宋体"/>
                        <a:cs typeface="Times New Roman"/>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400" b="1" kern="1200" dirty="0" smtClean="0">
                          <a:solidFill>
                            <a:srgbClr val="000000"/>
                          </a:solidFill>
                          <a:latin typeface="Times New Roman"/>
                          <a:ea typeface="宋体"/>
                          <a:cs typeface="Times New Roman"/>
                        </a:rPr>
                        <a:t>LOS</a:t>
                      </a:r>
                      <a:endParaRPr lang="zh-CN" sz="2400" kern="100" dirty="0">
                        <a:latin typeface="Times New Roman"/>
                        <a:ea typeface="宋体"/>
                        <a:cs typeface="Times New Roman"/>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400" b="1" kern="1200" dirty="0" smtClean="0">
                          <a:solidFill>
                            <a:srgbClr val="000000"/>
                          </a:solidFill>
                          <a:latin typeface="Times New Roman"/>
                          <a:ea typeface="宋体"/>
                          <a:cs typeface="Times New Roman"/>
                        </a:rPr>
                        <a:t>NLOS</a:t>
                      </a:r>
                      <a:endParaRPr lang="zh-CN" sz="2400" kern="100" dirty="0">
                        <a:latin typeface="Times New Roman"/>
                        <a:ea typeface="宋体"/>
                        <a:cs typeface="Times New Roman"/>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64697">
                <a:tc>
                  <a:txBody>
                    <a:bodyPr/>
                    <a:lstStyle/>
                    <a:p>
                      <a:pPr algn="ctr">
                        <a:spcAft>
                          <a:spcPts val="600"/>
                        </a:spcAft>
                        <a:tabLst>
                          <a:tab pos="504190" algn="l"/>
                          <a:tab pos="756285" algn="l"/>
                          <a:tab pos="1008380" algn="l"/>
                          <a:tab pos="1260475" algn="l"/>
                        </a:tabLst>
                      </a:pPr>
                      <a:r>
                        <a:rPr lang="en-US" sz="1400" kern="100">
                          <a:latin typeface="Times New Roman"/>
                          <a:ea typeface="宋体"/>
                          <a:cs typeface="Times New Roman"/>
                        </a:rPr>
                        <a:t>Number of cluster</a:t>
                      </a:r>
                      <a:endParaRPr lang="zh-CN" sz="2400" kern="100">
                        <a:latin typeface="Times New Roman"/>
                        <a:ea typeface="宋体"/>
                        <a:cs typeface="Times New Roman"/>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pPr>
                      <a:r>
                        <a:rPr lang="en-US" sz="1400" kern="100" dirty="0" smtClean="0">
                          <a:solidFill>
                            <a:schemeClr val="tx1"/>
                          </a:solidFill>
                          <a:latin typeface="Times New Roman"/>
                          <a:ea typeface="宋体"/>
                          <a:cs typeface="Times New Roman"/>
                        </a:rPr>
                        <a:t>8</a:t>
                      </a:r>
                      <a:endParaRPr lang="zh-CN" sz="2400" strike="sngStrike" kern="100" dirty="0">
                        <a:solidFill>
                          <a:schemeClr val="tx1"/>
                        </a:solidFill>
                        <a:latin typeface="Times New Roman"/>
                        <a:ea typeface="宋体"/>
                        <a:cs typeface="Times New Roman"/>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pPr>
                      <a:r>
                        <a:rPr lang="en-US" sz="1400" kern="100" dirty="0" smtClean="0">
                          <a:solidFill>
                            <a:schemeClr val="tx1"/>
                          </a:solidFill>
                          <a:latin typeface="Times New Roman"/>
                          <a:ea typeface="宋体"/>
                          <a:cs typeface="Times New Roman"/>
                        </a:rPr>
                        <a:t>10</a:t>
                      </a:r>
                      <a:endParaRPr lang="zh-CN" sz="2400" strike="sngStrike" kern="100" dirty="0">
                        <a:solidFill>
                          <a:schemeClr val="tx1"/>
                        </a:solidFill>
                        <a:latin typeface="Times New Roman"/>
                        <a:ea typeface="宋体"/>
                        <a:cs typeface="Times New Roman"/>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4697">
                <a:tc>
                  <a:txBody>
                    <a:bodyPr/>
                    <a:lstStyle/>
                    <a:p>
                      <a:pPr algn="ctr">
                        <a:spcAft>
                          <a:spcPts val="600"/>
                        </a:spcAft>
                        <a:tabLst>
                          <a:tab pos="504190" algn="l"/>
                          <a:tab pos="756285" algn="l"/>
                          <a:tab pos="1008380" algn="l"/>
                          <a:tab pos="1260475" algn="l"/>
                        </a:tabLst>
                      </a:pPr>
                      <a:r>
                        <a:rPr lang="en-US" sz="1400" kern="100">
                          <a:latin typeface="Times New Roman"/>
                          <a:ea typeface="宋体"/>
                          <a:cs typeface="Times New Roman"/>
                        </a:rPr>
                        <a:t>Number of rays per cluster</a:t>
                      </a:r>
                      <a:endParaRPr lang="zh-CN" sz="2400" kern="100">
                        <a:latin typeface="Times New Roman"/>
                        <a:ea typeface="宋体"/>
                        <a:cs typeface="Times New Roman"/>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pPr>
                      <a:r>
                        <a:rPr lang="en-US" sz="1400" kern="100" dirty="0">
                          <a:latin typeface="Times New Roman"/>
                          <a:ea typeface="宋体"/>
                          <a:cs typeface="Times New Roman"/>
                        </a:rPr>
                        <a:t>20</a:t>
                      </a:r>
                      <a:endParaRPr lang="zh-CN" sz="2400" kern="100" dirty="0">
                        <a:latin typeface="Times New Roman"/>
                        <a:ea typeface="宋体"/>
                        <a:cs typeface="Times New Roman"/>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100"/>
                        </a:spcAft>
                      </a:pPr>
                      <a:r>
                        <a:rPr lang="en-US" sz="1400" kern="100" dirty="0">
                          <a:latin typeface="Times New Roman"/>
                          <a:ea typeface="宋体"/>
                          <a:cs typeface="Times New Roman"/>
                        </a:rPr>
                        <a:t>20</a:t>
                      </a:r>
                      <a:endParaRPr lang="zh-CN" sz="2400" kern="100" dirty="0">
                        <a:latin typeface="Times New Roman"/>
                        <a:ea typeface="宋体"/>
                        <a:cs typeface="Times New Roman"/>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Content Placeholder 2"/>
          <p:cNvSpPr txBox="1">
            <a:spLocks/>
          </p:cNvSpPr>
          <p:nvPr/>
        </p:nvSpPr>
        <p:spPr bwMode="auto">
          <a:xfrm>
            <a:off x="476545" y="3068960"/>
            <a:ext cx="8505945" cy="1754326"/>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265113" lvl="0" indent="-265113" eaLnBrk="0" fontAlgn="auto">
              <a:spcBef>
                <a:spcPct val="20000"/>
              </a:spcBef>
              <a:buClr>
                <a:schemeClr val="accent2">
                  <a:lumMod val="75000"/>
                </a:schemeClr>
              </a:buClr>
              <a:buFont typeface="Wingdings" pitchFamily="2" charset="2"/>
              <a:buChar char="n"/>
            </a:pPr>
            <a:r>
              <a:rPr lang="en-US" altLang="zh-CN" sz="2000" kern="0" dirty="0" smtClean="0">
                <a:latin typeface="Calibri" panose="020F0502020204030204" pitchFamily="34" charset="0"/>
                <a:ea typeface="+mn-ea"/>
              </a:rPr>
              <a:t>T</a:t>
            </a:r>
            <a:r>
              <a:rPr kumimoji="1" lang="en-US" altLang="zh-CN" sz="2000" b="0" i="0" u="none" strike="noStrike" kern="0" cap="none" spc="0" normalizeH="0" baseline="0" noProof="0" dirty="0" smtClean="0">
                <a:ln>
                  <a:noFill/>
                </a:ln>
                <a:solidFill>
                  <a:schemeClr val="tx1"/>
                </a:solidFill>
                <a:effectLst/>
                <a:uLnTx/>
                <a:uFillTx/>
                <a:latin typeface="Calibri" panose="020F0502020204030204" pitchFamily="34" charset="0"/>
                <a:ea typeface="+mn-ea"/>
                <a:cs typeface="+mn-cs"/>
              </a:rPr>
              <a:t>he scaling</a:t>
            </a:r>
            <a:r>
              <a:rPr kumimoji="1" lang="en-US" altLang="zh-CN" sz="2000" b="0" i="0" u="none" strike="noStrike" kern="0" cap="none" spc="0" normalizeH="0" noProof="0" dirty="0" smtClean="0">
                <a:ln>
                  <a:noFill/>
                </a:ln>
                <a:solidFill>
                  <a:schemeClr val="tx1"/>
                </a:solidFill>
                <a:effectLst/>
                <a:uLnTx/>
                <a:uFillTx/>
                <a:latin typeface="Calibri" panose="020F0502020204030204" pitchFamily="34" charset="0"/>
                <a:ea typeface="+mn-ea"/>
                <a:cs typeface="+mn-cs"/>
              </a:rPr>
              <a:t> factors, </a:t>
            </a:r>
          </a:p>
          <a:p>
            <a:pPr marL="722313" lvl="1" indent="-265113" eaLnBrk="0" fontAlgn="auto">
              <a:spcBef>
                <a:spcPct val="20000"/>
              </a:spcBef>
              <a:buClr>
                <a:schemeClr val="accent2">
                  <a:lumMod val="75000"/>
                </a:schemeClr>
              </a:buClr>
              <a:buFont typeface="Wingdings" pitchFamily="2" charset="2"/>
              <a:buChar char="n"/>
            </a:pPr>
            <a:r>
              <a:rPr lang="en-US" altLang="zh-CN" sz="2000" kern="0" dirty="0" smtClean="0">
                <a:latin typeface="Calibri" panose="020F0502020204030204" pitchFamily="34" charset="0"/>
                <a:ea typeface="+mn-ea"/>
              </a:rPr>
              <a:t>For the </a:t>
            </a:r>
            <a:r>
              <a:rPr lang="en-US" altLang="zh-CN" sz="2000" kern="0" dirty="0" err="1" smtClean="0">
                <a:latin typeface="Calibri" panose="020F0502020204030204" pitchFamily="34" charset="0"/>
                <a:ea typeface="+mn-ea"/>
              </a:rPr>
              <a:t>AoA</a:t>
            </a:r>
            <a:r>
              <a:rPr lang="en-US" altLang="zh-CN" sz="2000" kern="0" dirty="0" smtClean="0">
                <a:latin typeface="Calibri" panose="020F0502020204030204" pitchFamily="34" charset="0"/>
                <a:ea typeface="+mn-ea"/>
              </a:rPr>
              <a:t> and </a:t>
            </a:r>
            <a:r>
              <a:rPr lang="en-US" altLang="zh-CN" sz="2000" kern="0" dirty="0" err="1" smtClean="0">
                <a:latin typeface="Calibri" panose="020F0502020204030204" pitchFamily="34" charset="0"/>
                <a:ea typeface="+mn-ea"/>
              </a:rPr>
              <a:t>AoD</a:t>
            </a:r>
            <a:r>
              <a:rPr lang="en-US" altLang="zh-CN" sz="2000" kern="0" dirty="0" smtClean="0">
                <a:latin typeface="Calibri" panose="020F0502020204030204" pitchFamily="34" charset="0"/>
                <a:ea typeface="+mn-ea"/>
              </a:rPr>
              <a:t>, the scaling factor for </a:t>
            </a:r>
            <a:r>
              <a:rPr lang="en-US" altLang="zh-CN" sz="2000" kern="0" dirty="0" err="1" smtClean="0">
                <a:latin typeface="Calibri" panose="020F0502020204030204" pitchFamily="34" charset="0"/>
                <a:ea typeface="+mn-ea"/>
              </a:rPr>
              <a:t>UMi</a:t>
            </a:r>
            <a:r>
              <a:rPr lang="en-US" altLang="zh-CN" sz="2000" kern="0" dirty="0" smtClean="0">
                <a:latin typeface="Calibri" panose="020F0502020204030204" pitchFamily="34" charset="0"/>
                <a:ea typeface="+mn-ea"/>
              </a:rPr>
              <a:t> and </a:t>
            </a:r>
            <a:r>
              <a:rPr lang="en-US" altLang="zh-CN" sz="2000" kern="0" dirty="0" err="1" smtClean="0">
                <a:latin typeface="Calibri" panose="020F0502020204030204" pitchFamily="34" charset="0"/>
                <a:ea typeface="+mn-ea"/>
              </a:rPr>
              <a:t>UMa</a:t>
            </a:r>
            <a:r>
              <a:rPr lang="en-US" altLang="zh-CN" sz="2000" kern="0" dirty="0" smtClean="0">
                <a:latin typeface="Calibri" panose="020F0502020204030204" pitchFamily="34" charset="0"/>
                <a:ea typeface="+mn-ea"/>
              </a:rPr>
              <a:t> can be reused for indoor office.</a:t>
            </a:r>
          </a:p>
          <a:p>
            <a:pPr marL="722313" lvl="1" indent="-265113" eaLnBrk="0" fontAlgn="auto">
              <a:spcBef>
                <a:spcPct val="20000"/>
              </a:spcBef>
              <a:buClr>
                <a:schemeClr val="accent2">
                  <a:lumMod val="75000"/>
                </a:schemeClr>
              </a:buClr>
              <a:buFont typeface="Wingdings" pitchFamily="2" charset="2"/>
              <a:buChar char="n"/>
            </a:pPr>
            <a:r>
              <a:rPr kumimoji="1" lang="en-US" altLang="zh-CN" sz="2000" b="0" i="0" u="none" strike="noStrike" kern="0" cap="none" spc="0" normalizeH="0" noProof="0" dirty="0" smtClean="0">
                <a:ln>
                  <a:noFill/>
                </a:ln>
                <a:solidFill>
                  <a:schemeClr val="tx1"/>
                </a:solidFill>
                <a:effectLst/>
                <a:uLnTx/>
                <a:uFillTx/>
                <a:latin typeface="Calibri" panose="020F0502020204030204" pitchFamily="34" charset="0"/>
                <a:ea typeface="+mn-ea"/>
                <a:cs typeface="+mn-cs"/>
              </a:rPr>
              <a:t>For the </a:t>
            </a:r>
            <a:r>
              <a:rPr kumimoji="1" lang="en-US" altLang="zh-CN" sz="2000" b="0" i="0" u="none" strike="noStrike" kern="0" cap="none" spc="0" normalizeH="0" noProof="0" dirty="0" err="1" smtClean="0">
                <a:ln>
                  <a:noFill/>
                </a:ln>
                <a:solidFill>
                  <a:schemeClr val="tx1"/>
                </a:solidFill>
                <a:effectLst/>
                <a:uLnTx/>
                <a:uFillTx/>
                <a:latin typeface="Calibri" panose="020F0502020204030204" pitchFamily="34" charset="0"/>
                <a:ea typeface="+mn-ea"/>
                <a:cs typeface="+mn-cs"/>
              </a:rPr>
              <a:t>ZoA</a:t>
            </a:r>
            <a:r>
              <a:rPr kumimoji="1" lang="en-US" altLang="zh-CN" sz="2000" b="0" i="0" u="none" strike="noStrike" kern="0" cap="none" spc="0" normalizeH="0" noProof="0" dirty="0" smtClean="0">
                <a:ln>
                  <a:noFill/>
                </a:ln>
                <a:solidFill>
                  <a:schemeClr val="tx1"/>
                </a:solidFill>
                <a:effectLst/>
                <a:uLnTx/>
                <a:uFillTx/>
                <a:latin typeface="Calibri" panose="020F0502020204030204" pitchFamily="34" charset="0"/>
                <a:ea typeface="+mn-ea"/>
                <a:cs typeface="+mn-cs"/>
              </a:rPr>
              <a:t> and </a:t>
            </a:r>
            <a:r>
              <a:rPr kumimoji="1" lang="en-US" altLang="zh-CN" sz="2000" b="0" i="0" u="none" strike="noStrike" kern="0" cap="none" spc="0" normalizeH="0" noProof="0" dirty="0" err="1" smtClean="0">
                <a:ln>
                  <a:noFill/>
                </a:ln>
                <a:solidFill>
                  <a:schemeClr val="tx1"/>
                </a:solidFill>
                <a:effectLst/>
                <a:uLnTx/>
                <a:uFillTx/>
                <a:latin typeface="Calibri" panose="020F0502020204030204" pitchFamily="34" charset="0"/>
                <a:ea typeface="+mn-ea"/>
                <a:cs typeface="+mn-cs"/>
              </a:rPr>
              <a:t>ZoD</a:t>
            </a:r>
            <a:r>
              <a:rPr kumimoji="1" lang="en-US" altLang="zh-CN" sz="2000" b="0" i="0" u="none" strike="noStrike" kern="0" cap="none" spc="0" normalizeH="0" noProof="0" dirty="0" smtClean="0">
                <a:ln>
                  <a:noFill/>
                </a:ln>
                <a:solidFill>
                  <a:schemeClr val="tx1"/>
                </a:solidFill>
                <a:effectLst/>
                <a:uLnTx/>
                <a:uFillTx/>
                <a:latin typeface="Calibri" panose="020F0502020204030204" pitchFamily="34" charset="0"/>
                <a:ea typeface="+mn-ea"/>
                <a:cs typeface="+mn-cs"/>
              </a:rPr>
              <a:t>, the </a:t>
            </a:r>
            <a:r>
              <a:rPr lang="en-US" altLang="zh-CN" sz="2000" kern="0" noProof="0" dirty="0" smtClean="0">
                <a:latin typeface="Calibri" panose="020F0502020204030204" pitchFamily="34" charset="0"/>
                <a:ea typeface="+mn-ea"/>
              </a:rPr>
              <a:t>results </a:t>
            </a:r>
            <a:r>
              <a:rPr kumimoji="1" lang="en-US" altLang="zh-CN" sz="2000" b="0" i="0" u="none" strike="noStrike" kern="0" cap="none" spc="0" normalizeH="0" noProof="0" dirty="0" smtClean="0">
                <a:ln>
                  <a:noFill/>
                </a:ln>
                <a:solidFill>
                  <a:schemeClr val="tx1"/>
                </a:solidFill>
                <a:effectLst/>
                <a:uLnTx/>
                <a:uFillTx/>
                <a:latin typeface="Calibri" panose="020F0502020204030204" pitchFamily="34" charset="0"/>
                <a:ea typeface="+mn-ea"/>
                <a:cs typeface="+mn-cs"/>
              </a:rPr>
              <a:t>in table </a:t>
            </a:r>
            <a:r>
              <a:rPr lang="en-US" altLang="zh-CN" sz="2000" kern="0" dirty="0" smtClean="0">
                <a:latin typeface="Calibri" panose="020F0502020204030204" pitchFamily="34" charset="0"/>
                <a:ea typeface="+mn-ea"/>
              </a:rPr>
              <a:t>2 will be adopted for indoor office </a:t>
            </a:r>
            <a:r>
              <a:rPr kumimoji="1" lang="en-US" altLang="zh-CN" sz="2000" b="0" i="0" u="none" strike="noStrike" kern="0" cap="none" spc="0" normalizeH="0" baseline="0" noProof="0" dirty="0" smtClean="0">
                <a:ln>
                  <a:noFill/>
                </a:ln>
                <a:solidFill>
                  <a:schemeClr val="tx1"/>
                </a:solidFill>
                <a:effectLst/>
                <a:uLnTx/>
                <a:uFillTx/>
                <a:latin typeface="Calibri" panose="020F0502020204030204" pitchFamily="34" charset="0"/>
                <a:ea typeface="+mn-ea"/>
                <a:cs typeface="+mn-cs"/>
              </a:rPr>
              <a:t>. </a:t>
            </a:r>
            <a:endParaRPr kumimoji="1" lang="en-US" b="0" i="0" u="none" strike="noStrike" kern="0" cap="none" spc="0" normalizeH="0" baseline="0" noProof="0" dirty="0">
              <a:ln>
                <a:noFill/>
              </a:ln>
              <a:solidFill>
                <a:schemeClr val="tx1"/>
              </a:solidFill>
              <a:effectLst/>
              <a:uLnTx/>
              <a:uFillTx/>
              <a:latin typeface="Calibri" panose="020F0502020204030204" pitchFamily="34" charset="0"/>
              <a:ea typeface="+mn-ea"/>
              <a:cs typeface="+mn-cs"/>
            </a:endParaRPr>
          </a:p>
        </p:txBody>
      </p:sp>
      <p:sp>
        <p:nvSpPr>
          <p:cNvPr id="8" name="TextBox 7"/>
          <p:cNvSpPr txBox="1"/>
          <p:nvPr/>
        </p:nvSpPr>
        <p:spPr>
          <a:xfrm>
            <a:off x="2861810" y="1628800"/>
            <a:ext cx="3454728" cy="369332"/>
          </a:xfrm>
          <a:prstGeom prst="rect">
            <a:avLst/>
          </a:prstGeom>
          <a:noFill/>
        </p:spPr>
        <p:txBody>
          <a:bodyPr wrap="none" rtlCol="0">
            <a:spAutoFit/>
          </a:bodyPr>
          <a:lstStyle/>
          <a:p>
            <a:r>
              <a:rPr lang="en-US" altLang="zh-CN" sz="1800" b="1" dirty="0" smtClean="0">
                <a:latin typeface="+mn-lt"/>
                <a:ea typeface="+mn-ea"/>
              </a:rPr>
              <a:t>Table 1 SSP for indoor office (part)</a:t>
            </a:r>
            <a:endParaRPr lang="zh-CN" altLang="en-US" sz="1800" b="1" dirty="0" smtClean="0">
              <a:latin typeface="+mn-lt"/>
              <a:ea typeface="+mn-ea"/>
            </a:endParaRPr>
          </a:p>
        </p:txBody>
      </p:sp>
      <p:sp>
        <p:nvSpPr>
          <p:cNvPr id="20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 name="表格 11"/>
          <p:cNvGraphicFramePr>
            <a:graphicFrameLocks noGrp="1"/>
          </p:cNvGraphicFramePr>
          <p:nvPr/>
        </p:nvGraphicFramePr>
        <p:xfrm>
          <a:off x="1691680" y="5004175"/>
          <a:ext cx="5580621" cy="1059315"/>
        </p:xfrm>
        <a:graphic>
          <a:graphicData uri="http://schemas.openxmlformats.org/drawingml/2006/table">
            <a:tbl>
              <a:tblPr/>
              <a:tblGrid>
                <a:gridCol w="1755195"/>
                <a:gridCol w="1912713"/>
                <a:gridCol w="1912713"/>
              </a:tblGrid>
              <a:tr h="267375">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solidFill>
                            <a:srgbClr val="000000"/>
                          </a:solidFill>
                          <a:latin typeface="Times New Roman"/>
                          <a:ea typeface="宋体"/>
                        </a:rPr>
                        <a:t>Scaling factors for ZOA/ZOD</a:t>
                      </a:r>
                      <a:endParaRPr lang="zh-CN" altLang="zh-CN" sz="1800" dirty="0" smtClean="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zh-CN" altLang="en-US"/>
                    </a:p>
                  </a:txBody>
                  <a:tcPr/>
                </a:tc>
                <a:tc hMerge="1">
                  <a:txBody>
                    <a:bodyPr/>
                    <a:lstStyle/>
                    <a:p>
                      <a:endParaRPr lang="zh-CN" altLang="en-US"/>
                    </a:p>
                  </a:txBody>
                  <a:tcPr/>
                </a:tc>
              </a:tr>
              <a:tr h="227680">
                <a:tc>
                  <a:txBody>
                    <a:bodyPr/>
                    <a:lstStyle/>
                    <a:p>
                      <a:pPr algn="ctr">
                        <a:spcAft>
                          <a:spcPts val="600"/>
                        </a:spcAft>
                      </a:pPr>
                      <a:r>
                        <a:rPr lang="en-US" sz="1400" dirty="0" smtClean="0">
                          <a:solidFill>
                            <a:srgbClr val="000000"/>
                          </a:solidFill>
                          <a:latin typeface="Times New Roman"/>
                          <a:ea typeface="宋体"/>
                        </a:rPr>
                        <a:t>Number of cluster </a:t>
                      </a:r>
                      <a:endParaRPr lang="zh-CN" sz="18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Bef>
                          <a:spcPts val="100"/>
                        </a:spcBef>
                        <a:spcAft>
                          <a:spcPts val="100"/>
                        </a:spcAft>
                      </a:pPr>
                      <a:r>
                        <a:rPr lang="en-US" sz="1400" kern="100" dirty="0" smtClean="0">
                          <a:solidFill>
                            <a:schemeClr val="tx1"/>
                          </a:solidFill>
                          <a:latin typeface="Times New Roman"/>
                          <a:ea typeface="宋体"/>
                          <a:cs typeface="Times New Roman"/>
                        </a:rPr>
                        <a:t>8</a:t>
                      </a:r>
                      <a:endParaRPr lang="zh-CN" sz="2400" strike="sngStrike" kern="100" dirty="0">
                        <a:solidFill>
                          <a:schemeClr val="tx1"/>
                        </a:solidFill>
                        <a:latin typeface="Times New Roman"/>
                        <a:ea typeface="宋体"/>
                        <a:cs typeface="Times New Roman"/>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Bef>
                          <a:spcPts val="100"/>
                        </a:spcBef>
                        <a:spcAft>
                          <a:spcPts val="100"/>
                        </a:spcAft>
                      </a:pPr>
                      <a:r>
                        <a:rPr lang="en-US" sz="1400" kern="100" dirty="0" smtClean="0">
                          <a:solidFill>
                            <a:schemeClr val="tx1"/>
                          </a:solidFill>
                          <a:latin typeface="Times New Roman"/>
                          <a:ea typeface="宋体"/>
                          <a:cs typeface="Times New Roman"/>
                        </a:rPr>
                        <a:t>10</a:t>
                      </a:r>
                      <a:endParaRPr lang="zh-CN" sz="2400" strike="sngStrike" kern="100" dirty="0">
                        <a:solidFill>
                          <a:schemeClr val="tx1"/>
                        </a:solidFill>
                        <a:latin typeface="Times New Roman"/>
                        <a:ea typeface="宋体"/>
                        <a:cs typeface="Times New Roman"/>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53515">
                <a:tc>
                  <a:txBody>
                    <a:bodyPr/>
                    <a:lstStyle/>
                    <a:p>
                      <a:pPr algn="ctr">
                        <a:spcAft>
                          <a:spcPts val="600"/>
                        </a:spcAft>
                      </a:pPr>
                      <a:r>
                        <a:rPr kumimoji="1" lang="en-US" sz="1400" kern="1200" dirty="0" smtClean="0">
                          <a:solidFill>
                            <a:srgbClr val="000000"/>
                          </a:solidFill>
                          <a:latin typeface="Times New Roman"/>
                          <a:ea typeface="宋体"/>
                          <a:cs typeface="+mn-cs"/>
                        </a:rPr>
                        <a:t>C</a:t>
                      </a:r>
                      <a:endParaRPr kumimoji="1" lang="zh-CN" sz="1400" kern="1200" dirty="0" smtClean="0">
                        <a:solidFill>
                          <a:srgbClr val="000000"/>
                        </a:solidFill>
                        <a:latin typeface="Times New Roman"/>
                        <a:ea typeface="宋体"/>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zh-CN" sz="1400" kern="1200" dirty="0" smtClean="0">
                          <a:solidFill>
                            <a:schemeClr val="tx1"/>
                          </a:solidFill>
                          <a:latin typeface="Times New Roman"/>
                          <a:ea typeface="宋体"/>
                          <a:cs typeface="+mn-cs"/>
                        </a:rPr>
                        <a:t>0.889</a:t>
                      </a:r>
                      <a:endParaRPr kumimoji="1" lang="zh-CN" altLang="zh-CN" sz="1400" strike="sngStrike" kern="1200" dirty="0" smtClean="0">
                        <a:solidFill>
                          <a:schemeClr val="tx1"/>
                        </a:solidFill>
                        <a:latin typeface="Times New Roman"/>
                        <a:ea typeface="宋体"/>
                        <a:cs typeface="+mn-cs"/>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914400" rtl="0" eaLnBrk="1" fontAlgn="auto" latinLnBrk="0" hangingPunct="1">
                        <a:lnSpc>
                          <a:spcPct val="100000"/>
                        </a:lnSpc>
                        <a:spcBef>
                          <a:spcPts val="0"/>
                        </a:spcBef>
                        <a:spcAft>
                          <a:spcPts val="600"/>
                        </a:spcAft>
                        <a:buClrTx/>
                        <a:buSzTx/>
                        <a:buFontTx/>
                        <a:buNone/>
                        <a:tabLst/>
                        <a:defRPr/>
                      </a:pPr>
                      <a:r>
                        <a:rPr kumimoji="1" lang="en-US" altLang="zh-CN" sz="1400" kern="1200" dirty="0" smtClean="0">
                          <a:solidFill>
                            <a:schemeClr val="tx1"/>
                          </a:solidFill>
                          <a:latin typeface="Times New Roman"/>
                          <a:ea typeface="宋体"/>
                          <a:cs typeface="+mn-cs"/>
                        </a:rPr>
                        <a:t>0.957</a:t>
                      </a:r>
                      <a:endParaRPr kumimoji="1" lang="zh-CN" altLang="zh-CN" sz="1400" strike="sngStrike" kern="1200" dirty="0" smtClean="0">
                        <a:solidFill>
                          <a:schemeClr val="tx1"/>
                        </a:solidFill>
                        <a:latin typeface="Times New Roman"/>
                        <a:ea typeface="宋体"/>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10745">
                <a:tc gridSpan="3">
                  <a:txBody>
                    <a:bodyPr/>
                    <a:lstStyle/>
                    <a:p>
                      <a:pPr algn="ctr">
                        <a:spcAft>
                          <a:spcPts val="600"/>
                        </a:spcAft>
                      </a:pPr>
                      <a:endParaRPr lang="zh-CN" sz="14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pPr algn="ctr">
                        <a:spcAft>
                          <a:spcPts val="600"/>
                        </a:spcAft>
                      </a:pPr>
                      <a:endParaRPr lang="zh-CN" sz="14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zh-CN" altLang="en-US"/>
                    </a:p>
                  </a:txBody>
                  <a:tcPr/>
                </a:tc>
              </a:tr>
            </a:tbl>
          </a:graphicData>
        </a:graphic>
      </p:graphicFrame>
      <p:sp>
        <p:nvSpPr>
          <p:cNvPr id="14" name="TextBox 13"/>
          <p:cNvSpPr txBox="1"/>
          <p:nvPr/>
        </p:nvSpPr>
        <p:spPr>
          <a:xfrm>
            <a:off x="2726795" y="4644135"/>
            <a:ext cx="3777637" cy="369332"/>
          </a:xfrm>
          <a:prstGeom prst="rect">
            <a:avLst/>
          </a:prstGeom>
          <a:noFill/>
        </p:spPr>
        <p:txBody>
          <a:bodyPr wrap="none" rtlCol="0">
            <a:spAutoFit/>
          </a:bodyPr>
          <a:lstStyle/>
          <a:p>
            <a:r>
              <a:rPr lang="en-US" altLang="zh-CN" sz="1800" b="1" dirty="0" smtClean="0">
                <a:latin typeface="+mn-lt"/>
                <a:ea typeface="+mn-ea"/>
              </a:rPr>
              <a:t>Table 2 scaling factor for indoor office</a:t>
            </a:r>
            <a:endParaRPr lang="zh-CN" altLang="en-US" sz="1800" b="1" dirty="0" smtClean="0">
              <a:latin typeface="+mn-lt"/>
              <a:ea typeface="+mn-ea"/>
            </a:endParaRPr>
          </a:p>
        </p:txBody>
      </p:sp>
      <p:sp>
        <p:nvSpPr>
          <p:cNvPr id="205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05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054" name="Object 6"/>
          <p:cNvGraphicFramePr>
            <a:graphicFrameLocks noChangeAspect="1"/>
          </p:cNvGraphicFramePr>
          <p:nvPr/>
        </p:nvGraphicFramePr>
        <p:xfrm>
          <a:off x="2726795" y="5814265"/>
          <a:ext cx="3336925" cy="228600"/>
        </p:xfrm>
        <a:graphic>
          <a:graphicData uri="http://schemas.openxmlformats.org/presentationml/2006/ole">
            <p:oleObj spid="_x0000_s2054" name="Equation" r:id="rId3" imgW="3340100" imgH="228600" progId="Equation.3">
              <p:embed/>
            </p:oleObj>
          </a:graphicData>
        </a:graphic>
      </p:graphicFrame>
    </p:spTree>
    <p:extLst>
      <p:ext uri="{BB962C8B-B14F-4D97-AF65-F5344CB8AC3E}">
        <p14:creationId xmlns="" xmlns:p14="http://schemas.microsoft.com/office/powerpoint/2010/main" val="3548400629"/>
      </p:ext>
    </p:extLst>
  </p:cSld>
  <p:clrMapOvr>
    <a:masterClrMapping/>
  </p:clrMapOvr>
</p:sld>
</file>

<file path=ppt/theme/theme1.xml><?xml version="1.0" encoding="utf-8"?>
<a:theme xmlns:a="http://schemas.openxmlformats.org/drawingml/2006/main" name="標準デザイン">
  <a:themeElements>
    <a:clrScheme name="ユーザー定義 1">
      <a:dk1>
        <a:srgbClr val="000000"/>
      </a:dk1>
      <a:lt1>
        <a:srgbClr val="FFFFFF"/>
      </a:lt1>
      <a:dk2>
        <a:srgbClr val="000000"/>
      </a:dk2>
      <a:lt2>
        <a:srgbClr val="808080"/>
      </a:lt2>
      <a:accent1>
        <a:srgbClr val="FF0000"/>
      </a:accent1>
      <a:accent2>
        <a:srgbClr val="0000FF"/>
      </a:accent2>
      <a:accent3>
        <a:srgbClr val="FFFFCC"/>
      </a:accent3>
      <a:accent4>
        <a:srgbClr val="FFCCFF"/>
      </a:accent4>
      <a:accent5>
        <a:srgbClr val="E2FFFF"/>
      </a:accent5>
      <a:accent6>
        <a:srgbClr val="CC0033"/>
      </a:accent6>
      <a:hlink>
        <a:srgbClr val="0000FF"/>
      </a:hlink>
      <a:folHlink>
        <a:srgbClr val="7030A0"/>
      </a:folHlink>
    </a:clrScheme>
    <a:fontScheme name="Custom 1">
      <a:majorFont>
        <a:latin typeface="Calibri"/>
        <a:ea typeface="メイリオ"/>
        <a:cs typeface=""/>
      </a:majorFont>
      <a:minorFont>
        <a:latin typeface="Calibr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dirty="0" smtClean="0">
            <a:latin typeface="+mn-lt"/>
            <a:ea typeface="+mn-ea"/>
          </a:defRPr>
        </a:defPPr>
      </a:lstStyle>
    </a:tx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3">
        <a:dk1>
          <a:srgbClr val="000000"/>
        </a:dk1>
        <a:lt1>
          <a:srgbClr val="FFFFFF"/>
        </a:lt1>
        <a:dk2>
          <a:srgbClr val="000000"/>
        </a:dk2>
        <a:lt2>
          <a:srgbClr val="808080"/>
        </a:lt2>
        <a:accent1>
          <a:srgbClr val="CCFFFF"/>
        </a:accent1>
        <a:accent2>
          <a:srgbClr val="FF0000"/>
        </a:accent2>
        <a:accent3>
          <a:srgbClr val="FFFFFF"/>
        </a:accent3>
        <a:accent4>
          <a:srgbClr val="000000"/>
        </a:accent4>
        <a:accent5>
          <a:srgbClr val="E2FFFF"/>
        </a:accent5>
        <a:accent6>
          <a:srgbClr val="E70000"/>
        </a:accent6>
        <a:hlink>
          <a:srgbClr val="0000FF"/>
        </a:hlink>
        <a:folHlink>
          <a:srgbClr val="CC0033"/>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9812</TotalTime>
  <Words>256</Words>
  <Application>Microsoft Office PowerPoint</Application>
  <PresentationFormat>全屏显示(4:3)</PresentationFormat>
  <Paragraphs>34</Paragraphs>
  <Slides>3</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vt:i4>
      </vt:variant>
    </vt:vector>
  </HeadingPairs>
  <TitlesOfParts>
    <vt:vector size="5" baseType="lpstr">
      <vt:lpstr>標準デザイン</vt:lpstr>
      <vt:lpstr>Equation</vt:lpstr>
      <vt:lpstr>Discussion on removal of square bracket for cluster level SSP</vt:lpstr>
      <vt:lpstr>Background</vt:lpstr>
      <vt:lpstr>Proposal</vt:lpstr>
    </vt:vector>
  </TitlesOfParts>
  <Company>株式会社NTTドコモ</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0</dc:title>
  <dc:creator>6758703</dc:creator>
  <cp:lastModifiedBy>l00198271</cp:lastModifiedBy>
  <cp:revision>602</cp:revision>
  <cp:lastPrinted>2016-02-02T02:05:25Z</cp:lastPrinted>
  <dcterms:created xsi:type="dcterms:W3CDTF">2008-05-20T02:15:22Z</dcterms:created>
  <dcterms:modified xsi:type="dcterms:W3CDTF">2016-05-25T02:53:33Z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(3)vHSzHd49xDL8HItumc8ozq3LBdtNx4F1q5tCcATPxVtS7TjcRQ72BXsc0roTaSmeJ1JmCPjV
GG3BfGW+CLHIKSo8LY+KGR75kZqRRUjIiOMu4jHL+eLP/VQ1MHjKC3xLd60o7HPREIGCOcAq
4Wet/ohmSN4NND+uXGGy2Hue/GZpiCMcVH4V9wkX8bmM3w+Q6PJ/CjhaqZYEef0P6G22Bt6S
lrcN2CdgiJAcJvP+4v</vt:lpwstr>
  </property>
  <property fmtid="{D5CDD505-2E9C-101B-9397-08002B2CF9AE}" pid="3" name="_new_ms_pID_725431">
    <vt:lpwstr>aL31+EqimlkpffvZkNQYTLGmAYTawCbj+J6F9RYFO/wQ2+eTrBuWqf
BjRmW7xUT6L4fV9mp+7q1B0BNACf4uhKd34rSQrOwpttQgVH9cwURHw89aNQgHYQSCCu4UcQ
KH0bl2uu9Y1VmbRbcKwPGkBn1EQFL8++kUDfXv2JXP48WC336t38JTGGFIH4aEWQsE/E3JLe
IyA+0UnPg2YkXZESWxnQ5rLjGHVGdeiSL/wb</vt:lpwstr>
  </property>
  <property fmtid="{D5CDD505-2E9C-101B-9397-08002B2CF9AE}" pid="4" name="_new_ms_pID_725432">
    <vt:lpwstr>F4Vivt8vFIweIK7/L04anhpvK9R86CFC3Ymh
68iq2izq3MXVwQw5rbkUOQ2FISJQm0JSigEs0BX5Gt2cfnvBbFJotIKnh23+O+tIhS7mC0pV
qkb1Ikf8qbjDOYfIHoGHHXzN4jXh/eiFrOSQRoCnI2A=</vt:lpwstr>
  </property>
  <property fmtid="{D5CDD505-2E9C-101B-9397-08002B2CF9AE}" pid="5" name="_2015_ms_pID_725343">
    <vt:lpwstr>(3)cWw9x7fzJm361nh0k0mYfEWC/NYUTGm/shmS7nyuj/XLixapAbG8t9qaPIvNpqnhpYXQj8o1
qBj4pCm6RzoyUEHhepZ0I3z0/VfXSjynOExfVyo1s77C3nO1AAoiguQXXLx6K2GdVkFav8mM
zhwuF7krdXhAXRFt6t5j1Ds4ZyY9ISoJGeJmlc+SMxikgijTh4bVsdKlXvw8pZnB7rL3L3iM
AoaePOiPHAcSsuJBpZ</vt:lpwstr>
  </property>
  <property fmtid="{D5CDD505-2E9C-101B-9397-08002B2CF9AE}" pid="6" name="_2015_ms_pID_7253431">
    <vt:lpwstr>WZPL6/dTLwQfHLIhZlU6lUDM9y8qmJF4mvy5QmawzYCWNBE0g/Z/8j
wCSQdBD0mBRltyzSqTINoL0asxVGiUG7Jki4ixbVFCXZ/Pn10mk2fkEM+ThaavFUQZ5S8JYD
gBel2Euj0QXBTFC7bmTu7f2pLE3bkYg5dP9QjisbToJSpQ7ynu9MinFoRmtOd7Q8kvm266Od
pDghG/AiWiOwGvxk3EYPjhh9wh8KwQpNewLi</vt:lpwstr>
  </property>
  <property fmtid="{D5CDD505-2E9C-101B-9397-08002B2CF9AE}" pid="7" name="_2015_ms_pID_7253432">
    <vt:lpwstr>QHF2YCCimpea+8nHk41hCvwNjz5BBDXkyv7C
iU7bCKbw3AgvIyEdhKEfwu2sVigNl1YKYILpo/DiapwivShCObsBuIc68ajZyg3BB3SQ35PG
Zd+INBquEWjVS89tqGNF/Q==</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1464144242</vt:lpwstr>
  </property>
</Properties>
</file>