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6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756" autoAdjust="0"/>
  </p:normalViewPr>
  <p:slideViewPr>
    <p:cSldViewPr>
      <p:cViewPr>
        <p:scale>
          <a:sx n="90" d="100"/>
          <a:sy n="90" d="100"/>
        </p:scale>
        <p:origin x="-8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 on evaluation assumptions for 5G waveform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Huawei, HiSilicon, </a:t>
            </a:r>
            <a:r>
              <a:rPr lang="en-US" altLang="zh-CN" dirty="0" err="1" smtClean="0"/>
              <a:t>InterDigital</a:t>
            </a:r>
            <a:r>
              <a:rPr lang="en-US" altLang="zh-CN" dirty="0" smtClean="0"/>
              <a:t>, [NTT DOCOMO], [Nokia], [Intel], [</a:t>
            </a:r>
            <a:r>
              <a:rPr lang="en-US" altLang="zh-CN" dirty="0" err="1" smtClean="0"/>
              <a:t>MediaTek</a:t>
            </a:r>
            <a:r>
              <a:rPr lang="en-US" altLang="zh-CN" dirty="0" smtClean="0"/>
              <a:t>], [Samsung], [LGE], [Ericsson], [</a:t>
            </a:r>
            <a:r>
              <a:rPr lang="en-US" altLang="zh-CN" dirty="0" err="1" smtClean="0"/>
              <a:t>QualComm</a:t>
            </a:r>
            <a:r>
              <a:rPr lang="en-US" altLang="zh-CN" dirty="0" smtClean="0"/>
              <a:t>], [Sony], [Cohere]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50585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#84bis					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R1-163924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err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Busan</a:t>
            </a: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 Korea, 11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15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April 2016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759584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8.1.3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altLang="zh-CN" dirty="0" smtClean="0"/>
              <a:t>NR should have,</a:t>
            </a:r>
          </a:p>
          <a:p>
            <a:r>
              <a:rPr lang="en-US" altLang="zh-CN" dirty="0" smtClean="0"/>
              <a:t>forward compatibility</a:t>
            </a:r>
          </a:p>
          <a:p>
            <a:r>
              <a:rPr lang="en-US" altLang="zh-CN" dirty="0" smtClean="0"/>
              <a:t>multiple numerologies for many reasons, e.g. wide </a:t>
            </a:r>
            <a:r>
              <a:rPr lang="en-GB" dirty="0" smtClean="0"/>
              <a:t>spectrum ranges, large bandwidth, diverse deployments and services, etc..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GB" altLang="zh-CN" dirty="0" smtClean="0"/>
              <a:t>Waveform design is a fundamental component that needs to address the above issues, and appropriate evaluation should be defined</a:t>
            </a:r>
          </a:p>
          <a:p>
            <a:r>
              <a:rPr lang="en-US" altLang="zh-CN" dirty="0" smtClean="0"/>
              <a:t>Evaluation method (Agreed)</a:t>
            </a:r>
          </a:p>
          <a:p>
            <a:r>
              <a:rPr lang="en-US" altLang="zh-CN" dirty="0" smtClean="0"/>
              <a:t>Evaluation cases (Agreed)</a:t>
            </a:r>
          </a:p>
          <a:p>
            <a:r>
              <a:rPr lang="en-US" altLang="zh-CN" dirty="0" smtClean="0"/>
              <a:t>Evaluation metrics (Agreed)</a:t>
            </a:r>
          </a:p>
          <a:p>
            <a:r>
              <a:rPr lang="en-US" altLang="zh-CN" dirty="0" smtClean="0"/>
              <a:t>Evaluation parameters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0" name="表格 49"/>
          <p:cNvGraphicFramePr>
            <a:graphicFrameLocks noGrp="1"/>
          </p:cNvGraphicFramePr>
          <p:nvPr/>
        </p:nvGraphicFramePr>
        <p:xfrm>
          <a:off x="467544" y="836713"/>
          <a:ext cx="8280920" cy="5864712"/>
        </p:xfrm>
        <a:graphic>
          <a:graphicData uri="http://schemas.openxmlformats.org/drawingml/2006/table">
            <a:tbl>
              <a:tblPr/>
              <a:tblGrid>
                <a:gridCol w="2664296"/>
                <a:gridCol w="5616624"/>
              </a:tblGrid>
              <a:tr h="214426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FFFFFF"/>
                          </a:solidFill>
                          <a:latin typeface="Times New Roman"/>
                          <a:cs typeface="宋体"/>
                        </a:rPr>
                        <a:t>Assumptions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FFFFFF"/>
                          </a:solidFill>
                          <a:latin typeface="Times New Roman"/>
                          <a:cs typeface="宋体"/>
                        </a:rPr>
                        <a:t>Value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60530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Carrier frequency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4GHz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1041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Duplex 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FDD/TDD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7102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System Bandwidth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10 MHz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5023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TTI length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1 ms as baseline, other TTI length is FFS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(e.g.</a:t>
                      </a:r>
                      <a:r>
                        <a:rPr lang="en-US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short TTI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)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4293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Subcarrier spacing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Single numerology case: 15KHz 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as baseline, </a:t>
                      </a:r>
                      <a:endParaRPr lang="en-US" sz="1400" kern="100" dirty="0" smtClean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Mixed numerology case: one is 15KHz, and the</a:t>
                      </a:r>
                      <a:r>
                        <a:rPr lang="en-US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other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subcarrier spacing</a:t>
                      </a:r>
                      <a:r>
                        <a:rPr lang="en-US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should</a:t>
                      </a:r>
                      <a:r>
                        <a:rPr lang="en-US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be selected by companies from the agreed numerologies.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4247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Guard time interval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4.7us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(interval of LTE</a:t>
                      </a:r>
                      <a:r>
                        <a:rPr lang="en-US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normal CP)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as 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baseline, other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interval</a:t>
                      </a:r>
                      <a:r>
                        <a:rPr lang="en-US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is 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FFS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625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FFT size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e.g.</a:t>
                      </a:r>
                      <a:r>
                        <a:rPr lang="en-US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1024 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for 15KHz subcarrier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spacing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84428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Data transmission bandwidth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Single numerology case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: 4</a:t>
                      </a:r>
                      <a:r>
                        <a:rPr lang="en-US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and/or 1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PRBs for the bandwidth of target UE in case 1b</a:t>
                      </a:r>
                      <a:endParaRPr lang="zh-CN" sz="1400" dirty="0">
                        <a:solidFill>
                          <a:srgbClr val="FF0000"/>
                        </a:solidFill>
                        <a:latin typeface="Times New Roman"/>
                        <a:cs typeface="宋体"/>
                      </a:endParaRP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Mixed numerology case: </a:t>
                      </a:r>
                      <a:endParaRPr lang="en-US" sz="1400" kern="100" dirty="0" smtClean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itchFamily="34" charset="0"/>
                        <a:buChar char="•"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At least two candidate BWs for target UE.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At least two candidate BWs for interfering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subband</a:t>
                      </a:r>
                      <a:endParaRPr lang="en-US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At least two numerologies.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The</a:t>
                      </a:r>
                      <a:r>
                        <a:rPr lang="en-US" altLang="zh-CN" sz="14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 values are FFS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9215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Guard tone number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[0~12] subcarriers 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for the mixed numerology case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290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Antenna  configuration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1T1R,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2T2R,</a:t>
                      </a:r>
                      <a:r>
                        <a:rPr lang="en-US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4T4R, other is not precluded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123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MIMO mode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TM3, other</a:t>
                      </a:r>
                      <a:r>
                        <a:rPr lang="en-US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non-LTE TM model is not precluded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2079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Rank per UE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Fixed</a:t>
                      </a:r>
                      <a:r>
                        <a:rPr lang="en-US" altLang="zh-CN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rank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6574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MCS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Fixed. 16QAM: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1/2</a:t>
                      </a:r>
                      <a:r>
                        <a:rPr lang="en-US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or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2/3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; 64QAM: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1/2</a:t>
                      </a:r>
                      <a:r>
                        <a:rPr lang="en-US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or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3/4; 256 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QAM: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1/2 or 3/4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4071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Control Overhead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Zero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4327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Channel estimation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Ideal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7627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Channel Model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ETU</a:t>
                      </a:r>
                      <a:r>
                        <a:rPr lang="en-US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, EPA, EVA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Mobility: 3km/h, 30 km/h, 120 km/h, higher speed is not precluded.</a:t>
                      </a: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1" name="矩形 50"/>
          <p:cNvSpPr/>
          <p:nvPr/>
        </p:nvSpPr>
        <p:spPr>
          <a:xfrm>
            <a:off x="2483768" y="476672"/>
            <a:ext cx="75608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Table 1 Parameters for case 1a/1b and case 2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2981</TotalTime>
  <Words>363</Words>
  <Application>Microsoft Office PowerPoint</Application>
  <PresentationFormat>On-screen Show (4:3)</PresentationFormat>
  <Paragraphs>61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Way forward on evaluation assumptions for 5G waveform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Frank</cp:lastModifiedBy>
  <cp:revision>286</cp:revision>
  <dcterms:created xsi:type="dcterms:W3CDTF">2015-02-09T15:32:33Z</dcterms:created>
  <dcterms:modified xsi:type="dcterms:W3CDTF">2016-04-15T06:08:15Z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(3)vbvm2tlV169msalmwUDkunJhKXta59J8j16+9rp8vfwMVWVQ9NQ++DX2IZsctQpiIpKIV3JE
aKTuVjxyemLlcOGGEXtThb6RCLlNaBU4LsXh9wZZ0laBQKx4VQl9lucm9pejtUhlsAHYj8Yo
rCoNDniMJneP31yY1S+WAAz/lmPDEpYnDyfuLg5n6mGpdurcRcZ+3KOnonGTZr3BT2COVZoD
dmQUvhomgC1bbPVfxI</vt:lpwstr>
  </property>
  <property fmtid="{D5CDD505-2E9C-101B-9397-08002B2CF9AE}" pid="6" name="_2015_ms_pID_7253431">
    <vt:lpwstr>XmuQRkBejcrWqb94yXqiOKFTjrgy8X51erA5Zk/187P8fLZb7set0Z
mi4ohJboAGK6V51RHXIGrqtYgaVGpbCi/UjQRVBGH4G9oZKTR6M0FQzfHkD3oe1K+WpWy142
H6wJ013BODyTMYrESmAAyNzQYKXefFIOwLfOMefBKsy/EIYoygCIGMh+gHwT+SfgrcLQSKLk
uvrhRdZO+FL5Se4FNTepu5iUIcfnNErMfQuH</vt:lpwstr>
  </property>
  <property fmtid="{D5CDD505-2E9C-101B-9397-08002B2CF9AE}" pid="7" name="_2015_ms_pID_7253432">
    <vt:lpwstr>zuP2V9ppRkGDJvkwaPYz5cnJ88aIsjlfuMil
rvReVPbPgvr6jdYsW1qa61yYKETE4YNMoX9416TuDVcwXMSYdDf+lvDDWMAUbyu+rArkMuoW
MIb6iH9AVa/dV2ezQwMubA==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1460687855</vt:lpwstr>
  </property>
</Properties>
</file>