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4" r:id="rId4"/>
    <p:sldId id="263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082" autoAdjust="0"/>
    <p:restoredTop sz="85393" autoAdjust="0"/>
  </p:normalViewPr>
  <p:slideViewPr>
    <p:cSldViewPr>
      <p:cViewPr varScale="1">
        <p:scale>
          <a:sx n="54" d="100"/>
          <a:sy n="54" d="100"/>
        </p:scale>
        <p:origin x="1484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64332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3000" dirty="0" smtClean="0"/>
              <a:t>WF on </a:t>
            </a:r>
            <a:r>
              <a:rPr lang="en-GB" sz="3000" dirty="0" smtClean="0"/>
              <a:t>number </a:t>
            </a:r>
            <a:r>
              <a:rPr lang="en-GB" sz="3000" dirty="0"/>
              <a:t>of </a:t>
            </a:r>
            <a:r>
              <a:rPr lang="en-GB" sz="3000" dirty="0" err="1"/>
              <a:t>narrowbands</a:t>
            </a:r>
            <a:r>
              <a:rPr lang="en-GB" sz="3000" dirty="0"/>
              <a:t> for </a:t>
            </a:r>
            <a:r>
              <a:rPr lang="en-GB" sz="3000" dirty="0" smtClean="0"/>
              <a:t>M-PDCCH </a:t>
            </a:r>
            <a:r>
              <a:rPr lang="en-GB" sz="3000" dirty="0"/>
              <a:t>and PDSCH </a:t>
            </a:r>
            <a:r>
              <a:rPr lang="en-GB" sz="3000" dirty="0" smtClean="0"/>
              <a:t>frequency </a:t>
            </a:r>
            <a:r>
              <a:rPr lang="en-GB" sz="3000" dirty="0"/>
              <a:t>hopping</a:t>
            </a:r>
            <a:endParaRPr kumimoji="1" lang="ja-JP" altLang="en-US" sz="3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2088232"/>
          </a:xfrm>
          <a:ln>
            <a:noFill/>
          </a:ln>
        </p:spPr>
        <p:txBody>
          <a:bodyPr>
            <a:noAutofit/>
          </a:bodyPr>
          <a:lstStyle/>
          <a:p>
            <a:r>
              <a:rPr lang="en-GB" dirty="0" smtClean="0">
                <a:solidFill>
                  <a:schemeClr val="tx1"/>
                </a:solidFill>
              </a:rPr>
              <a:t>NEC,</a:t>
            </a:r>
            <a:r>
              <a:rPr lang="en-GB" b="1" dirty="0" smtClean="0">
                <a:solidFill>
                  <a:schemeClr val="tx1"/>
                </a:solidFill>
              </a:rPr>
              <a:t> </a:t>
            </a:r>
            <a:r>
              <a:rPr lang="en-GB" dirty="0" smtClean="0">
                <a:solidFill>
                  <a:schemeClr val="tx1"/>
                </a:solidFill>
              </a:rPr>
              <a:t>NTT DOCOMO</a:t>
            </a:r>
            <a:r>
              <a:rPr lang="en-GB" dirty="0">
                <a:solidFill>
                  <a:schemeClr val="tx1"/>
                </a:solidFill>
              </a:rPr>
              <a:t>, Panasonic</a:t>
            </a:r>
            <a:r>
              <a:rPr lang="en-GB" dirty="0" smtClean="0">
                <a:solidFill>
                  <a:schemeClr val="tx1"/>
                </a:solidFill>
              </a:rPr>
              <a:t>,</a:t>
            </a:r>
            <a:r>
              <a:rPr lang="en-GB" b="1" dirty="0" smtClean="0">
                <a:solidFill>
                  <a:schemeClr val="tx1"/>
                </a:solidFill>
              </a:rPr>
              <a:t> </a:t>
            </a:r>
            <a:r>
              <a:rPr lang="en-GB" dirty="0" err="1" smtClean="0">
                <a:solidFill>
                  <a:schemeClr val="tx1"/>
                </a:solidFill>
              </a:rPr>
              <a:t>InterDigital</a:t>
            </a:r>
            <a:r>
              <a:rPr lang="en-GB" dirty="0" smtClean="0">
                <a:solidFill>
                  <a:schemeClr val="tx1"/>
                </a:solidFill>
              </a:rPr>
              <a:t>, Qualcomm,</a:t>
            </a:r>
            <a:r>
              <a:rPr lang="en-GB" b="1" dirty="0" smtClean="0">
                <a:solidFill>
                  <a:schemeClr val="tx1"/>
                </a:solidFill>
              </a:rPr>
              <a:t> </a:t>
            </a:r>
            <a:r>
              <a:rPr lang="en-GB" dirty="0" smtClean="0">
                <a:solidFill>
                  <a:schemeClr val="tx1"/>
                </a:solidFill>
              </a:rPr>
              <a:t>ZTE,</a:t>
            </a:r>
            <a:r>
              <a:rPr lang="en-GB" b="1" dirty="0" smtClean="0">
                <a:solidFill>
                  <a:schemeClr val="tx1"/>
                </a:solidFill>
              </a:rPr>
              <a:t> </a:t>
            </a:r>
            <a:r>
              <a:rPr lang="en-GB" dirty="0" smtClean="0">
                <a:solidFill>
                  <a:schemeClr val="tx1"/>
                </a:solidFill>
              </a:rPr>
              <a:t>Huawei, </a:t>
            </a:r>
            <a:r>
              <a:rPr lang="en-GB" dirty="0" err="1" smtClean="0">
                <a:solidFill>
                  <a:schemeClr val="tx1"/>
                </a:solidFill>
              </a:rPr>
              <a:t>HiSilicon</a:t>
            </a:r>
            <a:r>
              <a:rPr lang="en-GB" dirty="0" smtClean="0">
                <a:solidFill>
                  <a:schemeClr val="tx1"/>
                </a:solidFill>
              </a:rPr>
              <a:t>, LGE,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 smtClean="0"/>
              <a:t>3GPP TSG RAN WG1 Meeting #82bis</a:t>
            </a:r>
            <a:endParaRPr lang="ja-JP" altLang="ja-JP" b="1" dirty="0" smtClean="0"/>
          </a:p>
          <a:p>
            <a:r>
              <a:rPr lang="en-US" b="1" dirty="0"/>
              <a:t>Malmo, Sweden, 5</a:t>
            </a:r>
            <a:r>
              <a:rPr lang="en-US" b="1" baseline="30000" dirty="0"/>
              <a:t>th</a:t>
            </a:r>
            <a:r>
              <a:rPr lang="en-US" b="1" dirty="0"/>
              <a:t> - 9</a:t>
            </a:r>
            <a:r>
              <a:rPr lang="en-US" b="1" baseline="30000" dirty="0"/>
              <a:t>th</a:t>
            </a:r>
            <a:r>
              <a:rPr lang="en-US" b="1" dirty="0"/>
              <a:t> Oct 2015</a:t>
            </a:r>
            <a:endParaRPr lang="en-GB" b="1" dirty="0"/>
          </a:p>
          <a:p>
            <a:r>
              <a:rPr lang="en-GB" altLang="ja-JP" b="1" dirty="0" smtClean="0"/>
              <a:t>Agenda </a:t>
            </a:r>
            <a:r>
              <a:rPr lang="en-GB" altLang="ja-JP" b="1" dirty="0"/>
              <a:t>Item: 7</a:t>
            </a:r>
            <a:r>
              <a:rPr lang="en-GB" altLang="ja-JP" b="1" dirty="0" smtClean="0"/>
              <a:t>.2.1.1</a:t>
            </a:r>
            <a:endParaRPr lang="ja-JP" altLang="ja-JP" b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R1-156321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661248"/>
          </a:xfrm>
        </p:spPr>
        <p:txBody>
          <a:bodyPr>
            <a:noAutofit/>
          </a:bodyPr>
          <a:lstStyle/>
          <a:p>
            <a:pPr lvl="0">
              <a:buFont typeface="Wingdings" panose="05000000000000000000" pitchFamily="2" charset="2"/>
              <a:buChar char="§"/>
            </a:pPr>
            <a:r>
              <a:rPr lang="en-US" sz="2200" b="1" dirty="0"/>
              <a:t>Confirm working assumption: </a:t>
            </a:r>
            <a:r>
              <a:rPr lang="en-US" sz="2200" dirty="0"/>
              <a:t>At least in case the network supports enhanced coverage, frequency hopping for MTC-SIB1 is always used at least system bandwidth &gt;= 5MHz.</a:t>
            </a:r>
            <a:endParaRPr lang="en-GB" sz="22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b="1" dirty="0"/>
              <a:t>Option A: </a:t>
            </a:r>
            <a:r>
              <a:rPr lang="en-US" sz="2200" dirty="0"/>
              <a:t>MTC-SIB1 frequency hopping takes place between 2 </a:t>
            </a:r>
            <a:r>
              <a:rPr lang="en-US" sz="2200" dirty="0" err="1"/>
              <a:t>narrowbands</a:t>
            </a:r>
            <a:r>
              <a:rPr lang="en-US" sz="2200" dirty="0"/>
              <a:t> in the cell.</a:t>
            </a:r>
            <a:endParaRPr lang="en-GB" sz="22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b="1" dirty="0"/>
              <a:t>Option B: </a:t>
            </a:r>
            <a:r>
              <a:rPr lang="en-US" sz="2200" dirty="0"/>
              <a:t>MTC-SIB1 frequency hopping takes place between 2 or 4 </a:t>
            </a:r>
            <a:r>
              <a:rPr lang="en-US" sz="2200" dirty="0" err="1"/>
              <a:t>narrowbands</a:t>
            </a:r>
            <a:r>
              <a:rPr lang="en-US" sz="2200" dirty="0"/>
              <a:t> as indicated in MIB.</a:t>
            </a:r>
            <a:endParaRPr lang="en-GB" sz="22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b="1" dirty="0"/>
              <a:t>Working assumption: </a:t>
            </a:r>
            <a:r>
              <a:rPr lang="en-US" sz="2200" dirty="0"/>
              <a:t>The mentioned </a:t>
            </a:r>
            <a:r>
              <a:rPr lang="en-US" sz="2200" dirty="0" err="1"/>
              <a:t>narrowbands</a:t>
            </a:r>
            <a:r>
              <a:rPr lang="en-US" sz="2200" dirty="0"/>
              <a:t> are determined based on cell ID and system bandwidth. </a:t>
            </a:r>
            <a:endParaRPr lang="en-US" sz="22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b="1" dirty="0" smtClean="0"/>
              <a:t>Working </a:t>
            </a:r>
            <a:r>
              <a:rPr lang="en-US" sz="2200" b="1" dirty="0"/>
              <a:t>assumption: </a:t>
            </a:r>
            <a:r>
              <a:rPr lang="en-US" sz="2200" dirty="0"/>
              <a:t>The hopping sequence between these </a:t>
            </a:r>
            <a:r>
              <a:rPr lang="en-US" sz="2200" dirty="0" err="1"/>
              <a:t>narrowbands</a:t>
            </a:r>
            <a:r>
              <a:rPr lang="en-US" sz="2200" dirty="0"/>
              <a:t> is determined based on cell id and </a:t>
            </a:r>
            <a:r>
              <a:rPr lang="en-US" sz="2200" dirty="0" err="1"/>
              <a:t>subframe</a:t>
            </a:r>
            <a:r>
              <a:rPr lang="en-US" sz="2200" dirty="0"/>
              <a:t> index (and/or SFN).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661248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sz="1800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</a:t>
            </a: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en-GB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MTC-SIB1 frequency hopping takes place between 2 or 4 </a:t>
            </a:r>
            <a:r>
              <a:rPr lang="en-US" sz="18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narrowbands</a:t>
            </a: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depending on the system bandwidth</a:t>
            </a:r>
            <a:endParaRPr lang="en-GB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tabLst>
                <a:tab pos="1371600" algn="l"/>
              </a:tabLst>
            </a:pP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narrowbands</a:t>
            </a: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= 2 for system BW of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12-50 RBs</a:t>
            </a:r>
            <a:endParaRPr lang="en-GB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tabLst>
                <a:tab pos="1371600" algn="l"/>
              </a:tabLst>
            </a:pP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narrowbands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= 4 for system BW of 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51-110 RBs</a:t>
            </a:r>
            <a:endParaRPr lang="en-GB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Confirm the working assumption that the mentioned </a:t>
            </a:r>
            <a:r>
              <a:rPr lang="en-US" sz="18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narrowbands</a:t>
            </a: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are determined based on cell ID and system bandwidth </a:t>
            </a:r>
            <a:endParaRPr lang="en-GB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on how to handle the case if MTC-SIB1 overlaps with PBCH</a:t>
            </a:r>
            <a:endParaRPr lang="en-GB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Confirm the working assumption that the hopping sequence between these </a:t>
            </a:r>
            <a:r>
              <a:rPr lang="en-US" sz="18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narrowbands</a:t>
            </a: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is determined based on cell ID and </a:t>
            </a:r>
            <a:r>
              <a:rPr lang="en-US" sz="18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</a:t>
            </a: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index (and/or SFN</a:t>
            </a:r>
            <a:r>
              <a:rPr lang="en-US" sz="18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</a:p>
          <a:p>
            <a:pPr marL="0" indent="0">
              <a:spcAft>
                <a:spcPts val="0"/>
              </a:spcAft>
              <a:buNone/>
            </a:pPr>
            <a:endParaRPr lang="en-US" sz="1800" dirty="0" smtClean="0">
              <a:highlight>
                <a:srgbClr val="00FFFF"/>
              </a:highlight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1800" dirty="0" smtClean="0">
                <a:highlight>
                  <a:srgbClr val="00FFFF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Working </a:t>
            </a:r>
            <a:r>
              <a:rPr lang="en-US" sz="1800" dirty="0">
                <a:highlight>
                  <a:srgbClr val="00FFFF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assumption:</a:t>
            </a:r>
            <a:endParaRPr lang="en-GB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PUSCH/PUCCH, when frequency hopping is used, frequency hopping occurs between 2 </a:t>
            </a:r>
            <a:r>
              <a:rPr lang="en-US" sz="1800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narrowbands</a:t>
            </a:r>
            <a:endParaRPr lang="en-GB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§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 the case for unicast </a:t>
            </a:r>
            <a:r>
              <a:rPr lang="en-US" sz="1800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M-PDCCH/PDSCH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47744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b="1" dirty="0" smtClean="0"/>
              <a:t>Proposal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80728"/>
            <a:ext cx="8874732" cy="568863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2300" dirty="0" smtClean="0"/>
          </a:p>
          <a:p>
            <a:pPr lvl="0">
              <a:buFont typeface="Wingdings" panose="05000000000000000000" pitchFamily="2" charset="2"/>
              <a:buChar char="§"/>
            </a:pPr>
            <a:r>
              <a:rPr lang="en-US" dirty="0"/>
              <a:t>For </a:t>
            </a:r>
            <a:r>
              <a:rPr lang="en-US" dirty="0" smtClean="0"/>
              <a:t>M-PDCCH/PDSCH</a:t>
            </a:r>
            <a:r>
              <a:rPr lang="en-US" dirty="0"/>
              <a:t>, when frequency hopping is </a:t>
            </a:r>
            <a:r>
              <a:rPr lang="en-US" dirty="0" smtClean="0"/>
              <a:t>used, </a:t>
            </a:r>
            <a:r>
              <a:rPr lang="en-US" dirty="0"/>
              <a:t>frequency hopping occurs between:</a:t>
            </a:r>
            <a:endParaRPr lang="en-GB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a per cell configurable </a:t>
            </a:r>
            <a:r>
              <a:rPr lang="en-US" sz="2400" dirty="0" smtClean="0"/>
              <a:t>number of </a:t>
            </a:r>
            <a:r>
              <a:rPr lang="en-US" sz="2400" dirty="0" err="1" smtClean="0"/>
              <a:t>narrowbands</a:t>
            </a:r>
            <a:r>
              <a:rPr lang="en-US" sz="2400" dirty="0" smtClean="0"/>
              <a:t> of 2 or 4</a:t>
            </a:r>
            <a:endParaRPr lang="en-GB" sz="2400" dirty="0" smtClean="0"/>
          </a:p>
          <a:p>
            <a:pPr>
              <a:buFont typeface="Wingdings" panose="05000000000000000000" pitchFamily="2" charset="2"/>
              <a:buChar char="§"/>
            </a:pPr>
            <a:endParaRPr lang="en-GB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40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18299</TotalTime>
  <Words>290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Batang</vt:lpstr>
      <vt:lpstr>MS Mincho</vt:lpstr>
      <vt:lpstr>ＭＳ Ｐゴシック</vt:lpstr>
      <vt:lpstr>Arial</vt:lpstr>
      <vt:lpstr>Calibri</vt:lpstr>
      <vt:lpstr>Times</vt:lpstr>
      <vt:lpstr>Times New Roman</vt:lpstr>
      <vt:lpstr>Wingdings</vt:lpstr>
      <vt:lpstr>Office テーマ</vt:lpstr>
      <vt:lpstr>WF on number of narrowbands for M-PDCCH and PDSCH frequency hopping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Narrowband for MTC-SIB1 frequency hopping</dc:title>
  <dc:creator>Yassin.Awad@EMEA.NEC.COM</dc:creator>
  <cp:lastModifiedBy>Yassin Awad</cp:lastModifiedBy>
  <cp:revision>253</cp:revision>
  <dcterms:created xsi:type="dcterms:W3CDTF">2015-02-03T00:53:02Z</dcterms:created>
  <dcterms:modified xsi:type="dcterms:W3CDTF">2015-10-08T14:01:56Z</dcterms:modified>
</cp:coreProperties>
</file>