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437" autoAdjust="0"/>
    <p:restoredTop sz="94660"/>
  </p:normalViewPr>
  <p:slideViewPr>
    <p:cSldViewPr>
      <p:cViewPr varScale="1">
        <p:scale>
          <a:sx n="82" d="100"/>
          <a:sy n="82" d="100"/>
        </p:scale>
        <p:origin x="-183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90822-FC78-410F-A102-7F09BF2A60F0}" type="datetimeFigureOut">
              <a:rPr lang="en-US" smtClean="0"/>
              <a:t>10/8/2015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CB136-809A-4CD5-A87E-76C23C6AFD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9708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90822-FC78-410F-A102-7F09BF2A60F0}" type="datetimeFigureOut">
              <a:rPr lang="en-US" smtClean="0"/>
              <a:t>10/8/2015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CB136-809A-4CD5-A87E-76C23C6AFD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81668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90822-FC78-410F-A102-7F09BF2A60F0}" type="datetimeFigureOut">
              <a:rPr lang="en-US" smtClean="0"/>
              <a:t>10/8/2015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CB136-809A-4CD5-A87E-76C23C6AFD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02495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90822-FC78-410F-A102-7F09BF2A60F0}" type="datetimeFigureOut">
              <a:rPr lang="en-US" smtClean="0"/>
              <a:t>10/8/2015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CB136-809A-4CD5-A87E-76C23C6AFD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53804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90822-FC78-410F-A102-7F09BF2A60F0}" type="datetimeFigureOut">
              <a:rPr lang="en-US" smtClean="0"/>
              <a:t>10/8/2015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CB136-809A-4CD5-A87E-76C23C6AFD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235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90822-FC78-410F-A102-7F09BF2A60F0}" type="datetimeFigureOut">
              <a:rPr lang="en-US" smtClean="0"/>
              <a:t>10/8/2015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CB136-809A-4CD5-A87E-76C23C6AFD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10314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90822-FC78-410F-A102-7F09BF2A60F0}" type="datetimeFigureOut">
              <a:rPr lang="en-US" smtClean="0"/>
              <a:t>10/8/2015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CB136-809A-4CD5-A87E-76C23C6AFD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0213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90822-FC78-410F-A102-7F09BF2A60F0}" type="datetimeFigureOut">
              <a:rPr lang="en-US" smtClean="0"/>
              <a:t>10/8/2015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CB136-809A-4CD5-A87E-76C23C6AFD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9800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90822-FC78-410F-A102-7F09BF2A60F0}" type="datetimeFigureOut">
              <a:rPr lang="en-US" smtClean="0"/>
              <a:t>10/8/2015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CB136-809A-4CD5-A87E-76C23C6AFD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0268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90822-FC78-410F-A102-7F09BF2A60F0}" type="datetimeFigureOut">
              <a:rPr lang="en-US" smtClean="0"/>
              <a:t>10/8/2015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CB136-809A-4CD5-A87E-76C23C6AFD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0880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90822-FC78-410F-A102-7F09BF2A60F0}" type="datetimeFigureOut">
              <a:rPr lang="en-US" smtClean="0"/>
              <a:t>10/8/2015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CB136-809A-4CD5-A87E-76C23C6AFD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98089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D90822-FC78-410F-A102-7F09BF2A60F0}" type="datetimeFigureOut">
              <a:rPr lang="en-US" smtClean="0"/>
              <a:t>10/8/2015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ACB136-809A-4CD5-A87E-76C23C6AFD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7567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13" Type="http://schemas.openxmlformats.org/officeDocument/2006/relationships/package" Target="../embeddings/Microsoft_Word_Document2.docx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11" Type="http://schemas.openxmlformats.org/officeDocument/2006/relationships/image" Target="../media/image4.emf"/><Relationship Id="rId5" Type="http://schemas.openxmlformats.org/officeDocument/2006/relationships/oleObject" Target="../embeddings/oleObject2.bin"/><Relationship Id="rId10" Type="http://schemas.openxmlformats.org/officeDocument/2006/relationships/package" Target="../embeddings/Microsoft_Word_Document1.docx"/><Relationship Id="rId4" Type="http://schemas.openxmlformats.org/officeDocument/2006/relationships/image" Target="../media/image1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339975"/>
            <a:ext cx="7772400" cy="1470025"/>
          </a:xfrm>
        </p:spPr>
        <p:txBody>
          <a:bodyPr/>
          <a:lstStyle/>
          <a:p>
            <a:r>
              <a:rPr lang="en-US" dirty="0" smtClean="0"/>
              <a:t>WF on PMI feedback </a:t>
            </a:r>
            <a:br>
              <a:rPr lang="en-US" dirty="0" smtClean="0"/>
            </a:br>
            <a:r>
              <a:rPr lang="en-US" dirty="0" smtClean="0"/>
              <a:t>for class B K=1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4038600"/>
            <a:ext cx="7467600" cy="17526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Samsung, Ericsson, NTT </a:t>
            </a:r>
            <a:r>
              <a:rPr lang="en-US" dirty="0" err="1" smtClean="0">
                <a:solidFill>
                  <a:schemeClr val="tx1"/>
                </a:solidFill>
              </a:rPr>
              <a:t>Docomo</a:t>
            </a:r>
            <a:r>
              <a:rPr lang="en-US" dirty="0" smtClean="0">
                <a:solidFill>
                  <a:schemeClr val="tx1"/>
                </a:solidFill>
              </a:rPr>
              <a:t>, </a:t>
            </a:r>
            <a:r>
              <a:rPr lang="en-US" dirty="0" smtClean="0">
                <a:solidFill>
                  <a:schemeClr val="tx1"/>
                </a:solidFill>
              </a:rPr>
              <a:t>AT&amp;T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79512" y="581779"/>
            <a:ext cx="87849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x-none" sz="2400" b="1"/>
              <a:t>3GPP TSG RAN WG1 Meeting #</a:t>
            </a:r>
            <a:r>
              <a:rPr lang="x-none" sz="2400" b="1" smtClean="0"/>
              <a:t>82</a:t>
            </a:r>
            <a:r>
              <a:rPr lang="en-US" sz="2400" b="1" dirty="0" err="1" smtClean="0"/>
              <a:t>bis</a:t>
            </a:r>
            <a:r>
              <a:rPr lang="x-none" sz="2400" b="1"/>
              <a:t>	</a:t>
            </a:r>
            <a:r>
              <a:rPr lang="en-US" sz="2400" b="1" dirty="0" smtClean="0"/>
              <a:t>                                       </a:t>
            </a:r>
            <a:r>
              <a:rPr lang="x-none" sz="2400" b="1" smtClean="0"/>
              <a:t>R1-15</a:t>
            </a:r>
            <a:r>
              <a:rPr lang="en-US" sz="2400" b="1" dirty="0" smtClean="0"/>
              <a:t>6280</a:t>
            </a:r>
          </a:p>
          <a:p>
            <a:r>
              <a:rPr lang="en-US" sz="2400" b="1" dirty="0"/>
              <a:t>Malmö, Sweden, 5</a:t>
            </a:r>
            <a:r>
              <a:rPr lang="en-US" sz="2400" b="1" baseline="30000" dirty="0"/>
              <a:t>th</a:t>
            </a:r>
            <a:r>
              <a:rPr lang="en-US" sz="2400" b="1" dirty="0"/>
              <a:t> - 9</a:t>
            </a:r>
            <a:r>
              <a:rPr lang="en-US" sz="2400" b="1" baseline="30000" dirty="0"/>
              <a:t>th</a:t>
            </a:r>
            <a:r>
              <a:rPr lang="en-US" sz="2400" b="1" dirty="0"/>
              <a:t> October </a:t>
            </a:r>
            <a:r>
              <a:rPr lang="en-US" sz="2400" b="1" dirty="0" smtClean="0"/>
              <a:t>2015</a:t>
            </a:r>
            <a:endParaRPr lang="en-US" sz="2400" b="1" dirty="0"/>
          </a:p>
          <a:p>
            <a:endParaRPr lang="en-US" sz="2400" b="1" dirty="0" smtClean="0"/>
          </a:p>
          <a:p>
            <a:r>
              <a:rPr lang="en-US" sz="2400" b="1" dirty="0" smtClean="0"/>
              <a:t>AI: 7.2.4.3.2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663977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09600"/>
          </a:xfrm>
        </p:spPr>
        <p:txBody>
          <a:bodyPr>
            <a:noAutofit/>
          </a:bodyPr>
          <a:lstStyle/>
          <a:p>
            <a:r>
              <a:rPr lang="en-US" sz="3200" dirty="0" smtClean="0"/>
              <a:t>Background – class B K=1 [R1-156217]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8686800" cy="5181600"/>
          </a:xfrm>
        </p:spPr>
        <p:txBody>
          <a:bodyPr>
            <a:normAutofit/>
          </a:bodyPr>
          <a:lstStyle/>
          <a:p>
            <a:pPr lvl="0"/>
            <a:r>
              <a:rPr lang="en-US" sz="2800" dirty="0" smtClean="0"/>
              <a:t>For </a:t>
            </a:r>
            <a:r>
              <a:rPr lang="en-US" sz="2800" dirty="0"/>
              <a:t>K=1</a:t>
            </a:r>
          </a:p>
          <a:p>
            <a:pPr lvl="1"/>
            <a:r>
              <a:rPr lang="en-US" sz="2400" dirty="0"/>
              <a:t>A value N</a:t>
            </a:r>
            <a:r>
              <a:rPr lang="en-US" sz="2400" baseline="-25000" dirty="0"/>
              <a:t>1</a:t>
            </a:r>
            <a:r>
              <a:rPr lang="en-US" sz="2400" dirty="0"/>
              <a:t>={1, 2, 4, 8} is configured as one Rel.12 NZP CSI-RS resource</a:t>
            </a:r>
          </a:p>
          <a:p>
            <a:pPr lvl="2"/>
            <a:r>
              <a:rPr lang="en-US" sz="2000" dirty="0"/>
              <a:t>eNodeB signals the number of ports N</a:t>
            </a:r>
            <a:r>
              <a:rPr lang="en-US" sz="2000" baseline="-25000" dirty="0"/>
              <a:t>1</a:t>
            </a:r>
            <a:r>
              <a:rPr lang="en-US" sz="2000" dirty="0"/>
              <a:t> via NZP CSI-RS resource configuration</a:t>
            </a:r>
          </a:p>
          <a:p>
            <a:pPr lvl="1"/>
            <a:r>
              <a:rPr lang="en-US" sz="2400" dirty="0"/>
              <a:t>CSI reporting with PMI-feedback-only based on W</a:t>
            </a:r>
            <a:r>
              <a:rPr lang="en-US" sz="2400" baseline="-25000" dirty="0"/>
              <a:t>2</a:t>
            </a:r>
            <a:r>
              <a:rPr lang="en-US" sz="2400" dirty="0"/>
              <a:t>-only feedback for N</a:t>
            </a:r>
            <a:r>
              <a:rPr lang="en-US" sz="2400" baseline="-25000" dirty="0"/>
              <a:t>1</a:t>
            </a:r>
            <a:r>
              <a:rPr lang="en-US" sz="2400" dirty="0"/>
              <a:t> ports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2000" dirty="0"/>
              <a:t>Working assumption: </a:t>
            </a:r>
            <a:r>
              <a:rPr lang="en-US" sz="2000" dirty="0">
                <a:solidFill>
                  <a:srgbClr val="3333FF"/>
                </a:solidFill>
              </a:rPr>
              <a:t>Using all/components of W</a:t>
            </a:r>
            <a:r>
              <a:rPr lang="en-US" sz="2000" baseline="-25000" dirty="0">
                <a:solidFill>
                  <a:srgbClr val="3333FF"/>
                </a:solidFill>
              </a:rPr>
              <a:t>2</a:t>
            </a:r>
            <a:r>
              <a:rPr lang="en-US" sz="2000" dirty="0">
                <a:solidFill>
                  <a:srgbClr val="3333FF"/>
                </a:solidFill>
              </a:rPr>
              <a:t> in Rel.13 class A codebook configuration 4 </a:t>
            </a:r>
            <a:r>
              <a:rPr lang="en-US" sz="2000" dirty="0"/>
              <a:t>(see slide 3)</a:t>
            </a:r>
          </a:p>
          <a:p>
            <a:pPr lvl="3">
              <a:spcBef>
                <a:spcPts val="0"/>
              </a:spcBef>
              <a:spcAft>
                <a:spcPts val="600"/>
              </a:spcAft>
            </a:pPr>
            <a:r>
              <a:rPr lang="en-US" sz="1800" dirty="0"/>
              <a:t>DFT vectors are replaced by column vectors of identity </a:t>
            </a:r>
            <a:r>
              <a:rPr lang="en-US" sz="1800" dirty="0" smtClean="0"/>
              <a:t>matrix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2400" dirty="0" smtClean="0"/>
              <a:t>…</a:t>
            </a:r>
            <a:endParaRPr lang="en-US" sz="2400" dirty="0"/>
          </a:p>
          <a:p>
            <a:endParaRPr lang="en-US" dirty="0" smtClean="0"/>
          </a:p>
          <a:p>
            <a:pPr lvl="2"/>
            <a:endParaRPr lang="en-US" sz="2000" dirty="0"/>
          </a:p>
          <a:p>
            <a:endParaRPr lang="en-US" sz="2800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4887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85800"/>
          </a:xfrm>
        </p:spPr>
        <p:txBody>
          <a:bodyPr>
            <a:normAutofit fontScale="90000"/>
          </a:bodyPr>
          <a:lstStyle/>
          <a:p>
            <a:r>
              <a:rPr lang="en-US" sz="3600" dirty="0" smtClean="0"/>
              <a:t>Background – Rank-1 class A CB [R1-156217]</a:t>
            </a:r>
            <a:endParaRPr lang="en-US" sz="36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304800" y="914400"/>
            <a:ext cx="8610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/>
              <a:t>The codebook is defined by the table below (with 32 CWs, (L'</a:t>
            </a:r>
            <a:r>
              <a:rPr lang="en-US" sz="1800" baseline="-25000" dirty="0" smtClean="0"/>
              <a:t>1</a:t>
            </a:r>
            <a:r>
              <a:rPr lang="en-US" sz="1800" dirty="0" smtClean="0"/>
              <a:t>,L'</a:t>
            </a:r>
            <a:r>
              <a:rPr lang="en-US" sz="1800" baseline="-25000" dirty="0" smtClean="0"/>
              <a:t>2</a:t>
            </a:r>
            <a:r>
              <a:rPr lang="en-US" sz="1800" dirty="0" smtClean="0"/>
              <a:t>) = (4, 2)).  UE selects 4 or 16 CWs for the second PMI </a:t>
            </a:r>
            <a:r>
              <a:rPr lang="en-US" sz="1800" i="1" dirty="0" smtClean="0"/>
              <a:t>i</a:t>
            </a:r>
            <a:r>
              <a:rPr lang="en-US" sz="1800" baseline="-25000" dirty="0" smtClean="0"/>
              <a:t>2</a:t>
            </a:r>
            <a:r>
              <a:rPr lang="en-US" sz="1800" dirty="0" smtClean="0"/>
              <a:t> to be reported on PUSCH, based on </a:t>
            </a:r>
            <a:r>
              <a:rPr lang="en-US" sz="1800" i="1" dirty="0" err="1" smtClean="0"/>
              <a:t>Config</a:t>
            </a:r>
            <a:r>
              <a:rPr lang="en-US" sz="1800" dirty="0" smtClean="0"/>
              <a:t>.</a:t>
            </a:r>
            <a:endParaRPr lang="en-US" sz="1600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5947978"/>
              </p:ext>
            </p:extLst>
          </p:nvPr>
        </p:nvGraphicFramePr>
        <p:xfrm>
          <a:off x="6553200" y="4114800"/>
          <a:ext cx="2533973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2" name="Equation" r:id="rId3" imgW="2070000" imgH="571320" progId="Equation.3">
                  <p:embed/>
                </p:oleObj>
              </mc:Choice>
              <mc:Fallback>
                <p:oleObj name="Equation" r:id="rId3" imgW="2070000" imgH="5713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53200" y="4114800"/>
                        <a:ext cx="2533973" cy="68580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2525733"/>
              </p:ext>
            </p:extLst>
          </p:nvPr>
        </p:nvGraphicFramePr>
        <p:xfrm>
          <a:off x="6595280" y="4828095"/>
          <a:ext cx="2491893" cy="6583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3" name="Equation" r:id="rId5" imgW="2120760" imgH="571320" progId="Equation.3">
                  <p:embed/>
                </p:oleObj>
              </mc:Choice>
              <mc:Fallback>
                <p:oleObj name="Equation" r:id="rId5" imgW="2120760" imgH="5713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95280" y="4828095"/>
                        <a:ext cx="2491893" cy="65830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6678497"/>
              </p:ext>
            </p:extLst>
          </p:nvPr>
        </p:nvGraphicFramePr>
        <p:xfrm>
          <a:off x="6629400" y="3352800"/>
          <a:ext cx="2133211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4" name="Equation" r:id="rId7" imgW="1688367" imgH="482391" progId="Equation.3">
                  <p:embed/>
                </p:oleObj>
              </mc:Choice>
              <mc:Fallback>
                <p:oleObj name="Equation" r:id="rId7" imgW="1688367" imgH="482391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29400" y="3352800"/>
                        <a:ext cx="2133211" cy="59055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0647374"/>
              </p:ext>
            </p:extLst>
          </p:nvPr>
        </p:nvGraphicFramePr>
        <p:xfrm>
          <a:off x="6705600" y="1851025"/>
          <a:ext cx="2098326" cy="1112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98326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Oversampling factors </a:t>
                      </a:r>
                      <a:r>
                        <a:rPr lang="en-US" sz="1400" i="1" baseline="0" dirty="0" smtClean="0"/>
                        <a:t>o</a:t>
                      </a:r>
                      <a:r>
                        <a:rPr lang="en-US" sz="1400" baseline="-25000" dirty="0" smtClean="0"/>
                        <a:t>d</a:t>
                      </a:r>
                      <a:endParaRPr lang="en-US" sz="1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Beam group spacing: </a:t>
                      </a:r>
                      <a:r>
                        <a:rPr lang="en-US" sz="1400" i="1" dirty="0" err="1" smtClean="0"/>
                        <a:t>s</a:t>
                      </a:r>
                      <a:r>
                        <a:rPr lang="en-US" sz="1400" baseline="-25000" dirty="0" err="1" smtClean="0"/>
                        <a:t>d</a:t>
                      </a:r>
                      <a:endParaRPr lang="en-US" sz="1400" baseline="-250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aseline="0" dirty="0" smtClean="0"/>
                        <a:t>First PMI: </a:t>
                      </a:r>
                      <a:r>
                        <a:rPr lang="en-US" sz="14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1400" baseline="-25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1,d</a:t>
                      </a:r>
                      <a:endParaRPr lang="en-US" sz="1400" baseline="-25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6771997"/>
              </p:ext>
            </p:extLst>
          </p:nvPr>
        </p:nvGraphicFramePr>
        <p:xfrm>
          <a:off x="457200" y="4724400"/>
          <a:ext cx="5994400" cy="2028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" name="Document" r:id="rId10" imgW="6099983" imgH="2058334" progId="Word.Document.12">
                  <p:embed/>
                </p:oleObj>
              </mc:Choice>
              <mc:Fallback>
                <p:oleObj name="Document" r:id="rId10" imgW="6099983" imgH="205833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57200" y="4724400"/>
                        <a:ext cx="5994400" cy="2028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6575872"/>
              </p:ext>
            </p:extLst>
          </p:nvPr>
        </p:nvGraphicFramePr>
        <p:xfrm>
          <a:off x="158750" y="1600200"/>
          <a:ext cx="6089650" cy="3141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" name="Document" r:id="rId13" imgW="6099983" imgH="3141667" progId="Word.Document.12">
                  <p:embed/>
                </p:oleObj>
              </mc:Choice>
              <mc:Fallback>
                <p:oleObj name="Document" r:id="rId13" imgW="6099983" imgH="314166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58750" y="1600200"/>
                        <a:ext cx="6089650" cy="3141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05646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858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Proposal: Rank-1 class B K=1 CB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10668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PMI feedback is defined based on class A codebook table with </a:t>
            </a:r>
            <a:r>
              <a:rPr lang="en-US" sz="2400" i="1" dirty="0" err="1" smtClean="0"/>
              <a:t>Config</a:t>
            </a:r>
            <a:r>
              <a:rPr lang="en-US" sz="2400" dirty="0" smtClean="0"/>
              <a:t> = 4 (slide 3) with the following definition: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13384877"/>
                  </p:ext>
                </p:extLst>
              </p:nvPr>
            </p:nvGraphicFramePr>
            <p:xfrm>
              <a:off x="228600" y="3962400"/>
              <a:ext cx="8686799" cy="2546161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066800"/>
                    <a:gridCol w="1143000"/>
                    <a:gridCol w="2209800"/>
                    <a:gridCol w="4267199"/>
                  </a:tblGrid>
                  <a:tr h="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 smtClean="0">
                              <a:effectLst/>
                            </a:rPr>
                            <a:t>Number of ports N</a:t>
                          </a:r>
                          <a:r>
                            <a:rPr lang="en-US" sz="1600" baseline="-25000" dirty="0" smtClean="0">
                              <a:effectLst/>
                            </a:rPr>
                            <a:t>P</a:t>
                          </a:r>
                          <a:endParaRPr lang="en-US" sz="1600" baseline="-25000" dirty="0">
                            <a:effectLst/>
                            <a:latin typeface="Calibri"/>
                            <a:ea typeface="Malgun Gothic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 smtClean="0">
                              <a:effectLst/>
                              <a:latin typeface="Calibri"/>
                              <a:ea typeface="Malgun Gothic"/>
                              <a:cs typeface="Times New Roman"/>
                            </a:rPr>
                            <a:t>PMI value</a:t>
                          </a:r>
                          <a:endParaRPr lang="en-US" sz="1600" dirty="0">
                            <a:effectLst/>
                            <a:latin typeface="Calibri"/>
                            <a:ea typeface="Malgun Gothic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</a:rPr>
                            <a:t>Selected i'</a:t>
                          </a:r>
                          <a:r>
                            <a:rPr lang="en-US" sz="1600" baseline="-25000" dirty="0">
                              <a:effectLst/>
                            </a:rPr>
                            <a:t>2</a:t>
                          </a:r>
                          <a:r>
                            <a:rPr lang="en-US" sz="1600" dirty="0">
                              <a:effectLst/>
                            </a:rPr>
                            <a:t> </a:t>
                          </a:r>
                          <a:r>
                            <a:rPr lang="en-US" sz="1600" dirty="0" smtClean="0">
                              <a:effectLst/>
                            </a:rPr>
                            <a:t>indices from class A codebook table</a:t>
                          </a:r>
                          <a:endParaRPr lang="en-US" sz="1600" dirty="0">
                            <a:effectLst/>
                            <a:latin typeface="Calibri"/>
                            <a:ea typeface="Malgun Gothic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 smtClean="0">
                              <a:effectLst/>
                            </a:rPr>
                            <a:t>Resulting  </a:t>
                          </a:r>
                          <a:r>
                            <a:rPr lang="en-US" sz="1600" dirty="0" err="1" smtClean="0">
                              <a:effectLst/>
                            </a:rPr>
                            <a:t>precoders</a:t>
                          </a:r>
                          <a:r>
                            <a:rPr lang="en-US" sz="1600" dirty="0" smtClean="0">
                              <a:effectLst/>
                            </a:rPr>
                            <a:t> W</a:t>
                          </a:r>
                          <a:r>
                            <a:rPr lang="en-US" sz="1600" baseline="-25000" dirty="0" smtClean="0">
                              <a:effectLst/>
                            </a:rPr>
                            <a:t>m1,m2,n</a:t>
                          </a:r>
                          <a:endParaRPr lang="en-US" sz="1600" baseline="-25000" dirty="0">
                            <a:effectLst/>
                            <a:latin typeface="Calibri"/>
                            <a:ea typeface="Malgun Gothic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 smtClean="0">
                              <a:effectLst/>
                              <a:latin typeface="Calibri"/>
                              <a:ea typeface="Malgun Gothic"/>
                              <a:cs typeface="Times New Roman"/>
                            </a:rPr>
                            <a:t>2</a:t>
                          </a:r>
                          <a:endParaRPr lang="en-US" sz="1600" dirty="0">
                            <a:effectLst/>
                            <a:latin typeface="Calibri"/>
                            <a:ea typeface="Malgun Gothic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 smtClean="0">
                              <a:effectLst/>
                              <a:latin typeface="Calibri"/>
                              <a:ea typeface="Malgun Gothic"/>
                              <a:cs typeface="Times New Roman"/>
                            </a:rPr>
                            <a:t>0 – 3 </a:t>
                          </a:r>
                          <a:endParaRPr lang="en-US" sz="1600" dirty="0">
                            <a:effectLst/>
                            <a:latin typeface="Calibri"/>
                            <a:ea typeface="Malgun Gothic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</a:rPr>
                            <a:t>0 – 3</a:t>
                          </a:r>
                          <a:endParaRPr lang="en-US" sz="1600" dirty="0">
                            <a:effectLst/>
                            <a:latin typeface="Calibri"/>
                            <a:ea typeface="Malgun Gothic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sz="1800" i="1" kern="1200" smtClean="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fPr>
                                <m:num>
                                  <m:r>
                                    <a:rPr lang="en-US" sz="1800" b="0" i="1" kern="1200" smtClean="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1</m:t>
                                  </m:r>
                                </m:num>
                                <m:den>
                                  <m:rad>
                                    <m:radPr>
                                      <m:degHide m:val="on"/>
                                      <m:ctrlPr>
                                        <a:rPr lang="en-US" sz="1800" i="1" kern="1200" smtClean="0">
                                          <a:solidFill>
                                            <a:schemeClr val="dk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sz="1800" b="0" i="1" kern="1200" smtClean="0">
                                          <a:solidFill>
                                            <a:schemeClr val="dk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2</m:t>
                                      </m:r>
                                    </m:e>
                                  </m:rad>
                                </m:den>
                              </m:f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sz="1800" i="1" kern="1200" smtClean="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dPr>
                                <m:e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sz="1800" i="1" kern="1200">
                                          <a:solidFill>
                                            <a:schemeClr val="dk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</m:ctrlPr>
                                    </m:mPr>
                                    <m:mr>
                                      <m:e>
                                        <m:r>
                                          <a:rPr lang="en-GB" sz="1800" i="1" kern="1200">
                                            <a:solidFill>
                                              <a:schemeClr val="dk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1</m:t>
                                        </m:r>
                                      </m:e>
                                    </m:mr>
                                    <m:mr>
                                      <m:e>
                                        <m:sSup>
                                          <m:sSupPr>
                                            <m:ctrlPr>
                                              <a:rPr lang="en-US" sz="1800" i="1" kern="1200">
                                                <a:solidFill>
                                                  <a:schemeClr val="dk1"/>
                                                </a:solidFill>
                                                <a:effectLst/>
                                                <a:latin typeface="Cambria Math"/>
                                                <a:ea typeface="+mn-ea"/>
                                                <a:cs typeface="+mn-cs"/>
                                              </a:rPr>
                                            </m:ctrlPr>
                                          </m:sSupPr>
                                          <m:e>
                                            <m:r>
                                              <a:rPr lang="en-GB" sz="1800" i="1" kern="1200">
                                                <a:solidFill>
                                                  <a:schemeClr val="dk1"/>
                                                </a:solidFill>
                                                <a:effectLst/>
                                                <a:latin typeface="Cambria Math"/>
                                                <a:ea typeface="+mn-ea"/>
                                                <a:cs typeface="+mn-cs"/>
                                              </a:rPr>
                                              <m:t>𝑗</m:t>
                                            </m:r>
                                          </m:e>
                                          <m:sup>
                                            <m:r>
                                              <a:rPr lang="en-GB" sz="1800" i="1" kern="1200">
                                                <a:solidFill>
                                                  <a:schemeClr val="dk1"/>
                                                </a:solidFill>
                                                <a:effectLst/>
                                                <a:latin typeface="Cambria Math"/>
                                                <a:ea typeface="+mn-ea"/>
                                                <a:cs typeface="+mn-cs"/>
                                              </a:rPr>
                                              <m:t>𝑘</m:t>
                                            </m:r>
                                          </m:sup>
                                        </m:sSup>
                                      </m:e>
                                    </m:mr>
                                  </m:m>
                                </m:e>
                              </m:d>
                            </m:oMath>
                          </a14:m>
                          <a:r>
                            <a:rPr lang="en-GB" sz="18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, </a:t>
                          </a:r>
                          <a:r>
                            <a:rPr lang="en-GB" sz="1800" i="1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k</a:t>
                          </a:r>
                          <a:r>
                            <a:rPr lang="en-GB" sz="18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=0,1,2,3</a:t>
                          </a:r>
                          <a:endParaRPr lang="en-US" sz="1600" dirty="0">
                            <a:effectLst/>
                            <a:latin typeface="Calibri"/>
                            <a:ea typeface="Malgun Gothic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 smtClean="0">
                              <a:effectLst/>
                              <a:latin typeface="Calibri"/>
                              <a:ea typeface="Malgun Gothic"/>
                              <a:cs typeface="Times New Roman"/>
                            </a:rPr>
                            <a:t>4</a:t>
                          </a:r>
                          <a:endParaRPr lang="en-US" sz="1600" dirty="0">
                            <a:effectLst/>
                            <a:latin typeface="Calibri"/>
                            <a:ea typeface="Malgun Gothic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 smtClean="0">
                              <a:effectLst/>
                              <a:latin typeface="Calibri"/>
                              <a:ea typeface="Malgun Gothic"/>
                              <a:cs typeface="Times New Roman"/>
                            </a:rPr>
                            <a:t>0 – 7 </a:t>
                          </a:r>
                          <a:endParaRPr lang="en-US" sz="1600" dirty="0">
                            <a:effectLst/>
                            <a:latin typeface="Calibri"/>
                            <a:ea typeface="Malgun Gothic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</a:rPr>
                            <a:t>0 – </a:t>
                          </a:r>
                          <a:r>
                            <a:rPr lang="en-US" sz="1600" dirty="0" smtClean="0">
                              <a:effectLst/>
                            </a:rPr>
                            <a:t>7</a:t>
                          </a:r>
                          <a:endParaRPr lang="en-US" sz="1600" dirty="0">
                            <a:effectLst/>
                            <a:latin typeface="Calibri"/>
                            <a:ea typeface="Malgun Gothic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sz="1800" i="1" kern="1200" smtClean="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fPr>
                                <m:num>
                                  <m:r>
                                    <a:rPr lang="en-US" sz="1800" b="0" i="1" kern="1200" smtClean="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1</m:t>
                                  </m:r>
                                </m:num>
                                <m:den>
                                  <m:rad>
                                    <m:radPr>
                                      <m:degHide m:val="on"/>
                                      <m:ctrlPr>
                                        <a:rPr lang="en-US" sz="1800" i="1" kern="1200" smtClean="0">
                                          <a:solidFill>
                                            <a:schemeClr val="dk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sz="1800" b="0" i="1" kern="1200" smtClean="0">
                                          <a:solidFill>
                                            <a:schemeClr val="dk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2</m:t>
                                      </m:r>
                                    </m:e>
                                  </m:rad>
                                </m:den>
                              </m:f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sz="1800" i="1" kern="1200" smtClean="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dPr>
                                <m:e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sz="1800" i="1" kern="1200">
                                          <a:solidFill>
                                            <a:schemeClr val="dk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</m:ctrlPr>
                                    </m:mPr>
                                    <m:mr>
                                      <m:e>
                                        <m:sSup>
                                          <m:sSupPr>
                                            <m:ctrlPr>
                                              <a:rPr lang="en-GB" sz="1800" i="1" kern="1200" smtClean="0">
                                                <a:solidFill>
                                                  <a:schemeClr val="dk1"/>
                                                </a:solidFill>
                                                <a:effectLst/>
                                                <a:latin typeface="Cambria Math"/>
                                                <a:ea typeface="+mn-ea"/>
                                                <a:cs typeface="+mn-cs"/>
                                              </a:rPr>
                                            </m:ctrlPr>
                                          </m:sSupPr>
                                          <m:e>
                                            <m:sSub>
                                              <m:sSubPr>
                                                <m:ctrlPr>
                                                  <a:rPr lang="en-US" sz="1800" i="1" kern="1200" smtClean="0">
                                                    <a:solidFill>
                                                      <a:schemeClr val="dk1"/>
                                                    </a:solidFill>
                                                    <a:effectLst/>
                                                    <a:latin typeface="Cambria Math"/>
                                                    <a:ea typeface="+mn-ea"/>
                                                    <a:cs typeface="+mn-cs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a:rPr lang="en-GB" sz="1800" b="1" i="0" kern="1200">
                                                    <a:solidFill>
                                                      <a:schemeClr val="dk1"/>
                                                    </a:solidFill>
                                                    <a:effectLst/>
                                                    <a:latin typeface="Cambria Math"/>
                                                    <a:ea typeface="+mn-ea"/>
                                                    <a:cs typeface="+mn-cs"/>
                                                  </a:rPr>
                                                  <m:t>𝐞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en-GB" sz="1800" i="1" kern="1200">
                                                    <a:solidFill>
                                                      <a:schemeClr val="dk1"/>
                                                    </a:solidFill>
                                                    <a:effectLst/>
                                                    <a:latin typeface="Cambria Math"/>
                                                    <a:ea typeface="+mn-ea"/>
                                                    <a:cs typeface="+mn-cs"/>
                                                  </a:rPr>
                                                  <m:t>𝑖</m:t>
                                                </m:r>
                                              </m:sub>
                                            </m:sSub>
                                          </m:e>
                                          <m:sup>
                                            <m:r>
                                              <a:rPr lang="en-US" sz="1800" b="0" i="1" kern="1200" smtClean="0">
                                                <a:solidFill>
                                                  <a:schemeClr val="dk1"/>
                                                </a:solidFill>
                                                <a:effectLst/>
                                                <a:latin typeface="Cambria Math"/>
                                                <a:ea typeface="+mn-ea"/>
                                                <a:cs typeface="+mn-cs"/>
                                              </a:rPr>
                                              <m:t>(2)</m:t>
                                            </m:r>
                                          </m:sup>
                                        </m:sSup>
                                      </m:e>
                                    </m:mr>
                                    <m:mr>
                                      <m:e>
                                        <m:sSup>
                                          <m:sSupPr>
                                            <m:ctrlPr>
                                              <a:rPr lang="en-US" sz="1800" i="1" kern="1200">
                                                <a:solidFill>
                                                  <a:schemeClr val="dk1"/>
                                                </a:solidFill>
                                                <a:effectLst/>
                                                <a:latin typeface="Cambria Math"/>
                                                <a:ea typeface="+mn-ea"/>
                                                <a:cs typeface="+mn-cs"/>
                                              </a:rPr>
                                            </m:ctrlPr>
                                          </m:sSupPr>
                                          <m:e>
                                            <m:r>
                                              <a:rPr lang="en-GB" sz="1800" i="1" kern="1200">
                                                <a:solidFill>
                                                  <a:schemeClr val="dk1"/>
                                                </a:solidFill>
                                                <a:effectLst/>
                                                <a:latin typeface="Cambria Math"/>
                                                <a:ea typeface="+mn-ea"/>
                                                <a:cs typeface="+mn-cs"/>
                                              </a:rPr>
                                              <m:t>𝑗</m:t>
                                            </m:r>
                                          </m:e>
                                          <m:sup>
                                            <m:r>
                                              <a:rPr lang="en-GB" sz="1800" i="1" kern="1200">
                                                <a:solidFill>
                                                  <a:schemeClr val="dk1"/>
                                                </a:solidFill>
                                                <a:effectLst/>
                                                <a:latin typeface="Cambria Math"/>
                                                <a:ea typeface="+mn-ea"/>
                                                <a:cs typeface="+mn-cs"/>
                                              </a:rPr>
                                              <m:t>𝑘</m:t>
                                            </m:r>
                                          </m:sup>
                                        </m:sSup>
                                        <m:sSup>
                                          <m:sSupPr>
                                            <m:ctrlPr>
                                              <a:rPr lang="en-GB" sz="1800" i="1" kern="1200" smtClean="0">
                                                <a:solidFill>
                                                  <a:schemeClr val="dk1"/>
                                                </a:solidFill>
                                                <a:effectLst/>
                                                <a:latin typeface="Cambria Math"/>
                                                <a:ea typeface="+mn-ea"/>
                                                <a:cs typeface="+mn-cs"/>
                                              </a:rPr>
                                            </m:ctrlPr>
                                          </m:sSupPr>
                                          <m:e>
                                            <m:sSub>
                                              <m:sSubPr>
                                                <m:ctrlPr>
                                                  <a:rPr lang="en-US" sz="1800" i="1" kern="1200" smtClean="0">
                                                    <a:solidFill>
                                                      <a:schemeClr val="dk1"/>
                                                    </a:solidFill>
                                                    <a:effectLst/>
                                                    <a:latin typeface="Cambria Math"/>
                                                    <a:ea typeface="+mn-ea"/>
                                                    <a:cs typeface="+mn-cs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a:rPr lang="en-GB" sz="1800" b="1" i="0" kern="1200">
                                                    <a:solidFill>
                                                      <a:schemeClr val="dk1"/>
                                                    </a:solidFill>
                                                    <a:effectLst/>
                                                    <a:latin typeface="Cambria Math"/>
                                                    <a:ea typeface="+mn-ea"/>
                                                    <a:cs typeface="+mn-cs"/>
                                                  </a:rPr>
                                                  <m:t>𝐞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en-GB" sz="1800" i="1" kern="1200">
                                                    <a:solidFill>
                                                      <a:schemeClr val="dk1"/>
                                                    </a:solidFill>
                                                    <a:effectLst/>
                                                    <a:latin typeface="Cambria Math"/>
                                                    <a:ea typeface="+mn-ea"/>
                                                    <a:cs typeface="+mn-cs"/>
                                                  </a:rPr>
                                                  <m:t>𝑖</m:t>
                                                </m:r>
                                              </m:sub>
                                            </m:sSub>
                                          </m:e>
                                          <m:sup>
                                            <m:r>
                                              <a:rPr lang="en-US" sz="1800" b="0" i="1" kern="1200" smtClean="0">
                                                <a:solidFill>
                                                  <a:schemeClr val="dk1"/>
                                                </a:solidFill>
                                                <a:effectLst/>
                                                <a:latin typeface="Cambria Math"/>
                                                <a:ea typeface="+mn-ea"/>
                                                <a:cs typeface="+mn-cs"/>
                                              </a:rPr>
                                              <m:t>(2)</m:t>
                                            </m:r>
                                          </m:sup>
                                        </m:sSup>
                                      </m:e>
                                    </m:mr>
                                  </m:m>
                                </m:e>
                              </m:d>
                            </m:oMath>
                          </a14:m>
                          <a:r>
                            <a:rPr lang="en-GB" sz="18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, </a:t>
                          </a:r>
                          <a:r>
                            <a:rPr lang="en-GB" sz="1800" i="1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k</a:t>
                          </a:r>
                          <a:r>
                            <a:rPr lang="en-GB" sz="18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=0,1,2,3; </a:t>
                          </a:r>
                          <a:r>
                            <a:rPr lang="en-GB" sz="1800" i="1" kern="1200" dirty="0" err="1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i</a:t>
                          </a:r>
                          <a:r>
                            <a:rPr lang="en-GB" sz="18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=0,1</a:t>
                          </a:r>
                          <a:endParaRPr lang="en-US" sz="1600" dirty="0">
                            <a:effectLst/>
                            <a:latin typeface="Calibri"/>
                            <a:ea typeface="Malgun Gothic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 smtClean="0">
                              <a:effectLst/>
                              <a:latin typeface="Calibri"/>
                              <a:ea typeface="Malgun Gothic"/>
                              <a:cs typeface="Times New Roman"/>
                            </a:rPr>
                            <a:t>8</a:t>
                          </a:r>
                          <a:endParaRPr lang="en-US" sz="1600" dirty="0">
                            <a:effectLst/>
                            <a:latin typeface="Calibri"/>
                            <a:ea typeface="Malgun Gothic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 smtClean="0">
                              <a:effectLst/>
                              <a:latin typeface="Calibri"/>
                              <a:ea typeface="Malgun Gothic"/>
                              <a:cs typeface="Times New Roman"/>
                            </a:rPr>
                            <a:t>0 – 15 </a:t>
                          </a:r>
                          <a:endParaRPr lang="en-US" sz="1600" dirty="0">
                            <a:effectLst/>
                            <a:latin typeface="Calibri"/>
                            <a:ea typeface="Malgun Gothic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 smtClean="0">
                              <a:effectLst/>
                            </a:rPr>
                            <a:t>0 – 15 </a:t>
                          </a:r>
                          <a:endParaRPr lang="en-US" sz="1600" dirty="0">
                            <a:effectLst/>
                            <a:latin typeface="Calibri"/>
                            <a:ea typeface="Malgun Gothic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sz="1800" i="1" kern="1200" smtClean="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fPr>
                                <m:num>
                                  <m:r>
                                    <a:rPr lang="en-US" sz="1800" b="0" i="1" kern="1200" smtClean="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1</m:t>
                                  </m:r>
                                </m:num>
                                <m:den>
                                  <m:rad>
                                    <m:radPr>
                                      <m:degHide m:val="on"/>
                                      <m:ctrlPr>
                                        <a:rPr lang="en-US" sz="1800" i="1" kern="1200" smtClean="0">
                                          <a:solidFill>
                                            <a:schemeClr val="dk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sz="1800" b="0" i="1" kern="1200" smtClean="0">
                                          <a:solidFill>
                                            <a:schemeClr val="dk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2</m:t>
                                      </m:r>
                                    </m:e>
                                  </m:rad>
                                </m:den>
                              </m:f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sz="1800" i="1" kern="1200" smtClean="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dPr>
                                <m:e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sz="1800" i="1" kern="1200">
                                          <a:solidFill>
                                            <a:schemeClr val="dk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</m:ctrlPr>
                                    </m:mPr>
                                    <m:mr>
                                      <m:e>
                                        <m:sSup>
                                          <m:sSupPr>
                                            <m:ctrlPr>
                                              <a:rPr lang="en-GB" sz="1800" i="1" kern="1200" smtClean="0">
                                                <a:solidFill>
                                                  <a:schemeClr val="dk1"/>
                                                </a:solidFill>
                                                <a:effectLst/>
                                                <a:latin typeface="Cambria Math"/>
                                                <a:ea typeface="+mn-ea"/>
                                                <a:cs typeface="+mn-cs"/>
                                              </a:rPr>
                                            </m:ctrlPr>
                                          </m:sSupPr>
                                          <m:e>
                                            <m:sSub>
                                              <m:sSubPr>
                                                <m:ctrlPr>
                                                  <a:rPr lang="en-US" sz="1800" i="1" kern="1200" smtClean="0">
                                                    <a:solidFill>
                                                      <a:schemeClr val="dk1"/>
                                                    </a:solidFill>
                                                    <a:effectLst/>
                                                    <a:latin typeface="Cambria Math"/>
                                                    <a:ea typeface="+mn-ea"/>
                                                    <a:cs typeface="+mn-cs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a:rPr lang="en-GB" sz="1800" b="1" i="0" kern="1200">
                                                    <a:solidFill>
                                                      <a:schemeClr val="dk1"/>
                                                    </a:solidFill>
                                                    <a:effectLst/>
                                                    <a:latin typeface="Cambria Math"/>
                                                    <a:ea typeface="+mn-ea"/>
                                                    <a:cs typeface="+mn-cs"/>
                                                  </a:rPr>
                                                  <m:t>𝐞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en-GB" sz="1800" i="1" kern="1200">
                                                    <a:solidFill>
                                                      <a:schemeClr val="dk1"/>
                                                    </a:solidFill>
                                                    <a:effectLst/>
                                                    <a:latin typeface="Cambria Math"/>
                                                    <a:ea typeface="+mn-ea"/>
                                                    <a:cs typeface="+mn-cs"/>
                                                  </a:rPr>
                                                  <m:t>𝑖</m:t>
                                                </m:r>
                                              </m:sub>
                                            </m:sSub>
                                          </m:e>
                                          <m:sup>
                                            <m:r>
                                              <a:rPr lang="en-US" sz="1800" b="0" i="1" kern="1200" smtClean="0">
                                                <a:solidFill>
                                                  <a:schemeClr val="dk1"/>
                                                </a:solidFill>
                                                <a:effectLst/>
                                                <a:latin typeface="Cambria Math"/>
                                                <a:ea typeface="+mn-ea"/>
                                                <a:cs typeface="+mn-cs"/>
                                              </a:rPr>
                                              <m:t>(4)</m:t>
                                            </m:r>
                                          </m:sup>
                                        </m:sSup>
                                      </m:e>
                                    </m:mr>
                                    <m:mr>
                                      <m:e>
                                        <m:sSup>
                                          <m:sSupPr>
                                            <m:ctrlPr>
                                              <a:rPr lang="en-US" sz="1800" i="1" kern="1200">
                                                <a:solidFill>
                                                  <a:schemeClr val="dk1"/>
                                                </a:solidFill>
                                                <a:effectLst/>
                                                <a:latin typeface="Cambria Math"/>
                                                <a:ea typeface="+mn-ea"/>
                                                <a:cs typeface="+mn-cs"/>
                                              </a:rPr>
                                            </m:ctrlPr>
                                          </m:sSupPr>
                                          <m:e>
                                            <m:r>
                                              <a:rPr lang="en-GB" sz="1800" i="1" kern="1200">
                                                <a:solidFill>
                                                  <a:schemeClr val="dk1"/>
                                                </a:solidFill>
                                                <a:effectLst/>
                                                <a:latin typeface="Cambria Math"/>
                                                <a:ea typeface="+mn-ea"/>
                                                <a:cs typeface="+mn-cs"/>
                                              </a:rPr>
                                              <m:t>𝑗</m:t>
                                            </m:r>
                                          </m:e>
                                          <m:sup>
                                            <m:r>
                                              <a:rPr lang="en-GB" sz="1800" i="1" kern="1200">
                                                <a:solidFill>
                                                  <a:schemeClr val="dk1"/>
                                                </a:solidFill>
                                                <a:effectLst/>
                                                <a:latin typeface="Cambria Math"/>
                                                <a:ea typeface="+mn-ea"/>
                                                <a:cs typeface="+mn-cs"/>
                                              </a:rPr>
                                              <m:t>𝑘</m:t>
                                            </m:r>
                                          </m:sup>
                                        </m:sSup>
                                        <m:sSup>
                                          <m:sSupPr>
                                            <m:ctrlPr>
                                              <a:rPr lang="en-GB" sz="1800" i="1" kern="1200" smtClean="0">
                                                <a:solidFill>
                                                  <a:schemeClr val="dk1"/>
                                                </a:solidFill>
                                                <a:effectLst/>
                                                <a:latin typeface="Cambria Math"/>
                                                <a:ea typeface="+mn-ea"/>
                                                <a:cs typeface="+mn-cs"/>
                                              </a:rPr>
                                            </m:ctrlPr>
                                          </m:sSupPr>
                                          <m:e>
                                            <m:sSub>
                                              <m:sSubPr>
                                                <m:ctrlPr>
                                                  <a:rPr lang="en-US" sz="1800" i="1" kern="1200" smtClean="0">
                                                    <a:solidFill>
                                                      <a:schemeClr val="dk1"/>
                                                    </a:solidFill>
                                                    <a:effectLst/>
                                                    <a:latin typeface="Cambria Math"/>
                                                    <a:ea typeface="+mn-ea"/>
                                                    <a:cs typeface="+mn-cs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a:rPr lang="en-GB" sz="1800" b="1" i="0" kern="1200">
                                                    <a:solidFill>
                                                      <a:schemeClr val="dk1"/>
                                                    </a:solidFill>
                                                    <a:effectLst/>
                                                    <a:latin typeface="Cambria Math"/>
                                                    <a:ea typeface="+mn-ea"/>
                                                    <a:cs typeface="+mn-cs"/>
                                                  </a:rPr>
                                                  <m:t>𝐞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en-GB" sz="1800" i="1" kern="1200">
                                                    <a:solidFill>
                                                      <a:schemeClr val="dk1"/>
                                                    </a:solidFill>
                                                    <a:effectLst/>
                                                    <a:latin typeface="Cambria Math"/>
                                                    <a:ea typeface="+mn-ea"/>
                                                    <a:cs typeface="+mn-cs"/>
                                                  </a:rPr>
                                                  <m:t>𝑖</m:t>
                                                </m:r>
                                              </m:sub>
                                            </m:sSub>
                                          </m:e>
                                          <m:sup>
                                            <m:r>
                                              <a:rPr lang="en-US" sz="1800" b="0" i="1" kern="1200" smtClean="0">
                                                <a:solidFill>
                                                  <a:schemeClr val="dk1"/>
                                                </a:solidFill>
                                                <a:effectLst/>
                                                <a:latin typeface="Cambria Math"/>
                                                <a:ea typeface="+mn-ea"/>
                                                <a:cs typeface="+mn-cs"/>
                                              </a:rPr>
                                              <m:t>(4)</m:t>
                                            </m:r>
                                          </m:sup>
                                        </m:sSup>
                                      </m:e>
                                    </m:mr>
                                  </m:m>
                                </m:e>
                              </m:d>
                            </m:oMath>
                          </a14:m>
                          <a:r>
                            <a:rPr lang="en-GB" sz="18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, </a:t>
                          </a:r>
                          <a:r>
                            <a:rPr lang="en-GB" sz="1800" i="1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k</a:t>
                          </a:r>
                          <a:r>
                            <a:rPr lang="en-GB" sz="18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=0,1,2,3; </a:t>
                          </a:r>
                          <a:r>
                            <a:rPr lang="en-GB" sz="1800" i="1" kern="1200" dirty="0" err="1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i</a:t>
                          </a:r>
                          <a:r>
                            <a:rPr lang="en-GB" sz="18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=0,1,2,3</a:t>
                          </a:r>
                          <a:endParaRPr lang="en-US" sz="1600" dirty="0">
                            <a:effectLst/>
                            <a:latin typeface="Calibri"/>
                            <a:ea typeface="Malgun Gothic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13384877"/>
                  </p:ext>
                </p:extLst>
              </p:nvPr>
            </p:nvGraphicFramePr>
            <p:xfrm>
              <a:off x="228600" y="3962400"/>
              <a:ext cx="8686799" cy="2546161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066800"/>
                    <a:gridCol w="1143000"/>
                    <a:gridCol w="2209800"/>
                    <a:gridCol w="4267199"/>
                  </a:tblGrid>
                  <a:tr h="560832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 smtClean="0">
                              <a:effectLst/>
                            </a:rPr>
                            <a:t>Number of ports N</a:t>
                          </a:r>
                          <a:r>
                            <a:rPr lang="en-US" sz="1600" baseline="-25000" dirty="0" smtClean="0">
                              <a:effectLst/>
                            </a:rPr>
                            <a:t>P</a:t>
                          </a:r>
                          <a:endParaRPr lang="en-US" sz="1600" baseline="-25000" dirty="0">
                            <a:effectLst/>
                            <a:latin typeface="Calibri"/>
                            <a:ea typeface="Malgun Gothic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 smtClean="0">
                              <a:effectLst/>
                              <a:latin typeface="Calibri"/>
                              <a:ea typeface="Malgun Gothic"/>
                              <a:cs typeface="Times New Roman"/>
                            </a:rPr>
                            <a:t>PMI value</a:t>
                          </a:r>
                          <a:endParaRPr lang="en-US" sz="1600" dirty="0">
                            <a:effectLst/>
                            <a:latin typeface="Calibri"/>
                            <a:ea typeface="Malgun Gothic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</a:rPr>
                            <a:t>Selected i'</a:t>
                          </a:r>
                          <a:r>
                            <a:rPr lang="en-US" sz="1600" baseline="-25000" dirty="0">
                              <a:effectLst/>
                            </a:rPr>
                            <a:t>2</a:t>
                          </a:r>
                          <a:r>
                            <a:rPr lang="en-US" sz="1600" dirty="0">
                              <a:effectLst/>
                            </a:rPr>
                            <a:t> </a:t>
                          </a:r>
                          <a:r>
                            <a:rPr lang="en-US" sz="1600" dirty="0" smtClean="0">
                              <a:effectLst/>
                            </a:rPr>
                            <a:t>indices from class A codebook table</a:t>
                          </a:r>
                          <a:endParaRPr lang="en-US" sz="1600" dirty="0">
                            <a:effectLst/>
                            <a:latin typeface="Calibri"/>
                            <a:ea typeface="Malgun Gothic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 smtClean="0">
                              <a:effectLst/>
                            </a:rPr>
                            <a:t>Resulting  </a:t>
                          </a:r>
                          <a:r>
                            <a:rPr lang="en-US" sz="1600" dirty="0" err="1" smtClean="0">
                              <a:effectLst/>
                            </a:rPr>
                            <a:t>precoders</a:t>
                          </a:r>
                          <a:r>
                            <a:rPr lang="en-US" sz="1600" dirty="0" smtClean="0">
                              <a:effectLst/>
                            </a:rPr>
                            <a:t> W</a:t>
                          </a:r>
                          <a:r>
                            <a:rPr lang="en-US" sz="1600" baseline="-25000" dirty="0" smtClean="0">
                              <a:effectLst/>
                            </a:rPr>
                            <a:t>m1,m2,n</a:t>
                          </a:r>
                          <a:endParaRPr lang="en-US" sz="1600" baseline="-25000" dirty="0">
                            <a:effectLst/>
                            <a:latin typeface="Calibri"/>
                            <a:ea typeface="Malgun Gothic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581343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 smtClean="0">
                              <a:effectLst/>
                              <a:latin typeface="Calibri"/>
                              <a:ea typeface="Malgun Gothic"/>
                              <a:cs typeface="Times New Roman"/>
                            </a:rPr>
                            <a:t>2</a:t>
                          </a:r>
                          <a:endParaRPr lang="en-US" sz="1600" dirty="0">
                            <a:effectLst/>
                            <a:latin typeface="Calibri"/>
                            <a:ea typeface="Malgun Gothic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 smtClean="0">
                              <a:effectLst/>
                              <a:latin typeface="Calibri"/>
                              <a:ea typeface="Malgun Gothic"/>
                              <a:cs typeface="Times New Roman"/>
                            </a:rPr>
                            <a:t>0 – 3 </a:t>
                          </a:r>
                          <a:endParaRPr lang="en-US" sz="1600" dirty="0">
                            <a:effectLst/>
                            <a:latin typeface="Calibri"/>
                            <a:ea typeface="Malgun Gothic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</a:rPr>
                            <a:t>0 – 3</a:t>
                          </a:r>
                          <a:endParaRPr lang="en-US" sz="1600" dirty="0">
                            <a:effectLst/>
                            <a:latin typeface="Calibri"/>
                            <a:ea typeface="Malgun Gothic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ko-KR"/>
                        </a:p>
                      </a:txBody>
                      <a:tcPr marL="68580" marR="68580" marT="0" marB="0">
                        <a:blipFill rotWithShape="1">
                          <a:blip r:embed="rId2"/>
                          <a:stretch>
                            <a:fillRect l="-103571" t="-102083" r="-143" b="-240625"/>
                          </a:stretch>
                        </a:blipFill>
                      </a:tcPr>
                    </a:tc>
                  </a:tr>
                  <a:tr h="701993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 smtClean="0">
                              <a:effectLst/>
                              <a:latin typeface="Calibri"/>
                              <a:ea typeface="Malgun Gothic"/>
                              <a:cs typeface="Times New Roman"/>
                            </a:rPr>
                            <a:t>4</a:t>
                          </a:r>
                          <a:endParaRPr lang="en-US" sz="1600" dirty="0">
                            <a:effectLst/>
                            <a:latin typeface="Calibri"/>
                            <a:ea typeface="Malgun Gothic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 smtClean="0">
                              <a:effectLst/>
                              <a:latin typeface="Calibri"/>
                              <a:ea typeface="Malgun Gothic"/>
                              <a:cs typeface="Times New Roman"/>
                            </a:rPr>
                            <a:t>0 – 7 </a:t>
                          </a:r>
                          <a:endParaRPr lang="en-US" sz="1600" dirty="0">
                            <a:effectLst/>
                            <a:latin typeface="Calibri"/>
                            <a:ea typeface="Malgun Gothic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</a:rPr>
                            <a:t>0 – </a:t>
                          </a:r>
                          <a:r>
                            <a:rPr lang="en-US" sz="1600" dirty="0" smtClean="0">
                              <a:effectLst/>
                            </a:rPr>
                            <a:t>7</a:t>
                          </a:r>
                          <a:endParaRPr lang="en-US" sz="1600" dirty="0">
                            <a:effectLst/>
                            <a:latin typeface="Calibri"/>
                            <a:ea typeface="Malgun Gothic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ko-KR"/>
                        </a:p>
                      </a:txBody>
                      <a:tcPr marL="68580" marR="68580" marT="0" marB="0">
                        <a:blipFill rotWithShape="1">
                          <a:blip r:embed="rId2"/>
                          <a:stretch>
                            <a:fillRect l="-103571" t="-168696" r="-143" b="-100870"/>
                          </a:stretch>
                        </a:blipFill>
                      </a:tcPr>
                    </a:tc>
                  </a:tr>
                  <a:tr h="701993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 smtClean="0">
                              <a:effectLst/>
                              <a:latin typeface="Calibri"/>
                              <a:ea typeface="Malgun Gothic"/>
                              <a:cs typeface="Times New Roman"/>
                            </a:rPr>
                            <a:t>8</a:t>
                          </a:r>
                          <a:endParaRPr lang="en-US" sz="1600" dirty="0">
                            <a:effectLst/>
                            <a:latin typeface="Calibri"/>
                            <a:ea typeface="Malgun Gothic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 smtClean="0">
                              <a:effectLst/>
                              <a:latin typeface="Calibri"/>
                              <a:ea typeface="Malgun Gothic"/>
                              <a:cs typeface="Times New Roman"/>
                            </a:rPr>
                            <a:t>0 – 15 </a:t>
                          </a:r>
                          <a:endParaRPr lang="en-US" sz="1600" dirty="0">
                            <a:effectLst/>
                            <a:latin typeface="Calibri"/>
                            <a:ea typeface="Malgun Gothic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 smtClean="0">
                              <a:effectLst/>
                            </a:rPr>
                            <a:t>0 – 15 </a:t>
                          </a:r>
                          <a:endParaRPr lang="en-US" sz="1600" dirty="0">
                            <a:effectLst/>
                            <a:latin typeface="Calibri"/>
                            <a:ea typeface="Malgun Gothic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ko-KR"/>
                        </a:p>
                      </a:txBody>
                      <a:tcPr marL="68580" marR="68580" marT="0" marB="0">
                        <a:blipFill rotWithShape="1">
                          <a:blip r:embed="rId2"/>
                          <a:stretch>
                            <a:fillRect l="-103571" t="-268696" r="-143" b="-870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829734" y="1857747"/>
                <a:ext cx="16002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</a:rPr>
                            <m:t>𝑖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11</m:t>
                          </m:r>
                        </m:sub>
                      </m:sSub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/>
                            </a:rPr>
                            <m:t>𝑖</m:t>
                          </m:r>
                        </m:e>
                        <m:sub>
                          <m:r>
                            <a:rPr lang="en-US" i="1">
                              <a:latin typeface="Cambria Math"/>
                            </a:rPr>
                            <m:t>1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en-US" i="1">
                          <a:latin typeface="Cambria Math"/>
                        </a:rPr>
                        <m:t>=</m:t>
                      </m:r>
                      <m:r>
                        <a:rPr lang="en-US" b="0" i="1" smtClean="0">
                          <a:latin typeface="Cambria Math"/>
                        </a:rPr>
                        <m:t>0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9734" y="1857747"/>
                <a:ext cx="1600200" cy="369332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/>
              <p:cNvSpPr txBox="1"/>
              <p:nvPr/>
            </p:nvSpPr>
            <p:spPr>
              <a:xfrm>
                <a:off x="829734" y="3113684"/>
                <a:ext cx="6671452" cy="5890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ko-KR" i="1" smtClean="0">
                            <a:latin typeface="Cambria Math"/>
                          </a:rPr>
                        </m:ctrlPr>
                      </m:sSubSupPr>
                      <m:e>
                        <m:r>
                          <a:rPr lang="en-US" altLang="ko-KR" b="1">
                            <a:latin typeface="Cambria Math"/>
                          </a:rPr>
                          <m:t>𝐞</m:t>
                        </m:r>
                      </m:e>
                      <m:sub>
                        <m:r>
                          <a:rPr lang="en-US" altLang="ko-KR" i="1">
                            <a:latin typeface="Cambria Math"/>
                          </a:rPr>
                          <m:t>𝑖</m:t>
                        </m:r>
                      </m:sub>
                      <m:sup>
                        <m:d>
                          <m:dPr>
                            <m:ctrlPr>
                              <a:rPr lang="en-US" altLang="ko-KR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altLang="ko-KR" i="1">
                                <a:latin typeface="Cambria Math"/>
                              </a:rPr>
                              <m:t>𝑁</m:t>
                            </m:r>
                          </m:e>
                        </m:d>
                      </m:sup>
                    </m:sSubSup>
                    <m:r>
                      <a:rPr lang="en-US" altLang="ko-KR" b="0" i="0" smtClean="0">
                        <a:latin typeface="Cambria Math"/>
                      </a:rPr>
                      <m:t> </m:t>
                    </m:r>
                  </m:oMath>
                </a14:m>
                <a:r>
                  <a:rPr lang="en-US" dirty="0" smtClean="0"/>
                  <a:t>is a length-</a:t>
                </a:r>
                <a:r>
                  <a:rPr lang="en-US" i="1" dirty="0" smtClean="0"/>
                  <a:t>N</a:t>
                </a:r>
                <a:r>
                  <a:rPr lang="en-US" dirty="0" smtClean="0"/>
                  <a:t> selection vector where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i="1">
                            <a:latin typeface="Cambria Math"/>
                          </a:rPr>
                        </m:ctrlPr>
                      </m:sSubPr>
                      <m:e>
                        <m:d>
                          <m:dPr>
                            <m:begChr m:val="["/>
                            <m:endChr m:val="]"/>
                            <m:ctrlPr>
                              <a:rPr lang="en-US" altLang="ko-KR" i="1">
                                <a:latin typeface="Cambria Math"/>
                              </a:rPr>
                            </m:ctrlPr>
                          </m:dPr>
                          <m:e>
                            <m:sSubSup>
                              <m:sSubSupPr>
                                <m:ctrlPr>
                                  <a:rPr lang="en-US" altLang="ko-KR" i="1">
                                    <a:latin typeface="Cambria Math"/>
                                  </a:rPr>
                                </m:ctrlPr>
                              </m:sSubSupPr>
                              <m:e>
                                <m:r>
                                  <a:rPr lang="en-US" altLang="ko-KR" b="1">
                                    <a:latin typeface="Cambria Math"/>
                                  </a:rPr>
                                  <m:t>𝐞</m:t>
                                </m:r>
                              </m:e>
                              <m:sub>
                                <m:r>
                                  <a:rPr lang="en-US" altLang="ko-KR" i="1">
                                    <a:latin typeface="Cambria Math"/>
                                  </a:rPr>
                                  <m:t>𝑖</m:t>
                                </m:r>
                              </m:sub>
                              <m:sup>
                                <m:d>
                                  <m:dPr>
                                    <m:ctrlPr>
                                      <a:rPr lang="en-US" altLang="ko-KR" i="1"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altLang="ko-KR" i="1">
                                        <a:latin typeface="Cambria Math"/>
                                      </a:rPr>
                                      <m:t>𝑁</m:t>
                                    </m:r>
                                  </m:e>
                                </m:d>
                              </m:sup>
                            </m:sSubSup>
                          </m:e>
                        </m:d>
                      </m:e>
                      <m:sub>
                        <m:r>
                          <a:rPr lang="en-US" altLang="ko-KR" i="1">
                            <a:latin typeface="Cambria Math"/>
                          </a:rPr>
                          <m:t>𝑙</m:t>
                        </m:r>
                      </m:sub>
                    </m:sSub>
                    <m:r>
                      <a:rPr lang="en-US" altLang="ko-KR" i="1">
                        <a:latin typeface="Cambria Math"/>
                      </a:rPr>
                      <m:t>=</m:t>
                    </m:r>
                    <m:d>
                      <m:dPr>
                        <m:begChr m:val="{"/>
                        <m:endChr m:val=""/>
                        <m:ctrlPr>
                          <a:rPr lang="en-US" altLang="ko-KR" i="1"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ko-KR" i="1"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ko-KR" i="1">
                                  <a:latin typeface="Cambria Math"/>
                                </a:rPr>
                                <m:t>1</m:t>
                              </m:r>
                              <m:r>
                                <a:rPr lang="en-US" altLang="ko-KR" i="1">
                                  <a:latin typeface="Cambria Math"/>
                                </a:rPr>
                                <m:t>,</m:t>
                              </m:r>
                            </m:e>
                            <m:e>
                              <m:r>
                                <a:rPr lang="en-US" altLang="ko-KR" i="1">
                                  <a:latin typeface="Cambria Math"/>
                                </a:rPr>
                                <m:t>𝑖</m:t>
                              </m:r>
                              <m:r>
                                <a:rPr lang="en-US" altLang="ko-KR" i="1">
                                  <a:latin typeface="Cambria Math"/>
                                </a:rPr>
                                <m:t>=</m:t>
                              </m:r>
                              <m:r>
                                <a:rPr lang="en-US" altLang="ko-KR" i="1">
                                  <a:latin typeface="Cambria Math"/>
                                  <a:ea typeface="Cambria Math"/>
                                </a:rPr>
                                <m:t>𝑙</m:t>
                              </m:r>
                            </m:e>
                          </m:mr>
                          <m:mr>
                            <m:e>
                              <m:r>
                                <a:rPr lang="en-US" altLang="ko-KR" i="1">
                                  <a:latin typeface="Cambria Math"/>
                                </a:rPr>
                                <m:t>0,</m:t>
                              </m:r>
                            </m:e>
                            <m:e>
                              <m:r>
                                <m:rPr>
                                  <m:sty m:val="p"/>
                                </m:rPr>
                                <a:rPr lang="en-US" altLang="ko-KR">
                                  <a:latin typeface="Cambria Math"/>
                                </a:rPr>
                                <m:t>elsewhere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ko-KR" altLang="en-US" dirty="0"/>
              </a:p>
            </p:txBody>
          </p:sp>
        </mc:Choice>
        <mc:Fallback xmlns=""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9734" y="3113684"/>
                <a:ext cx="6671452" cy="589072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829734" y="2342375"/>
                <a:ext cx="6164444" cy="65601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ko-KR" sz="1600" i="1" smtClean="0">
                            <a:latin typeface="Cambria Math"/>
                          </a:rPr>
                        </m:ctrlPr>
                      </m:sSubSupPr>
                      <m:e>
                        <m:r>
                          <a:rPr lang="en-US" altLang="ko-KR" sz="1600" i="1">
                            <a:latin typeface="Cambria Math"/>
                          </a:rPr>
                          <m:t>𝑊</m:t>
                        </m:r>
                      </m:e>
                      <m:sub>
                        <m:sSub>
                          <m:sSubPr>
                            <m:ctrlPr>
                              <a:rPr lang="en-US" altLang="ko-KR" sz="16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ko-KR" sz="1600" i="1">
                                <a:latin typeface="Cambria Math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ko-KR" sz="1600" i="1"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en-US" altLang="ko-KR" sz="1600" i="1">
                            <a:latin typeface="Cambria Math"/>
                          </a:rPr>
                          <m:t>,</m:t>
                        </m:r>
                        <m:sSub>
                          <m:sSubPr>
                            <m:ctrlPr>
                              <a:rPr lang="en-US" altLang="ko-KR" sz="16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ko-KR" sz="1600" i="1">
                                <a:latin typeface="Cambria Math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ko-KR" sz="1600" i="1">
                                <a:latin typeface="Cambria Math"/>
                              </a:rPr>
                              <m:t>2</m:t>
                            </m:r>
                          </m:sub>
                        </m:sSub>
                        <m:r>
                          <a:rPr lang="en-US" altLang="ko-KR" sz="1600" i="1">
                            <a:latin typeface="Cambria Math"/>
                          </a:rPr>
                          <m:t>,</m:t>
                        </m:r>
                        <m:r>
                          <a:rPr lang="en-US" altLang="ko-KR" sz="1600" i="1">
                            <a:latin typeface="Cambria Math"/>
                          </a:rPr>
                          <m:t>𝑛</m:t>
                        </m:r>
                      </m:sub>
                      <m:sup>
                        <m:d>
                          <m:dPr>
                            <m:ctrlPr>
                              <a:rPr lang="en-US" altLang="ko-KR" sz="1600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altLang="ko-KR" sz="1600" i="1">
                                <a:latin typeface="Cambria Math"/>
                              </a:rPr>
                              <m:t>1</m:t>
                            </m:r>
                          </m:e>
                        </m:d>
                      </m:sup>
                    </m:sSubSup>
                    <m:r>
                      <a:rPr lang="en-US" altLang="ko-KR" sz="16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altLang="ko-KR" sz="16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ko-KR" sz="160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ko-KR" sz="1600" i="1">
                            <a:latin typeface="Cambria Math"/>
                          </a:rPr>
                          <m:t>√</m:t>
                        </m:r>
                        <m:r>
                          <a:rPr lang="en-US" altLang="ko-KR" sz="1600" i="1">
                            <a:latin typeface="Cambria Math"/>
                          </a:rPr>
                          <m:t>𝑄</m:t>
                        </m:r>
                      </m:den>
                    </m:f>
                    <m:d>
                      <m:dPr>
                        <m:begChr m:val="["/>
                        <m:endChr m:val="]"/>
                        <m:ctrlPr>
                          <a:rPr lang="en-US" altLang="ko-KR" sz="1600" i="1"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ko-KR" sz="1600" i="1" smtClean="0"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altLang="ko-KR" sz="1600" b="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US" altLang="ko-KR" sz="1600" b="0" i="1" smtClean="0">
                                      <a:latin typeface="Cambria Math"/>
                                    </a:rPr>
                                    <m:t>𝑣</m:t>
                                  </m:r>
                                </m:e>
                                <m:sub>
                                  <m:sSub>
                                    <m:sSubPr>
                                      <m:ctrlPr>
                                        <a:rPr lang="en-US" altLang="ko-KR" sz="1600" b="0" i="1" smtClean="0"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lang="en-US" altLang="ko-KR" sz="1600" b="0" i="1" smtClean="0">
                                          <a:latin typeface="Cambria Math"/>
                                        </a:rPr>
                                        <m:t>𝑚</m:t>
                                      </m:r>
                                    </m:e>
                                    <m:sub>
                                      <m:r>
                                        <m:rPr>
                                          <m:brk m:alnAt="7"/>
                                        </m:rPr>
                                        <a:rPr lang="en-US" altLang="ko-KR" sz="1600" b="0" i="1" smtClean="0">
                                          <a:latin typeface="Cambria Math"/>
                                        </a:rPr>
                                        <m:t>1</m:t>
                                      </m:r>
                                    </m:sub>
                                  </m:sSub>
                                </m:sub>
                              </m:sSub>
                              <m:r>
                                <m:rPr>
                                  <m:brk m:alnAt="7"/>
                                </m:rPr>
                                <a:rPr lang="en-US" altLang="ko-KR" sz="1600" b="0" i="1" smtClean="0">
                                  <a:latin typeface="Cambria Math"/>
                                  <a:ea typeface="Cambria Math"/>
                                </a:rPr>
                                <m:t>⊗</m:t>
                              </m:r>
                              <m:sSub>
                                <m:sSubPr>
                                  <m:ctrlPr>
                                    <a:rPr lang="en-US" altLang="ko-KR" sz="1600" b="0" i="1" smtClean="0">
                                      <a:latin typeface="Cambria Math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US" altLang="ko-KR" sz="1600" b="0" i="1" smtClean="0">
                                      <a:latin typeface="Cambria Math"/>
                                      <a:ea typeface="Cambria Math"/>
                                    </a:rPr>
                                    <m:t>𝑢</m:t>
                                  </m:r>
                                </m:e>
                                <m:sub>
                                  <m:sSub>
                                    <m:sSubPr>
                                      <m:ctrlPr>
                                        <a:rPr lang="en-US" altLang="ko-KR" sz="1600" b="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lang="en-US" altLang="ko-KR" sz="1600" b="0" i="1" smtClean="0">
                                          <a:latin typeface="Cambria Math"/>
                                          <a:ea typeface="Cambria Math"/>
                                        </a:rPr>
                                        <m:t>𝑚</m:t>
                                      </m:r>
                                    </m:e>
                                    <m:sub>
                                      <m:r>
                                        <m:rPr>
                                          <m:brk m:alnAt="7"/>
                                        </m:rPr>
                                        <a:rPr lang="en-US" altLang="ko-KR" sz="1600" b="0" i="1" smtClean="0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b>
                                  </m:sSub>
                                </m:sub>
                              </m:sSub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altLang="ko-KR" sz="1600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sSub>
                                    <m:sSubPr>
                                      <m:ctrlPr>
                                        <a:rPr lang="en-US" altLang="ko-KR" sz="1600" b="0" i="1" smtClean="0"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ko-KR" altLang="en-US" sz="1600" i="1" smtClean="0">
                                          <a:latin typeface="Cambria Math"/>
                                        </a:rPr>
                                        <m:t>𝜑</m:t>
                                      </m:r>
                                    </m:e>
                                    <m:sub>
                                      <m:r>
                                        <a:rPr lang="en-US" altLang="ko-KR" sz="1600" b="0" i="1" smtClean="0">
                                          <a:latin typeface="Cambria Math"/>
                                        </a:rPr>
                                        <m:t>𝑛</m:t>
                                      </m:r>
                                    </m:sub>
                                  </m:sSub>
                                  <m:r>
                                    <m:rPr>
                                      <m:brk m:alnAt="7"/>
                                    </m:rPr>
                                    <a:rPr lang="en-US" altLang="ko-KR" sz="1600" i="1">
                                      <a:latin typeface="Cambria Math"/>
                                    </a:rPr>
                                    <m:t>𝑣</m:t>
                                  </m:r>
                                </m:e>
                                <m:sub>
                                  <m:sSub>
                                    <m:sSubPr>
                                      <m:ctrlPr>
                                        <a:rPr lang="en-US" altLang="ko-KR" sz="1600" i="1"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lang="en-US" altLang="ko-KR" sz="1600" i="1">
                                          <a:latin typeface="Cambria Math"/>
                                        </a:rPr>
                                        <m:t>𝑚</m:t>
                                      </m:r>
                                    </m:e>
                                    <m:sub>
                                      <m:r>
                                        <m:rPr>
                                          <m:brk m:alnAt="7"/>
                                        </m:rPr>
                                        <a:rPr lang="en-US" altLang="ko-KR" sz="1600" i="1">
                                          <a:latin typeface="Cambria Math"/>
                                        </a:rPr>
                                        <m:t>1</m:t>
                                      </m:r>
                                    </m:sub>
                                  </m:sSub>
                                </m:sub>
                              </m:sSub>
                              <m:r>
                                <m:rPr>
                                  <m:brk m:alnAt="7"/>
                                </m:rPr>
                                <a:rPr lang="en-US" altLang="ko-KR" sz="1600" i="1">
                                  <a:latin typeface="Cambria Math"/>
                                  <a:ea typeface="Cambria Math"/>
                                </a:rPr>
                                <m:t>⊗</m:t>
                              </m:r>
                              <m:sSub>
                                <m:sSubPr>
                                  <m:ctrlPr>
                                    <a:rPr lang="en-US" altLang="ko-KR" sz="1600" i="1">
                                      <a:latin typeface="Cambria Math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US" altLang="ko-KR" sz="1600" i="1">
                                      <a:latin typeface="Cambria Math"/>
                                      <a:ea typeface="Cambria Math"/>
                                    </a:rPr>
                                    <m:t>𝑢</m:t>
                                  </m:r>
                                </m:e>
                                <m:sub>
                                  <m:sSub>
                                    <m:sSubPr>
                                      <m:ctrlPr>
                                        <a:rPr lang="en-US" altLang="ko-KR" sz="1600" i="1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lang="en-US" altLang="ko-KR" sz="1600" i="1">
                                          <a:latin typeface="Cambria Math"/>
                                          <a:ea typeface="Cambria Math"/>
                                        </a:rPr>
                                        <m:t>𝑚</m:t>
                                      </m:r>
                                    </m:e>
                                    <m:sub>
                                      <m:r>
                                        <m:rPr>
                                          <m:brk m:alnAt="7"/>
                                        </m:rPr>
                                        <a:rPr lang="en-US" altLang="ko-KR" sz="1600" i="1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b>
                                  </m:sSub>
                                </m:sub>
                              </m:sSub>
                            </m:e>
                          </m:mr>
                        </m:m>
                      </m:e>
                    </m:d>
                  </m:oMath>
                </a14:m>
                <a:r>
                  <a:rPr lang="ko-KR" altLang="en-US" dirty="0" smtClean="0"/>
                  <a:t>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i="1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brk m:alnAt="7"/>
                          </m:rPr>
                          <a:rPr lang="en-US" altLang="ko-KR" i="1">
                            <a:latin typeface="Cambria Math"/>
                          </a:rPr>
                          <m:t>𝑣</m:t>
                        </m:r>
                      </m:e>
                      <m:sub>
                        <m:sSub>
                          <m:sSubPr>
                            <m:ctrlPr>
                              <a:rPr lang="en-US" altLang="ko-KR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m:rPr>
                                <m:brk m:alnAt="7"/>
                              </m:rPr>
                              <a:rPr lang="en-US" altLang="ko-KR" i="1">
                                <a:latin typeface="Cambria Math"/>
                              </a:rPr>
                              <m:t>𝑚</m:t>
                            </m:r>
                          </m:e>
                          <m:sub>
                            <m:r>
                              <m:rPr>
                                <m:brk m:alnAt="7"/>
                              </m:rPr>
                              <a:rPr lang="en-US" altLang="ko-KR" i="1">
                                <a:latin typeface="Cambria Math"/>
                              </a:rPr>
                              <m:t>1</m:t>
                            </m:r>
                          </m:sub>
                        </m:sSub>
                      </m:sub>
                    </m:sSub>
                    <m:r>
                      <a:rPr lang="en-US" altLang="ko-KR" i="1">
                        <a:latin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altLang="ko-KR" i="1">
                            <a:latin typeface="Cambria Math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ko-KR" i="1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altLang="ko-KR" i="1">
                                <a:latin typeface="Cambria Math"/>
                              </a:rPr>
                              <m:t>𝑄</m:t>
                            </m:r>
                          </m:num>
                          <m:den>
                            <m:r>
                              <a:rPr lang="en-US" altLang="ko-KR" i="1">
                                <a:latin typeface="Cambria Math"/>
                              </a:rPr>
                              <m:t>2</m:t>
                            </m:r>
                          </m:den>
                        </m:f>
                      </m:e>
                    </m:rad>
                    <m:sSubSup>
                      <m:sSubSupPr>
                        <m:ctrlPr>
                          <a:rPr lang="en-US" altLang="ko-KR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US" altLang="ko-KR" b="1">
                            <a:latin typeface="Cambria Math"/>
                          </a:rPr>
                          <m:t>𝐞</m:t>
                        </m:r>
                      </m:e>
                      <m:sub>
                        <m:sSub>
                          <m:sSubPr>
                            <m:ctrlPr>
                              <a:rPr lang="en-US" altLang="ko-KR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ko-KR" i="1">
                                <a:latin typeface="Cambria Math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ko-KR" i="1">
                                <a:latin typeface="Cambria Math"/>
                              </a:rPr>
                              <m:t>1</m:t>
                            </m:r>
                          </m:sub>
                        </m:sSub>
                      </m:sub>
                      <m:sup>
                        <m:d>
                          <m:dPr>
                            <m:ctrlPr>
                              <a:rPr lang="en-US" altLang="ko-KR" i="1">
                                <a:latin typeface="Cambria Math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ko-KR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ko-KR" i="1">
                                    <a:latin typeface="Cambria Math"/>
                                  </a:rPr>
                                  <m:t>𝑁</m:t>
                                </m:r>
                              </m:e>
                              <m:sub>
                                <m:r>
                                  <a:rPr lang="en-US" altLang="ko-KR" i="1">
                                    <a:latin typeface="Cambria Math"/>
                                  </a:rPr>
                                  <m:t>𝑝</m:t>
                                </m:r>
                              </m:sub>
                            </m:sSub>
                            <m:r>
                              <a:rPr lang="en-US" altLang="ko-KR" i="1">
                                <a:latin typeface="Cambria Math"/>
                              </a:rPr>
                              <m:t>/2</m:t>
                            </m:r>
                          </m:e>
                        </m:d>
                      </m:sup>
                    </m:sSubSup>
                  </m:oMath>
                </a14:m>
                <a:r>
                  <a:rPr lang="ko-KR" altLang="en-US" dirty="0" smtClean="0"/>
                  <a:t>   </a:t>
                </a:r>
                <a14:m>
                  <m:oMath xmlns:m="http://schemas.openxmlformats.org/officeDocument/2006/math">
                    <m:r>
                      <a:rPr lang="en-US" altLang="ko-KR" b="0" i="0" smtClean="0">
                        <a:latin typeface="Cambria Math"/>
                      </a:rPr>
                      <m:t>     </m:t>
                    </m:r>
                    <m:sSub>
                      <m:sSubPr>
                        <m:ctrlPr>
                          <a:rPr lang="en-US" altLang="ko-KR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i="1">
                            <a:latin typeface="Cambria Math"/>
                          </a:rPr>
                          <m:t>𝑢</m:t>
                        </m:r>
                      </m:e>
                      <m:sub>
                        <m:sSub>
                          <m:sSubPr>
                            <m:ctrlPr>
                              <a:rPr lang="en-US" altLang="ko-KR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m:rPr>
                                <m:brk m:alnAt="7"/>
                              </m:rPr>
                              <a:rPr lang="en-US" altLang="ko-KR" i="1">
                                <a:latin typeface="Cambria Math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ko-KR" i="1"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sub>
                    </m:sSub>
                    <m:r>
                      <a:rPr lang="en-US" altLang="ko-KR" i="1">
                        <a:latin typeface="Cambria Math"/>
                      </a:rPr>
                      <m:t>=1</m:t>
                    </m:r>
                  </m:oMath>
                </a14:m>
                <a:endParaRPr lang="ko-KR" altLang="en-US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9734" y="2342375"/>
                <a:ext cx="6164444" cy="656013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04969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440</TotalTime>
  <Words>433</Words>
  <Application>Microsoft Office PowerPoint</Application>
  <PresentationFormat>화면 슬라이드 쇼(4:3)</PresentationFormat>
  <Paragraphs>42</Paragraphs>
  <Slides>4</Slides>
  <Notes>0</Notes>
  <HiddenSlides>0</HiddenSlides>
  <MMClips>0</MMClips>
  <ScaleCrop>false</ScaleCrop>
  <HeadingPairs>
    <vt:vector size="6" baseType="variant">
      <vt:variant>
        <vt:lpstr>테마</vt:lpstr>
      </vt:variant>
      <vt:variant>
        <vt:i4>1</vt:i4>
      </vt:variant>
      <vt:variant>
        <vt:lpstr>포함된 OLE 서버</vt:lpstr>
      </vt:variant>
      <vt:variant>
        <vt:i4>2</vt:i4>
      </vt:variant>
      <vt:variant>
        <vt:lpstr>슬라이드 제목</vt:lpstr>
      </vt:variant>
      <vt:variant>
        <vt:i4>4</vt:i4>
      </vt:variant>
    </vt:vector>
  </HeadingPairs>
  <TitlesOfParts>
    <vt:vector size="7" baseType="lpstr">
      <vt:lpstr>Office Theme</vt:lpstr>
      <vt:lpstr>Equation</vt:lpstr>
      <vt:lpstr>Document</vt:lpstr>
      <vt:lpstr>WF on PMI feedback  for class B K=1</vt:lpstr>
      <vt:lpstr>Background – class B K=1 [R1-156217]</vt:lpstr>
      <vt:lpstr>Background – Rank-1 class A CB [R1-156217]</vt:lpstr>
      <vt:lpstr>Proposal: Rank-1 class B K=1 CB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class B CSI reporting</dc:title>
  <dc:creator>Eko Onggosanusi</dc:creator>
  <cp:lastModifiedBy>rentpc</cp:lastModifiedBy>
  <cp:revision>61</cp:revision>
  <dcterms:created xsi:type="dcterms:W3CDTF">2015-10-06T22:14:41Z</dcterms:created>
  <dcterms:modified xsi:type="dcterms:W3CDTF">2015-10-08T09:27:40Z</dcterms:modified>
</cp:coreProperties>
</file>