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7" r:id="rId2"/>
    <p:sldId id="259" r:id="rId3"/>
    <p:sldId id="261" r:id="rId4"/>
    <p:sldId id="260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54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CC81C4-D995-4C8A-9BAA-EE5AA3E493BC}" type="datetimeFigureOut">
              <a:rPr lang="zh-CN" altLang="en-US" smtClean="0"/>
              <a:pPr/>
              <a:t>2015/10/7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177F2D-5E9C-469D-8848-CCA35B039BC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2420C2-8CB5-449B-8A6B-8130CF20D3A5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177F2D-5E9C-469D-8848-CCA35B039BCD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>
              <a:ea typeface="宋体" charset="-122"/>
            </a:endParaRPr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D5D93CD-43BA-4AA6-AEB6-56365C7DD62A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>
              <a:ea typeface="宋体" charset="-122"/>
            </a:endParaRPr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D5D93CD-43BA-4AA6-AEB6-56365C7DD62A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F2214-0142-4AA1-A285-DCA5185401F3}" type="datetimeFigureOut">
              <a:rPr lang="zh-CN" altLang="en-US" smtClean="0"/>
              <a:pPr/>
              <a:t>2015/10/7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0F87A-AB8B-4729-BA23-35D5F043AF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F2214-0142-4AA1-A285-DCA5185401F3}" type="datetimeFigureOut">
              <a:rPr lang="zh-CN" altLang="en-US" smtClean="0"/>
              <a:pPr/>
              <a:t>2015/10/7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0F87A-AB8B-4729-BA23-35D5F043AF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F2214-0142-4AA1-A285-DCA5185401F3}" type="datetimeFigureOut">
              <a:rPr lang="zh-CN" altLang="en-US" smtClean="0"/>
              <a:pPr/>
              <a:t>2015/10/7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0F87A-AB8B-4729-BA23-35D5F043AF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F2214-0142-4AA1-A285-DCA5185401F3}" type="datetimeFigureOut">
              <a:rPr lang="zh-CN" altLang="en-US" smtClean="0"/>
              <a:pPr/>
              <a:t>2015/10/7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0F87A-AB8B-4729-BA23-35D5F043AF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F2214-0142-4AA1-A285-DCA5185401F3}" type="datetimeFigureOut">
              <a:rPr lang="zh-CN" altLang="en-US" smtClean="0"/>
              <a:pPr/>
              <a:t>2015/10/7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0F87A-AB8B-4729-BA23-35D5F043AF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F2214-0142-4AA1-A285-DCA5185401F3}" type="datetimeFigureOut">
              <a:rPr lang="zh-CN" altLang="en-US" smtClean="0"/>
              <a:pPr/>
              <a:t>2015/10/7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0F87A-AB8B-4729-BA23-35D5F043AF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F2214-0142-4AA1-A285-DCA5185401F3}" type="datetimeFigureOut">
              <a:rPr lang="zh-CN" altLang="en-US" smtClean="0"/>
              <a:pPr/>
              <a:t>2015/10/7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0F87A-AB8B-4729-BA23-35D5F043AF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F2214-0142-4AA1-A285-DCA5185401F3}" type="datetimeFigureOut">
              <a:rPr lang="zh-CN" altLang="en-US" smtClean="0"/>
              <a:pPr/>
              <a:t>2015/10/7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0F87A-AB8B-4729-BA23-35D5F043AF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F2214-0142-4AA1-A285-DCA5185401F3}" type="datetimeFigureOut">
              <a:rPr lang="zh-CN" altLang="en-US" smtClean="0"/>
              <a:pPr/>
              <a:t>2015/10/7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0F87A-AB8B-4729-BA23-35D5F043AF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F2214-0142-4AA1-A285-DCA5185401F3}" type="datetimeFigureOut">
              <a:rPr lang="zh-CN" altLang="en-US" smtClean="0"/>
              <a:pPr/>
              <a:t>2015/10/7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0F87A-AB8B-4729-BA23-35D5F043AF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F2214-0142-4AA1-A285-DCA5185401F3}" type="datetimeFigureOut">
              <a:rPr lang="zh-CN" altLang="en-US" smtClean="0"/>
              <a:pPr/>
              <a:t>2015/10/7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0F87A-AB8B-4729-BA23-35D5F043AF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0F2214-0142-4AA1-A285-DCA5185401F3}" type="datetimeFigureOut">
              <a:rPr lang="zh-CN" altLang="en-US" smtClean="0"/>
              <a:pPr/>
              <a:t>2015/10/7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C0F87A-AB8B-4729-BA23-35D5F043AF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8134672" cy="1470025"/>
          </a:xfrm>
        </p:spPr>
        <p:txBody>
          <a:bodyPr>
            <a:normAutofit/>
          </a:bodyPr>
          <a:lstStyle/>
          <a:p>
            <a:r>
              <a:rPr kumimoji="1" lang="en-US" altLang="ja-JP" dirty="0" smtClean="0"/>
              <a:t>WF on SRS </a:t>
            </a:r>
            <a:r>
              <a:rPr lang="en-US" altLang="ja-JP" dirty="0" smtClean="0"/>
              <a:t>Capacity Enhancements</a:t>
            </a:r>
            <a:endParaRPr kumimoji="1" lang="ja-JP" altLang="en-US" dirty="0"/>
          </a:p>
        </p:txBody>
      </p:sp>
      <p:sp>
        <p:nvSpPr>
          <p:cNvPr id="5" name="サブタイトル 4"/>
          <p:cNvSpPr>
            <a:spLocks noGrp="1"/>
          </p:cNvSpPr>
          <p:nvPr>
            <p:ph type="subTitle" idx="1"/>
          </p:nvPr>
        </p:nvSpPr>
        <p:spPr>
          <a:xfrm>
            <a:off x="1155576" y="3861048"/>
            <a:ext cx="7232848" cy="1752600"/>
          </a:xfrm>
        </p:spPr>
        <p:txBody>
          <a:bodyPr/>
          <a:lstStyle/>
          <a:p>
            <a:r>
              <a:rPr kumimoji="1" lang="en-US" altLang="ja-JP" dirty="0" smtClean="0"/>
              <a:t>ZTE, </a:t>
            </a:r>
            <a:r>
              <a:rPr lang="en-US" altLang="ja-JP" dirty="0" smtClean="0"/>
              <a:t>CMCC, CATT, </a:t>
            </a:r>
            <a:r>
              <a:rPr lang="en-US" altLang="ja-JP" dirty="0" smtClean="0"/>
              <a:t>CATR, </a:t>
            </a:r>
            <a:r>
              <a:rPr lang="en-US" altLang="zh-CN" dirty="0" smtClean="0"/>
              <a:t>Sony Corporation, Samsung</a:t>
            </a:r>
            <a:endParaRPr kumimoji="1" lang="ja-JP" altLang="en-US" dirty="0"/>
          </a:p>
        </p:txBody>
      </p:sp>
      <p:sp>
        <p:nvSpPr>
          <p:cNvPr id="6" name="テキスト ボックス 6"/>
          <p:cNvSpPr txBox="1">
            <a:spLocks noChangeArrowheads="1"/>
          </p:cNvSpPr>
          <p:nvPr/>
        </p:nvSpPr>
        <p:spPr bwMode="auto">
          <a:xfrm>
            <a:off x="179512" y="188640"/>
            <a:ext cx="4333815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0"/>
              </a:spcAft>
            </a:pPr>
            <a:r>
              <a:rPr lang="en-GB" altLang="ko-KR" sz="2000" dirty="0" smtClean="0">
                <a:latin typeface="Calibri" panose="020F0502020204030204" pitchFamily="34" charset="0"/>
                <a:ea typeface="맑은 고딕" panose="020B0503020000020004" pitchFamily="50" charset="-127"/>
                <a:cs typeface="Times New Roman" panose="02020603050405020304" pitchFamily="18" charset="0"/>
              </a:rPr>
              <a:t>3GPP TSG RAN1 </a:t>
            </a:r>
            <a:r>
              <a:rPr lang="en-GB" altLang="ko-KR" sz="2000" dirty="0" smtClean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Meeting </a:t>
            </a:r>
            <a:r>
              <a:rPr lang="en-GB" altLang="ko-KR" sz="2000" dirty="0" smtClean="0">
                <a:latin typeface="Calibri" panose="020F0502020204030204" pitchFamily="34" charset="0"/>
                <a:ea typeface="맑은 고딕" panose="020B0503020000020004" pitchFamily="50" charset="-127"/>
                <a:cs typeface="Times New Roman" panose="02020603050405020304" pitchFamily="18" charset="0"/>
              </a:rPr>
              <a:t>#82bis	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2000" dirty="0" err="1" smtClean="0">
                <a:cs typeface="Times New Roman" pitchFamily="18" charset="0"/>
              </a:rPr>
              <a:t>Malmö</a:t>
            </a:r>
            <a:r>
              <a:rPr lang="en-US" altLang="ko-KR" sz="2000" dirty="0" smtClean="0">
                <a:cs typeface="Times New Roman" pitchFamily="18" charset="0"/>
              </a:rPr>
              <a:t>, Sweden, 5</a:t>
            </a:r>
            <a:r>
              <a:rPr lang="en-US" altLang="ko-KR" sz="2000" baseline="30000" dirty="0" smtClean="0">
                <a:cs typeface="Times New Roman" pitchFamily="18" charset="0"/>
              </a:rPr>
              <a:t>th</a:t>
            </a:r>
            <a:r>
              <a:rPr lang="en-US" altLang="ko-KR" sz="2000" dirty="0" smtClean="0">
                <a:cs typeface="Times New Roman" pitchFamily="18" charset="0"/>
              </a:rPr>
              <a:t> – 9</a:t>
            </a:r>
            <a:r>
              <a:rPr lang="en-US" altLang="ko-KR" sz="2000" baseline="30000" dirty="0" smtClean="0">
                <a:cs typeface="Times New Roman" pitchFamily="18" charset="0"/>
              </a:rPr>
              <a:t>th</a:t>
            </a:r>
            <a:r>
              <a:rPr lang="en-US" altLang="ko-KR" sz="2000" dirty="0" smtClean="0">
                <a:cs typeface="Times New Roman" pitchFamily="18" charset="0"/>
              </a:rPr>
              <a:t> October 2015</a:t>
            </a:r>
          </a:p>
          <a:p>
            <a:r>
              <a:rPr lang="en-US" altLang="ja-JP" sz="2000" dirty="0" smtClean="0">
                <a:ea typeface="Tahoma" pitchFamily="34" charset="0"/>
                <a:cs typeface="Times New Roman" pitchFamily="18" charset="0"/>
              </a:rPr>
              <a:t>Agenda item: </a:t>
            </a:r>
            <a:r>
              <a:rPr lang="en-GB" altLang="zh-CN" sz="2000" dirty="0" smtClean="0"/>
              <a:t>7.2.4.2.2</a:t>
            </a:r>
            <a:endParaRPr lang="ja-JP" altLang="en-US" sz="2000" dirty="0">
              <a:cs typeface="Times New Roman" pitchFamily="18" charset="0"/>
            </a:endParaRPr>
          </a:p>
        </p:txBody>
      </p:sp>
      <p:sp>
        <p:nvSpPr>
          <p:cNvPr id="7" name="テキスト ボックス 5"/>
          <p:cNvSpPr txBox="1">
            <a:spLocks noChangeArrowheads="1"/>
          </p:cNvSpPr>
          <p:nvPr/>
        </p:nvSpPr>
        <p:spPr bwMode="auto">
          <a:xfrm>
            <a:off x="7481644" y="188640"/>
            <a:ext cx="133882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altLang="ja-JP" sz="2000" dirty="0" smtClean="0">
                <a:latin typeface="Times New Roman" pitchFamily="18" charset="0"/>
                <a:cs typeface="Times New Roman" pitchFamily="18" charset="0"/>
              </a:rPr>
              <a:t>R1-156267</a:t>
            </a:r>
            <a:endParaRPr lang="ja-JP" altLang="en-US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78416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pPr eaLnBrk="1" hangingPunct="1"/>
            <a:r>
              <a:rPr lang="en-US" altLang="ko-KR" smtClean="0"/>
              <a:t>Background</a:t>
            </a:r>
            <a:endParaRPr lang="ko-KR" altLang="en-US" smtClean="0"/>
          </a:p>
        </p:txBody>
      </p:sp>
      <p:sp>
        <p:nvSpPr>
          <p:cNvPr id="5" name="내용 개체 틀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181600"/>
          </a:xfrm>
        </p:spPr>
        <p:txBody>
          <a:bodyPr rtlCol="0">
            <a:normAutofit fontScale="77500" lnSpcReduction="20000"/>
          </a:bodyPr>
          <a:lstStyle/>
          <a:p>
            <a:r>
              <a:rPr lang="en-GB" altLang="zh-CN" dirty="0" smtClean="0"/>
              <a:t>In RAN1 meeting #82, the following conclusions have been reached regarding SRS capacity improvement for EBF/FD-MIMO:</a:t>
            </a:r>
            <a:endParaRPr lang="zh-CN" altLang="zh-CN" dirty="0" smtClean="0"/>
          </a:p>
          <a:p>
            <a:pPr>
              <a:buNone/>
            </a:pPr>
            <a:r>
              <a:rPr lang="en-GB" altLang="zh-CN" b="1" u="sng" dirty="0" smtClean="0"/>
              <a:t>Agreement:</a:t>
            </a:r>
            <a:endParaRPr lang="zh-CN" altLang="zh-CN" dirty="0" smtClean="0"/>
          </a:p>
          <a:p>
            <a:pPr lvl="0"/>
            <a:r>
              <a:rPr lang="en-US" altLang="zh-CN" dirty="0" smtClean="0"/>
              <a:t>Specify at least the following SRS capacity enhancements in Rel-13: 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Increase the number of </a:t>
            </a:r>
            <a:r>
              <a:rPr lang="en-US" altLang="zh-CN" dirty="0" err="1" smtClean="0"/>
              <a:t>UpPTS</a:t>
            </a:r>
            <a:r>
              <a:rPr lang="en-US" altLang="zh-CN" dirty="0" smtClean="0"/>
              <a:t> SC-FDMA symbols for SRS</a:t>
            </a:r>
            <a:endParaRPr lang="zh-CN" altLang="zh-CN" dirty="0" smtClean="0"/>
          </a:p>
          <a:p>
            <a:pPr>
              <a:buNone/>
            </a:pPr>
            <a:r>
              <a:rPr lang="en-GB" altLang="zh-CN" b="1" u="sng" dirty="0" smtClean="0"/>
              <a:t>Working Assumption: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Increase number of combs to 4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FFS: Max number of CS </a:t>
            </a:r>
            <a:endParaRPr lang="zh-CN" altLang="zh-CN" dirty="0" smtClean="0"/>
          </a:p>
          <a:p>
            <a:r>
              <a:rPr lang="en-US" altLang="zh-CN" dirty="0" smtClean="0"/>
              <a:t>Other enhancement techniques that have been studied in the SI or submitted at RAN1#82 can also be discussed at RAN1#82bis. </a:t>
            </a:r>
            <a:endParaRPr lang="zh-CN" altLang="zh-CN" dirty="0" smtClean="0"/>
          </a:p>
          <a:p>
            <a:pPr lvl="2" eaLnBrk="1" fontAlgn="auto" hangingPunct="1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Char char="–"/>
              <a:defRPr/>
            </a:pPr>
            <a:endParaRPr lang="en-GB" altLang="zh-CN" sz="2200" dirty="0" smtClean="0">
              <a:cs typeface="Times New Roman" pitchFamily="18" charset="0"/>
            </a:endParaRPr>
          </a:p>
          <a:p>
            <a:pPr lvl="1" eaLnBrk="1" fontAlgn="auto" hangingPunct="1">
              <a:lnSpc>
                <a:spcPct val="90000"/>
              </a:lnSpc>
              <a:spcAft>
                <a:spcPts val="0"/>
              </a:spcAft>
              <a:buFont typeface="Arial" charset="0"/>
              <a:buNone/>
              <a:defRPr/>
            </a:pPr>
            <a:r>
              <a:rPr lang="en-GB" altLang="zh-CN" dirty="0" smtClean="0">
                <a:cs typeface="Times New Roman" pitchFamily="18" charset="0"/>
              </a:rPr>
              <a:t> </a:t>
            </a:r>
          </a:p>
          <a:p>
            <a:pPr lvl="1" eaLnBrk="1" fontAlgn="auto" hangingPunct="1">
              <a:lnSpc>
                <a:spcPct val="90000"/>
              </a:lnSpc>
              <a:spcAft>
                <a:spcPts val="0"/>
              </a:spcAft>
              <a:buFont typeface="Arial" charset="0"/>
              <a:buNone/>
              <a:defRPr/>
            </a:pPr>
            <a:endParaRPr lang="en-GB" altLang="zh-CN" sz="2600" dirty="0" smtClean="0"/>
          </a:p>
          <a:p>
            <a:pPr lvl="1" eaLnBrk="1" fontAlgn="auto" hangingPunct="1">
              <a:spcAft>
                <a:spcPts val="0"/>
              </a:spcAft>
              <a:buSzPct val="30000"/>
              <a:buFont typeface="Wingdings" pitchFamily="2" charset="2"/>
              <a:buChar char="n"/>
              <a:defRPr/>
            </a:pPr>
            <a:endParaRPr lang="en-GB" altLang="zh-CN" sz="2400" dirty="0" smtClean="0">
              <a:cs typeface="Times New Roman" pitchFamily="18" charset="0"/>
            </a:endParaRPr>
          </a:p>
          <a:p>
            <a:pPr marL="742950" lvl="2" indent="-342900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endParaRPr lang="en-GB" altLang="zh-CN" sz="2000" dirty="0" smtClean="0"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579296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dirty="0" smtClean="0">
                <a:ea typeface="宋体" charset="-122"/>
              </a:rPr>
              <a:t>Proposal</a:t>
            </a:r>
            <a:endParaRPr lang="zh-CN" altLang="en-US" dirty="0" smtClean="0">
              <a:ea typeface="宋体" charset="-122"/>
            </a:endParaRPr>
          </a:p>
        </p:txBody>
      </p:sp>
      <p:sp>
        <p:nvSpPr>
          <p:cNvPr id="210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kumimoji="0" lang="zh-CN" altLang="zh-CN"/>
          </a:p>
        </p:txBody>
      </p:sp>
      <p:sp>
        <p:nvSpPr>
          <p:cNvPr id="9" name="내용 개체 틀 2"/>
          <p:cNvSpPr>
            <a:spLocks noGrp="1"/>
          </p:cNvSpPr>
          <p:nvPr>
            <p:ph idx="1"/>
          </p:nvPr>
        </p:nvSpPr>
        <p:spPr>
          <a:xfrm>
            <a:off x="179512" y="1556792"/>
            <a:ext cx="8712968" cy="4680520"/>
          </a:xfrm>
        </p:spPr>
        <p:txBody>
          <a:bodyPr rtlCol="0">
            <a:normAutofit fontScale="85000" lnSpcReduction="20000"/>
          </a:bodyPr>
          <a:lstStyle/>
          <a:p>
            <a:pPr>
              <a:defRPr/>
            </a:pPr>
            <a:r>
              <a:rPr lang="en-GB" altLang="zh-CN" dirty="0" smtClean="0"/>
              <a:t>A </a:t>
            </a:r>
            <a:r>
              <a:rPr lang="en-GB" altLang="zh-CN" dirty="0" smtClean="0"/>
              <a:t>new RRC </a:t>
            </a:r>
            <a:r>
              <a:rPr lang="en-GB" altLang="zh-CN" dirty="0" smtClean="0"/>
              <a:t>parameter is </a:t>
            </a:r>
            <a:r>
              <a:rPr lang="en-GB" altLang="zh-CN" dirty="0" smtClean="0"/>
              <a:t>introduced for a Rel-13 UE to determine </a:t>
            </a:r>
            <a:r>
              <a:rPr lang="en-GB" altLang="zh-CN" dirty="0" smtClean="0"/>
              <a:t>the length of </a:t>
            </a:r>
            <a:r>
              <a:rPr lang="en-GB" altLang="zh-CN" dirty="0" smtClean="0"/>
              <a:t>additional </a:t>
            </a:r>
            <a:r>
              <a:rPr lang="en-GB" altLang="zh-CN" dirty="0" err="1" smtClean="0"/>
              <a:t>UpPTS</a:t>
            </a:r>
            <a:r>
              <a:rPr lang="en-GB" altLang="zh-CN" dirty="0" smtClean="0"/>
              <a:t> symbols.   </a:t>
            </a:r>
            <a:endParaRPr lang="en-GB" altLang="zh-CN" dirty="0" smtClean="0"/>
          </a:p>
          <a:p>
            <a:pPr lvl="1">
              <a:defRPr/>
            </a:pPr>
            <a:r>
              <a:rPr lang="en-GB" altLang="zh-CN" dirty="0" smtClean="0"/>
              <a:t>The number of </a:t>
            </a:r>
            <a:r>
              <a:rPr lang="en-GB" altLang="zh-CN" dirty="0" smtClean="0"/>
              <a:t>additional </a:t>
            </a:r>
            <a:r>
              <a:rPr lang="en-GB" altLang="zh-CN" dirty="0" err="1" smtClean="0"/>
              <a:t>UpPTS</a:t>
            </a:r>
            <a:r>
              <a:rPr lang="en-GB" altLang="zh-CN" dirty="0" smtClean="0"/>
              <a:t> </a:t>
            </a:r>
            <a:r>
              <a:rPr lang="en-GB" altLang="zh-CN" dirty="0" smtClean="0"/>
              <a:t>symbols </a:t>
            </a:r>
            <a:r>
              <a:rPr lang="en-GB" altLang="zh-CN" dirty="0" smtClean="0"/>
              <a:t>is indicated </a:t>
            </a:r>
            <a:r>
              <a:rPr lang="en-GB" altLang="zh-CN" dirty="0" smtClean="0"/>
              <a:t>to the UE with the </a:t>
            </a:r>
            <a:r>
              <a:rPr lang="en-US" altLang="zh-CN" dirty="0" smtClean="0"/>
              <a:t>RRC parameter with two states – {2, 4}.</a:t>
            </a:r>
          </a:p>
          <a:p>
            <a:pPr lvl="1">
              <a:defRPr/>
            </a:pPr>
            <a:r>
              <a:rPr lang="en-US" altLang="zh-CN" dirty="0" smtClean="0"/>
              <a:t>Note: The number </a:t>
            </a:r>
            <a:r>
              <a:rPr lang="en-US" altLang="zh-CN" dirty="0" smtClean="0"/>
              <a:t>of </a:t>
            </a:r>
            <a:r>
              <a:rPr lang="en-US" altLang="zh-CN" dirty="0" smtClean="0"/>
              <a:t>total </a:t>
            </a:r>
            <a:r>
              <a:rPr lang="en-US" altLang="zh-CN" dirty="0" err="1" smtClean="0"/>
              <a:t>UpPTS</a:t>
            </a:r>
            <a:r>
              <a:rPr lang="en-US" altLang="zh-CN" dirty="0" smtClean="0"/>
              <a:t> </a:t>
            </a:r>
            <a:r>
              <a:rPr lang="en-US" altLang="zh-CN" dirty="0" smtClean="0"/>
              <a:t>SC-FDMA symbols </a:t>
            </a:r>
            <a:r>
              <a:rPr lang="en-US" altLang="zh-CN" dirty="0" smtClean="0"/>
              <a:t>does</a:t>
            </a:r>
            <a:r>
              <a:rPr lang="zh-CN" altLang="en-US" dirty="0" smtClean="0"/>
              <a:t> </a:t>
            </a:r>
            <a:r>
              <a:rPr lang="en-US" altLang="zh-CN" dirty="0" smtClean="0"/>
              <a:t>not exceed 6 </a:t>
            </a:r>
            <a:r>
              <a:rPr lang="en-US" altLang="zh-CN" dirty="0" smtClean="0"/>
              <a:t>in a special </a:t>
            </a:r>
            <a:r>
              <a:rPr lang="en-US" altLang="zh-CN" dirty="0" err="1" smtClean="0"/>
              <a:t>subframe</a:t>
            </a:r>
            <a:endParaRPr lang="en-US" altLang="zh-CN" dirty="0" smtClean="0"/>
          </a:p>
          <a:p>
            <a:pPr lvl="1">
              <a:defRPr/>
            </a:pPr>
            <a:r>
              <a:rPr lang="en-US" altLang="zh-CN" dirty="0" smtClean="0"/>
              <a:t>Note</a:t>
            </a:r>
            <a:r>
              <a:rPr lang="zh-CN" altLang="en-US" dirty="0" smtClean="0"/>
              <a:t>：</a:t>
            </a:r>
            <a:r>
              <a:rPr lang="en-GB" altLang="zh-CN" dirty="0" smtClean="0"/>
              <a:t>The </a:t>
            </a:r>
            <a:r>
              <a:rPr lang="en-GB" altLang="zh-CN" dirty="0" smtClean="0"/>
              <a:t>number of </a:t>
            </a:r>
            <a:r>
              <a:rPr lang="en-GB" altLang="zh-CN" dirty="0" err="1" smtClean="0"/>
              <a:t>DwPTS</a:t>
            </a:r>
            <a:r>
              <a:rPr lang="en-GB" altLang="zh-CN" dirty="0" smtClean="0"/>
              <a:t> symbols is the same as the number of </a:t>
            </a:r>
            <a:r>
              <a:rPr lang="en-GB" altLang="zh-CN" dirty="0" err="1" smtClean="0"/>
              <a:t>DwPTS</a:t>
            </a:r>
            <a:r>
              <a:rPr lang="en-GB" altLang="zh-CN" dirty="0" smtClean="0"/>
              <a:t> symbols in the legacy special </a:t>
            </a:r>
            <a:r>
              <a:rPr lang="en-GB" altLang="zh-CN" dirty="0" err="1" smtClean="0"/>
              <a:t>subframe</a:t>
            </a:r>
            <a:r>
              <a:rPr lang="en-GB" altLang="zh-CN" dirty="0" smtClean="0"/>
              <a:t> configuration in SIB1. </a:t>
            </a:r>
            <a:endParaRPr lang="en-GB" altLang="zh-CN" dirty="0" smtClean="0"/>
          </a:p>
          <a:p>
            <a:pPr lvl="1">
              <a:defRPr/>
            </a:pPr>
            <a:r>
              <a:rPr lang="en-GB" altLang="zh-CN" dirty="0" smtClean="0"/>
              <a:t>For trigger types 0 and 1, a new set of  RRC parameter values for additional </a:t>
            </a:r>
            <a:r>
              <a:rPr lang="en-GB" altLang="zh-CN" dirty="0" err="1" smtClean="0"/>
              <a:t>UpPTS</a:t>
            </a:r>
            <a:r>
              <a:rPr lang="en-GB" altLang="zh-CN" dirty="0" smtClean="0"/>
              <a:t> are separately configured from the legacy SRS configurations, where the parameters are the same as the ones used for legacy SRS.</a:t>
            </a:r>
          </a:p>
          <a:p>
            <a:pPr lvl="1">
              <a:defRPr/>
            </a:pPr>
            <a:endParaRPr lang="en-GB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579296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dirty="0" smtClean="0">
                <a:ea typeface="宋体" charset="-122"/>
              </a:rPr>
              <a:t>Proposal</a:t>
            </a:r>
            <a:endParaRPr lang="zh-CN" altLang="en-US" dirty="0" smtClean="0">
              <a:ea typeface="宋体" charset="-122"/>
            </a:endParaRPr>
          </a:p>
        </p:txBody>
      </p:sp>
      <p:sp>
        <p:nvSpPr>
          <p:cNvPr id="210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kumimoji="0" lang="zh-CN" altLang="zh-CN"/>
          </a:p>
        </p:txBody>
      </p:sp>
      <p:sp>
        <p:nvSpPr>
          <p:cNvPr id="6" name="矩形 5"/>
          <p:cNvSpPr/>
          <p:nvPr/>
        </p:nvSpPr>
        <p:spPr>
          <a:xfrm>
            <a:off x="8676456" y="3140968"/>
            <a:ext cx="71287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buSzPct val="30000"/>
              <a:buFont typeface="Wingdings" pitchFamily="2" charset="2"/>
              <a:buChar char="n"/>
              <a:defRPr/>
            </a:pPr>
            <a:r>
              <a:rPr lang="en-GB" altLang="zh-CN" sz="2400" dirty="0" smtClean="0">
                <a:cs typeface="Times New Roman" pitchFamily="18" charset="0"/>
              </a:rPr>
              <a:t>.</a:t>
            </a:r>
          </a:p>
        </p:txBody>
      </p:sp>
      <p:sp>
        <p:nvSpPr>
          <p:cNvPr id="9" name="내용 개체 틀 2"/>
          <p:cNvSpPr>
            <a:spLocks noGrp="1"/>
          </p:cNvSpPr>
          <p:nvPr>
            <p:ph idx="1"/>
          </p:nvPr>
        </p:nvSpPr>
        <p:spPr>
          <a:xfrm>
            <a:off x="179512" y="1556792"/>
            <a:ext cx="8229600" cy="4680520"/>
          </a:xfrm>
        </p:spPr>
        <p:txBody>
          <a:bodyPr rtlCol="0">
            <a:normAutofit/>
          </a:bodyPr>
          <a:lstStyle/>
          <a:p>
            <a:pPr marL="342900" lvl="1" indent="-342900">
              <a:buFont typeface="Arial" pitchFamily="34" charset="0"/>
              <a:buChar char="•"/>
              <a:defRPr/>
            </a:pPr>
            <a:r>
              <a:rPr lang="en-US" altLang="zh-CN" sz="2800" dirty="0" smtClean="0"/>
              <a:t>Confirm the working </a:t>
            </a:r>
            <a:r>
              <a:rPr lang="en-US" altLang="zh-CN" dirty="0" smtClean="0"/>
              <a:t>a</a:t>
            </a:r>
            <a:r>
              <a:rPr lang="en-US" altLang="zh-CN" sz="2800" dirty="0" smtClean="0"/>
              <a:t>ssumption to </a:t>
            </a:r>
            <a:r>
              <a:rPr lang="en-US" altLang="zh-CN" dirty="0" smtClean="0"/>
              <a:t>increase number of combs to 4 with maximum number of CS=12</a:t>
            </a:r>
            <a:endParaRPr lang="en-US" altLang="zh-CN" sz="2800" dirty="0" smtClean="0"/>
          </a:p>
          <a:p>
            <a:pPr lvl="1">
              <a:defRPr/>
            </a:pPr>
            <a:r>
              <a:rPr lang="en-GB" altLang="zh-CN" sz="2400" dirty="0" smtClean="0"/>
              <a:t>A new RRC signalling is introduced to enable RPF4</a:t>
            </a:r>
          </a:p>
          <a:p>
            <a:pPr lvl="1">
              <a:defRPr/>
            </a:pPr>
            <a:r>
              <a:rPr lang="en-US" altLang="zh-CN" sz="2400" dirty="0" smtClean="0"/>
              <a:t>The UE-specific parameter </a:t>
            </a:r>
            <a:r>
              <a:rPr lang="en-US" altLang="zh-CN" sz="2400" dirty="0" err="1" smtClean="0"/>
              <a:t>transmissionComb</a:t>
            </a:r>
            <a:r>
              <a:rPr lang="en-US" altLang="zh-CN" sz="2400" dirty="0" smtClean="0"/>
              <a:t> or </a:t>
            </a:r>
            <a:r>
              <a:rPr lang="en-US" altLang="zh-CN" sz="2400" dirty="0" err="1" smtClean="0"/>
              <a:t>transmissionComb-ap</a:t>
            </a:r>
            <a:r>
              <a:rPr lang="en-US" altLang="zh-CN" sz="2400" dirty="0" smtClean="0"/>
              <a:t> is extended to two bits to indicate 4 indexes of comb. </a:t>
            </a:r>
          </a:p>
          <a:p>
            <a:pPr lvl="1">
              <a:defRPr/>
            </a:pPr>
            <a:r>
              <a:rPr lang="en-US" altLang="zh-CN" sz="2400" dirty="0" smtClean="0"/>
              <a:t>One additional </a:t>
            </a:r>
            <a:r>
              <a:rPr lang="en-US" altLang="zh-CN" sz="2400" dirty="0" err="1" smtClean="0"/>
              <a:t>signalling</a:t>
            </a:r>
            <a:r>
              <a:rPr lang="en-US" altLang="zh-CN" sz="2400" dirty="0" smtClean="0"/>
              <a:t> bit is added to indicate 12 cyclic shifts together with the existing 3 bits. </a:t>
            </a:r>
            <a:endParaRPr lang="zh-CN" altLang="zh-CN" sz="2400" dirty="0" smtClean="0"/>
          </a:p>
          <a:p>
            <a:pPr lvl="1">
              <a:defRPr/>
            </a:pPr>
            <a:endParaRPr lang="en-US" altLang="zh-CN" sz="2200" dirty="0" smtClean="0"/>
          </a:p>
          <a:p>
            <a:pPr lvl="1">
              <a:lnSpc>
                <a:spcPct val="90000"/>
              </a:lnSpc>
              <a:defRPr/>
            </a:pPr>
            <a:endParaRPr lang="en-US" altLang="zh-CN" sz="2600" dirty="0" smtClean="0"/>
          </a:p>
          <a:p>
            <a:pPr lvl="1" eaLnBrk="1" fontAlgn="auto" hangingPunct="1">
              <a:spcAft>
                <a:spcPts val="0"/>
              </a:spcAft>
              <a:buSzPct val="30000"/>
              <a:buFont typeface="Wingdings" pitchFamily="2" charset="2"/>
              <a:buChar char="n"/>
              <a:defRPr/>
            </a:pPr>
            <a:endParaRPr lang="en-GB" altLang="zh-CN" sz="2400" dirty="0" smtClean="0">
              <a:cs typeface="Times New Roman" pitchFamily="18" charset="0"/>
            </a:endParaRPr>
          </a:p>
          <a:p>
            <a:pPr lvl="1" eaLnBrk="1" fontAlgn="auto" hangingPunct="1">
              <a:spcAft>
                <a:spcPts val="0"/>
              </a:spcAft>
              <a:buSzPct val="30000"/>
              <a:buFont typeface="Wingdings" pitchFamily="2" charset="2"/>
              <a:buChar char="n"/>
              <a:defRPr/>
            </a:pPr>
            <a:endParaRPr lang="en-GB" altLang="zh-CN" sz="2400" dirty="0" smtClean="0"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650</TotalTime>
  <Words>296</Words>
  <Application>Microsoft Office PowerPoint</Application>
  <PresentationFormat>全屏显示(4:3)</PresentationFormat>
  <Paragraphs>36</Paragraphs>
  <Slides>4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主题</vt:lpstr>
      <vt:lpstr>WF on SRS Capacity Enhancements</vt:lpstr>
      <vt:lpstr>Background</vt:lpstr>
      <vt:lpstr>Proposal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SRS Capacity</dc:title>
  <dc:creator>LI</dc:creator>
  <cp:lastModifiedBy>LI</cp:lastModifiedBy>
  <cp:revision>31</cp:revision>
  <dcterms:created xsi:type="dcterms:W3CDTF">2015-08-24T05:41:09Z</dcterms:created>
  <dcterms:modified xsi:type="dcterms:W3CDTF">2015-10-07T10:03:02Z</dcterms:modified>
</cp:coreProperties>
</file>