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9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SIB1bis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 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Networks, Ericsson, Samsung, Panasonic, NEC, LGE, Intel, </a:t>
            </a:r>
            <a:r>
              <a:rPr lang="en-US" sz="2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CATT, Sierra Wireless, </a:t>
            </a:r>
            <a:r>
              <a:rPr lang="en-US" sz="28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R1-156262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3468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#82bis</a:t>
            </a:r>
          </a:p>
          <a:p>
            <a:pPr>
              <a:spcBef>
                <a:spcPct val="0"/>
              </a:spcBef>
            </a:pPr>
            <a:r>
              <a:rPr lang="en-US" altLang="ja-JP" sz="2400" dirty="0" err="1" smtClean="0">
                <a:latin typeface="Calibri" pitchFamily="34" charset="0"/>
                <a:ea typeface="ＭＳ Ｐゴシック" pitchFamily="34" charset="-128"/>
              </a:rPr>
              <a:t>Malmö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, Sweden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5th - 9th October,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7.2.1.6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5120600"/>
          </a:xfrm>
        </p:spPr>
        <p:txBody>
          <a:bodyPr>
            <a:noAutofit/>
          </a:bodyPr>
          <a:lstStyle/>
          <a:p>
            <a:r>
              <a:rPr lang="en-US" sz="2400" dirty="0" smtClean="0"/>
              <a:t>Agreements from RAN1#81</a:t>
            </a:r>
          </a:p>
          <a:p>
            <a:pPr lvl="1"/>
            <a:r>
              <a:rPr lang="en-US" sz="1800" dirty="0" smtClean="0"/>
              <a:t>The number of resource blocks used for MTC SIB transmission is fixed to 6 PRBs.</a:t>
            </a:r>
          </a:p>
          <a:p>
            <a:pPr lvl="1"/>
            <a:r>
              <a:rPr lang="en-US" sz="1800" dirty="0" smtClean="0"/>
              <a:t>Scheduling information for MTC SIB1</a:t>
            </a:r>
          </a:p>
          <a:p>
            <a:pPr lvl="2"/>
            <a:r>
              <a:rPr lang="en-US" sz="1600" dirty="0" smtClean="0"/>
              <a:t>TBS of MTC SIB1 is based on information in the MIB.</a:t>
            </a:r>
          </a:p>
          <a:p>
            <a:pPr lvl="2"/>
            <a:r>
              <a:rPr lang="en-US" sz="1600" dirty="0" smtClean="0"/>
              <a:t>Frequency location of MTC SIB1 is derived from at least PCID.</a:t>
            </a:r>
          </a:p>
          <a:p>
            <a:pPr lvl="2"/>
            <a:r>
              <a:rPr lang="en-US" sz="1600" dirty="0" smtClean="0"/>
              <a:t>Time location </a:t>
            </a:r>
          </a:p>
          <a:p>
            <a:pPr lvl="3"/>
            <a:r>
              <a:rPr lang="en-US" sz="1400" dirty="0" smtClean="0"/>
              <a:t>Possible subframes are {0,4,5,9} for FDD and {0,5} for TDD. FFS subframes {1,6} for TDD. </a:t>
            </a:r>
          </a:p>
          <a:p>
            <a:pPr lvl="3"/>
            <a:r>
              <a:rPr lang="en-US" sz="1400" dirty="0" smtClean="0"/>
              <a:t>FFS: Whether the subframes and frames are signaled in MIB and/or fixed/predefined in specification.</a:t>
            </a:r>
          </a:p>
          <a:p>
            <a:pPr lvl="1"/>
            <a:r>
              <a:rPr lang="en-US" sz="1800" dirty="0" smtClean="0"/>
              <a:t>Scheduling information for MTC SIBs other than MTC SIB1 are given in MTC SIB1.</a:t>
            </a:r>
          </a:p>
          <a:p>
            <a:pPr lvl="1"/>
            <a:r>
              <a:rPr lang="en-US" sz="1800" dirty="0" smtClean="0"/>
              <a:t>The number of repetitions for MTC SIBs other than MTC SIB1 is configurable by the network. </a:t>
            </a:r>
          </a:p>
          <a:p>
            <a:pPr lvl="2"/>
            <a:r>
              <a:rPr lang="en-US" sz="1600" dirty="0" smtClean="0"/>
              <a:t>FFS: MTC SIB1.</a:t>
            </a:r>
          </a:p>
          <a:p>
            <a:pPr lvl="2"/>
            <a:r>
              <a:rPr lang="en-US" sz="1600" dirty="0" smtClean="0"/>
              <a:t>FFS: How the network will signal the number of repetitions</a:t>
            </a:r>
          </a:p>
          <a:p>
            <a:pPr lvl="1"/>
            <a:r>
              <a:rPr lang="en-US" sz="1800" dirty="0" smtClean="0"/>
              <a:t>FFS: For MTC SIB1 transmission, subframes #1 and #6 are used</a:t>
            </a:r>
            <a:endParaRPr lang="en-US" sz="7200" dirty="0" smtClean="0"/>
          </a:p>
        </p:txBody>
      </p:sp>
    </p:spTree>
    <p:extLst>
      <p:ext uri="{BB962C8B-B14F-4D97-AF65-F5344CB8AC3E}">
        <p14:creationId xmlns=""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5120600"/>
          </a:xfrm>
        </p:spPr>
        <p:txBody>
          <a:bodyPr>
            <a:noAutofit/>
          </a:bodyPr>
          <a:lstStyle/>
          <a:p>
            <a:r>
              <a:rPr lang="en-US" sz="2400" dirty="0" smtClean="0"/>
              <a:t>Agreements from RAN1#82</a:t>
            </a:r>
          </a:p>
          <a:p>
            <a:pPr lvl="1"/>
            <a:r>
              <a:rPr lang="en-US" sz="1800" dirty="0" smtClean="0"/>
              <a:t>At </a:t>
            </a:r>
            <a:r>
              <a:rPr lang="en-US" sz="1800" dirty="0" smtClean="0"/>
              <a:t>least in case the network supports enhanced coverage, frequency hopping for MTC-SIB1 is always used at least system bandwidth &gt;= 5MHz.</a:t>
            </a:r>
          </a:p>
          <a:p>
            <a:pPr lvl="2"/>
            <a:r>
              <a:rPr lang="en-US" sz="1600" dirty="0" smtClean="0"/>
              <a:t>Option A: MTC-SIB1 frequency hopping takes place between 2 </a:t>
            </a:r>
            <a:r>
              <a:rPr lang="en-US" sz="1600" dirty="0" err="1" smtClean="0"/>
              <a:t>narrowbands</a:t>
            </a:r>
            <a:r>
              <a:rPr lang="en-US" sz="1600" dirty="0" smtClean="0"/>
              <a:t> in the cell.</a:t>
            </a:r>
          </a:p>
          <a:p>
            <a:pPr lvl="2"/>
            <a:r>
              <a:rPr lang="en-US" sz="1600" dirty="0" smtClean="0"/>
              <a:t>Option B: MTC-SIB1 frequency hopping takes place between 2 or 4 </a:t>
            </a:r>
            <a:r>
              <a:rPr lang="en-US" sz="1600" dirty="0" err="1" smtClean="0"/>
              <a:t>narrowbands</a:t>
            </a:r>
            <a:r>
              <a:rPr lang="en-US" sz="1600" dirty="0" smtClean="0"/>
              <a:t> as indicated in MIB.</a:t>
            </a:r>
          </a:p>
          <a:p>
            <a:pPr lvl="2"/>
            <a:r>
              <a:rPr lang="en-US" sz="1600" dirty="0" smtClean="0"/>
              <a:t>Working assumption: The mentioned </a:t>
            </a:r>
            <a:r>
              <a:rPr lang="en-US" sz="1600" dirty="0" err="1" smtClean="0"/>
              <a:t>narrowbands</a:t>
            </a:r>
            <a:r>
              <a:rPr lang="en-US" sz="1600" dirty="0" smtClean="0"/>
              <a:t> are determined based on cell ID and system bandwidth. </a:t>
            </a:r>
          </a:p>
          <a:p>
            <a:pPr lvl="2"/>
            <a:r>
              <a:rPr lang="en-US" sz="1600" dirty="0" smtClean="0"/>
              <a:t>Working assumption: The hopping sequence between these </a:t>
            </a:r>
            <a:r>
              <a:rPr lang="en-US" sz="1600" dirty="0" err="1" smtClean="0"/>
              <a:t>narrowbands</a:t>
            </a:r>
            <a:r>
              <a:rPr lang="en-US" sz="1600" dirty="0" smtClean="0"/>
              <a:t> is determined based on cell id and subframe index (and/or SFN).</a:t>
            </a:r>
          </a:p>
          <a:p>
            <a:pPr lvl="1"/>
            <a:endParaRPr lang="en-US" sz="1800" dirty="0" smtClean="0"/>
          </a:p>
          <a:p>
            <a:pPr lvl="1"/>
            <a:r>
              <a:rPr lang="en-US" sz="1800" dirty="0" smtClean="0"/>
              <a:t>MTC-SIB1 </a:t>
            </a:r>
            <a:r>
              <a:rPr lang="en-US" sz="1800" dirty="0" smtClean="0"/>
              <a:t>repetition - for SI transmission:</a:t>
            </a:r>
          </a:p>
          <a:p>
            <a:pPr lvl="2"/>
            <a:r>
              <a:rPr lang="en-US" sz="1800" dirty="0" smtClean="0"/>
              <a:t>At least the following are predefined or derived from MIB:</a:t>
            </a:r>
          </a:p>
          <a:p>
            <a:pPr lvl="3"/>
            <a:r>
              <a:rPr lang="en-US" sz="1800" dirty="0" smtClean="0"/>
              <a:t>(a) periodicity of MTC-SIB1 transmission</a:t>
            </a:r>
          </a:p>
          <a:p>
            <a:pPr lvl="3"/>
            <a:r>
              <a:rPr lang="en-US" sz="1800" dirty="0" smtClean="0"/>
              <a:t>(b) repetition number within the periodicity of MTC-SIB1 transmission</a:t>
            </a:r>
          </a:p>
        </p:txBody>
      </p:sp>
    </p:spTree>
    <p:extLst>
      <p:ext uri="{BB962C8B-B14F-4D97-AF65-F5344CB8AC3E}">
        <p14:creationId xmlns=""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Proposals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363272" cy="5264616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en-US" sz="2000" dirty="0" smtClean="0"/>
              <a:t>SIB1bis </a:t>
            </a:r>
            <a:r>
              <a:rPr lang="en-US" sz="2000" dirty="0" smtClean="0"/>
              <a:t>is transmitted periodically with a period of T</a:t>
            </a:r>
            <a:r>
              <a:rPr lang="en-US" sz="2000" baseline="-25000" dirty="0" smtClean="0"/>
              <a:t>SIB1bis</a:t>
            </a:r>
            <a:r>
              <a:rPr lang="en-US" sz="2000" dirty="0" smtClean="0"/>
              <a:t> radio frames</a:t>
            </a:r>
          </a:p>
          <a:p>
            <a:pPr lvl="1">
              <a:spcBef>
                <a:spcPts val="300"/>
              </a:spcBef>
            </a:pPr>
            <a:r>
              <a:rPr lang="en-US" sz="1800" dirty="0" smtClean="0"/>
              <a:t>Within a period, SIB1bis can be repeated a number of times</a:t>
            </a:r>
          </a:p>
          <a:p>
            <a:pPr lvl="1">
              <a:spcBef>
                <a:spcPts val="300"/>
              </a:spcBef>
            </a:pPr>
            <a:r>
              <a:rPr lang="en-US" sz="1800" dirty="0" smtClean="0"/>
              <a:t>RV </a:t>
            </a:r>
            <a:r>
              <a:rPr lang="en-US" sz="1800" dirty="0" smtClean="0"/>
              <a:t>cycling {0,2,3,1,…} is used for each SIB1bis transmission within a period</a:t>
            </a:r>
          </a:p>
          <a:p>
            <a:pPr>
              <a:spcBef>
                <a:spcPts val="900"/>
              </a:spcBef>
            </a:pPr>
            <a:r>
              <a:rPr lang="en-US" sz="2000" dirty="0" smtClean="0"/>
              <a:t>For TDD, subframes #1 and #6 are not used for SIB1bis transmission</a:t>
            </a:r>
          </a:p>
          <a:p>
            <a:pPr>
              <a:spcBef>
                <a:spcPts val="900"/>
              </a:spcBef>
            </a:pPr>
            <a:r>
              <a:rPr lang="en-US" sz="2000" dirty="0" smtClean="0"/>
              <a:t>SIB1bis content does not change over X*T</a:t>
            </a:r>
            <a:r>
              <a:rPr lang="en-US" sz="2000" baseline="-25000" dirty="0" smtClean="0"/>
              <a:t>SIB1bis</a:t>
            </a:r>
            <a:r>
              <a:rPr lang="en-US" sz="2000" dirty="0" smtClean="0"/>
              <a:t> radio frames</a:t>
            </a:r>
            <a:endParaRPr lang="en-US" sz="2000" dirty="0" smtClean="0"/>
          </a:p>
          <a:p>
            <a:pPr>
              <a:spcBef>
                <a:spcPts val="300"/>
              </a:spcBef>
              <a:buNone/>
            </a:pPr>
            <a:endParaRPr lang="en-US" sz="2000" dirty="0" smtClean="0"/>
          </a:p>
          <a:p>
            <a:pPr>
              <a:spcBef>
                <a:spcPts val="300"/>
              </a:spcBef>
            </a:pPr>
            <a:endParaRPr lang="en-US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Proposals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363272" cy="5264616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1600" dirty="0" smtClean="0"/>
              <a:t>SIB1bis transmission </a:t>
            </a:r>
            <a:r>
              <a:rPr lang="en-US" sz="1600" dirty="0" smtClean="0"/>
              <a:t>period </a:t>
            </a:r>
            <a:r>
              <a:rPr lang="en-US" sz="1600" dirty="0" smtClean="0"/>
              <a:t>T</a:t>
            </a:r>
            <a:r>
              <a:rPr lang="en-US" sz="1600" baseline="-25000" dirty="0" smtClean="0"/>
              <a:t>SIB1bis</a:t>
            </a:r>
            <a:r>
              <a:rPr lang="en-US" sz="1600" dirty="0" smtClean="0"/>
              <a:t> is predefined</a:t>
            </a:r>
            <a:endParaRPr lang="en-US" sz="1600" dirty="0" smtClean="0"/>
          </a:p>
          <a:p>
            <a:pPr lvl="1">
              <a:spcBef>
                <a:spcPts val="600"/>
              </a:spcBef>
            </a:pPr>
            <a:r>
              <a:rPr lang="en-US" sz="1400" dirty="0" smtClean="0"/>
              <a:t>T</a:t>
            </a:r>
            <a:r>
              <a:rPr lang="en-US" sz="1400" baseline="-25000" dirty="0" smtClean="0"/>
              <a:t>SIB1bis</a:t>
            </a:r>
            <a:r>
              <a:rPr lang="en-US" sz="1400" dirty="0" smtClean="0"/>
              <a:t> = </a:t>
            </a:r>
            <a:r>
              <a:rPr lang="en-US" sz="1400" dirty="0" smtClean="0"/>
              <a:t>[8] radio frames</a:t>
            </a:r>
            <a:endParaRPr lang="en-US" sz="1400" dirty="0" smtClean="0"/>
          </a:p>
          <a:p>
            <a:pPr>
              <a:spcBef>
                <a:spcPts val="600"/>
              </a:spcBef>
            </a:pPr>
            <a:r>
              <a:rPr lang="en-US" sz="1600" dirty="0" smtClean="0"/>
              <a:t>Repetition number R</a:t>
            </a:r>
            <a:r>
              <a:rPr lang="en-US" sz="1600" baseline="-25000" dirty="0" smtClean="0"/>
              <a:t>SIB1bis</a:t>
            </a:r>
            <a:r>
              <a:rPr lang="en-US" sz="1600" dirty="0" smtClean="0"/>
              <a:t> </a:t>
            </a:r>
            <a:r>
              <a:rPr lang="en-US" sz="1600" dirty="0" smtClean="0"/>
              <a:t>within a period </a:t>
            </a:r>
            <a:r>
              <a:rPr lang="en-US" sz="1600" dirty="0" smtClean="0"/>
              <a:t>is derived </a:t>
            </a:r>
            <a:r>
              <a:rPr lang="en-US" sz="1600" dirty="0" smtClean="0"/>
              <a:t>from MIB</a:t>
            </a:r>
          </a:p>
          <a:p>
            <a:pPr>
              <a:spcBef>
                <a:spcPts val="600"/>
              </a:spcBef>
            </a:pPr>
            <a:r>
              <a:rPr lang="en-US" sz="1600" dirty="0" smtClean="0"/>
              <a:t>Time location is determined by </a:t>
            </a:r>
          </a:p>
          <a:p>
            <a:pPr lvl="1">
              <a:spcBef>
                <a:spcPts val="600"/>
              </a:spcBef>
            </a:pPr>
            <a:r>
              <a:rPr lang="en-US" sz="1600" dirty="0" smtClean="0"/>
              <a:t>First transmission of SIB1bis is transmitted in subframe </a:t>
            </a:r>
            <a:r>
              <a:rPr lang="en-US" sz="1600" dirty="0" smtClean="0"/>
              <a:t>#5 </a:t>
            </a:r>
            <a:r>
              <a:rPr lang="en-US" sz="1600" dirty="0" smtClean="0"/>
              <a:t>of radio frames for which the SFN mod T</a:t>
            </a:r>
            <a:r>
              <a:rPr lang="en-US" sz="1600" baseline="-25000" dirty="0" smtClean="0"/>
              <a:t>SIB1bis</a:t>
            </a:r>
            <a:r>
              <a:rPr lang="en-US" sz="1600" dirty="0" smtClean="0"/>
              <a:t> = 1</a:t>
            </a:r>
          </a:p>
          <a:p>
            <a:pPr lvl="1">
              <a:spcBef>
                <a:spcPts val="600"/>
              </a:spcBef>
            </a:pPr>
            <a:r>
              <a:rPr lang="en-US" sz="1600" dirty="0" smtClean="0"/>
              <a:t>For repetitions, FFS</a:t>
            </a:r>
          </a:p>
          <a:p>
            <a:pPr lvl="2">
              <a:spcBef>
                <a:spcPts val="600"/>
              </a:spcBef>
            </a:pPr>
            <a:r>
              <a:rPr lang="en-US" sz="1600" dirty="0" smtClean="0"/>
              <a:t>Option 1: Time location for repetitions is determined from </a:t>
            </a:r>
            <a:r>
              <a:rPr lang="en-US" sz="1600" dirty="0" smtClean="0"/>
              <a:t>R</a:t>
            </a:r>
            <a:r>
              <a:rPr lang="en-US" sz="1600" baseline="-25000" dirty="0" smtClean="0"/>
              <a:t>SIB1bis</a:t>
            </a:r>
            <a:r>
              <a:rPr lang="en-US" sz="1600" dirty="0" smtClean="0"/>
              <a:t>, </a:t>
            </a:r>
            <a:r>
              <a:rPr lang="en-GB" sz="1600" dirty="0" smtClean="0"/>
              <a:t>PCID </a:t>
            </a:r>
            <a:r>
              <a:rPr lang="en-GB" sz="1600" dirty="0" smtClean="0"/>
              <a:t>and SFN</a:t>
            </a:r>
          </a:p>
          <a:p>
            <a:pPr lvl="2">
              <a:spcBef>
                <a:spcPts val="600"/>
              </a:spcBef>
            </a:pPr>
            <a:r>
              <a:rPr lang="en-US" sz="1600" dirty="0" smtClean="0"/>
              <a:t>Option 2: Time location for repetitions </a:t>
            </a:r>
            <a:r>
              <a:rPr lang="en-US" sz="1600" dirty="0" smtClean="0"/>
              <a:t>is determined from R</a:t>
            </a:r>
            <a:r>
              <a:rPr lang="en-US" sz="1600" baseline="-25000" dirty="0" smtClean="0"/>
              <a:t>SIB1bis</a:t>
            </a:r>
            <a:endParaRPr lang="en-US" sz="1600" dirty="0" smtClean="0"/>
          </a:p>
          <a:p>
            <a:pPr>
              <a:spcBef>
                <a:spcPts val="600"/>
              </a:spcBef>
              <a:tabLst>
                <a:tab pos="2171700" algn="l"/>
              </a:tabLst>
            </a:pPr>
            <a:r>
              <a:rPr lang="en-GB" sz="1600" dirty="0" smtClean="0"/>
              <a:t>Frequency location is determined by</a:t>
            </a:r>
          </a:p>
          <a:p>
            <a:pPr lvl="1">
              <a:spcBef>
                <a:spcPts val="600"/>
              </a:spcBef>
            </a:pPr>
            <a:r>
              <a:rPr lang="en-US" sz="1600" dirty="0" smtClean="0"/>
              <a:t>Narrowband for first transmission of SIB1bis is given by</a:t>
            </a:r>
            <a:r>
              <a:rPr lang="en-GB" sz="1600" dirty="0" smtClean="0"/>
              <a:t> PCID modulus number of </a:t>
            </a:r>
            <a:r>
              <a:rPr lang="en-GB" sz="1600" dirty="0" err="1" smtClean="0"/>
              <a:t>narrowbands</a:t>
            </a:r>
            <a:r>
              <a:rPr lang="en-GB" sz="1600" dirty="0" smtClean="0"/>
              <a:t> in the </a:t>
            </a:r>
            <a:r>
              <a:rPr lang="en-GB" sz="1600" dirty="0" smtClean="0"/>
              <a:t>downlink system bandwidth</a:t>
            </a:r>
          </a:p>
          <a:p>
            <a:pPr lvl="2">
              <a:spcBef>
                <a:spcPts val="600"/>
              </a:spcBef>
            </a:pPr>
            <a:r>
              <a:rPr lang="en-GB" sz="1600" dirty="0" smtClean="0"/>
              <a:t>FFS: How to handle collision with P-BCH</a:t>
            </a:r>
          </a:p>
          <a:p>
            <a:pPr lvl="1">
              <a:spcBef>
                <a:spcPts val="600"/>
              </a:spcBef>
            </a:pPr>
            <a:r>
              <a:rPr lang="en-GB" sz="1600" dirty="0" smtClean="0"/>
              <a:t>Narrowband for repetitions is determined by a hopping </a:t>
            </a:r>
            <a:r>
              <a:rPr lang="en-GB" sz="1600" dirty="0" smtClean="0"/>
              <a:t>pattern</a:t>
            </a:r>
            <a:endParaRPr lang="en-GB" sz="1600" dirty="0" smtClean="0"/>
          </a:p>
          <a:p>
            <a:pPr lvl="2">
              <a:spcBef>
                <a:spcPts val="600"/>
              </a:spcBef>
            </a:pPr>
            <a:r>
              <a:rPr lang="en-GB" sz="1600" dirty="0" smtClean="0"/>
              <a:t>WA: hopping pattern is </a:t>
            </a:r>
            <a:r>
              <a:rPr lang="en-GB" sz="1600" dirty="0" smtClean="0"/>
              <a:t>80ms </a:t>
            </a:r>
            <a:r>
              <a:rPr lang="en-GB" sz="1100" dirty="0" smtClean="0"/>
              <a:t>	</a:t>
            </a:r>
            <a:r>
              <a:rPr lang="en-GB" sz="1800" dirty="0" smtClean="0"/>
              <a:t> </a:t>
            </a:r>
          </a:p>
          <a:p>
            <a:pPr lvl="2">
              <a:spcBef>
                <a:spcPts val="600"/>
              </a:spcBef>
            </a:pPr>
            <a:r>
              <a:rPr lang="en-GB" sz="1600" dirty="0" smtClean="0"/>
              <a:t>FFS </a:t>
            </a:r>
            <a:r>
              <a:rPr lang="en-US" sz="1600" dirty="0" smtClean="0"/>
              <a:t>details of the hopping </a:t>
            </a:r>
            <a:r>
              <a:rPr lang="en-US" sz="1600" dirty="0" smtClean="0"/>
              <a:t>pattern and whether to consider R</a:t>
            </a:r>
            <a:r>
              <a:rPr lang="en-US" sz="1600" baseline="-25000" dirty="0" smtClean="0"/>
              <a:t>SIB1bis</a:t>
            </a:r>
            <a:endParaRPr lang="en-US" sz="1600" dirty="0" smtClean="0"/>
          </a:p>
        </p:txBody>
      </p:sp>
    </p:spTree>
    <p:extLst>
      <p:ext uri="{BB962C8B-B14F-4D97-AF65-F5344CB8AC3E}">
        <p14:creationId xmlns=""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2671</TotalTime>
  <Words>530</Words>
  <Application>Microsoft Office PowerPoint</Application>
  <PresentationFormat>On-screen Show (4:3)</PresentationFormat>
  <Paragraphs>53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SIB1bis Transmission</vt:lpstr>
      <vt:lpstr>Background</vt:lpstr>
      <vt:lpstr>Background</vt:lpstr>
      <vt:lpstr>Proposals (1)</vt:lpstr>
      <vt:lpstr>Proposals (2)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rratasu1</cp:lastModifiedBy>
  <cp:revision>304</cp:revision>
  <dcterms:created xsi:type="dcterms:W3CDTF">2014-10-08T06:45:16Z</dcterms:created>
  <dcterms:modified xsi:type="dcterms:W3CDTF">2015-10-07T09:55:25Z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1347268059</vt:i4>
  </property>
  <property fmtid="{D5CDD505-2E9C-101B-9397-08002B2CF9AE}" pid="3" name="_NewReviewCycle">
    <vt:lpwstr/>
  </property>
  <property fmtid="{D5CDD505-2E9C-101B-9397-08002B2CF9AE}" pid="4" name="_EmailSubject">
    <vt:lpwstr>eMTC sync up NN/QC</vt:lpwstr>
  </property>
  <property fmtid="{D5CDD505-2E9C-101B-9397-08002B2CF9AE}" pid="5" name="_AuthorEmail">
    <vt:lpwstr>hxu@qti.qualcomm.com</vt:lpwstr>
  </property>
  <property fmtid="{D5CDD505-2E9C-101B-9397-08002B2CF9AE}" pid="6" name="_AuthorEmailDisplayName">
    <vt:lpwstr>Xu, Hao</vt:lpwstr>
  </property>
</Properties>
</file>