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8" r:id="rId2"/>
    <p:sldId id="259" r:id="rId3"/>
    <p:sldId id="261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2C5D3C-9FEB-463A-A332-C7AF8988CC52}" type="datetimeFigureOut">
              <a:rPr lang="zh-CN" altLang="en-US" smtClean="0"/>
              <a:pPr/>
              <a:t>2015/10/7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388143-0662-4F4C-A2D4-DBBA25BD307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dirty="0" smtClean="0">
              <a:ea typeface="ＭＳ Ｐゴシック" charset="-128"/>
            </a:endParaRPr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8A250D8-5359-4A7B-ADEF-ED9F3108316A}" type="slidenum">
              <a:rPr lang="ja-JP" altLang="en-US" smtClean="0">
                <a:ea typeface="ＭＳ Ｐゴシック" charset="-128"/>
                <a:cs typeface="Arial" charset="0"/>
              </a:rPr>
              <a:pPr/>
              <a:t>2</a:t>
            </a:fld>
            <a:endParaRPr lang="ja-JP" altLang="en-US" smtClean="0">
              <a:ea typeface="ＭＳ Ｐゴシック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dirty="0" smtClean="0">
              <a:ea typeface="ＭＳ Ｐゴシック" charset="-128"/>
            </a:endParaRPr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8A250D8-5359-4A7B-ADEF-ED9F3108316A}" type="slidenum">
              <a:rPr lang="ja-JP" altLang="en-US" smtClean="0">
                <a:ea typeface="ＭＳ Ｐゴシック" charset="-128"/>
                <a:cs typeface="Arial" charset="0"/>
              </a:rPr>
              <a:pPr/>
              <a:t>3</a:t>
            </a:fld>
            <a:endParaRPr lang="ja-JP" altLang="en-US" smtClean="0">
              <a:ea typeface="ＭＳ Ｐゴシック" charset="-128"/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5AE50-B0F8-4372-9EC2-672C6AAC1CCC}" type="datetimeFigureOut">
              <a:rPr lang="zh-CN" altLang="en-US" smtClean="0"/>
              <a:pPr/>
              <a:t>2015/10/7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5E2AD-D7DB-4C3C-863F-092F77A89F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5AE50-B0F8-4372-9EC2-672C6AAC1CCC}" type="datetimeFigureOut">
              <a:rPr lang="zh-CN" altLang="en-US" smtClean="0"/>
              <a:pPr/>
              <a:t>2015/10/7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5E2AD-D7DB-4C3C-863F-092F77A89F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5AE50-B0F8-4372-9EC2-672C6AAC1CCC}" type="datetimeFigureOut">
              <a:rPr lang="zh-CN" altLang="en-US" smtClean="0"/>
              <a:pPr/>
              <a:t>2015/10/7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5E2AD-D7DB-4C3C-863F-092F77A89F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5AE50-B0F8-4372-9EC2-672C6AAC1CCC}" type="datetimeFigureOut">
              <a:rPr lang="zh-CN" altLang="en-US" smtClean="0"/>
              <a:pPr/>
              <a:t>2015/10/7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5E2AD-D7DB-4C3C-863F-092F77A89F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5AE50-B0F8-4372-9EC2-672C6AAC1CCC}" type="datetimeFigureOut">
              <a:rPr lang="zh-CN" altLang="en-US" smtClean="0"/>
              <a:pPr/>
              <a:t>2015/10/7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5E2AD-D7DB-4C3C-863F-092F77A89F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5AE50-B0F8-4372-9EC2-672C6AAC1CCC}" type="datetimeFigureOut">
              <a:rPr lang="zh-CN" altLang="en-US" smtClean="0"/>
              <a:pPr/>
              <a:t>2015/10/7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5E2AD-D7DB-4C3C-863F-092F77A89F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5AE50-B0F8-4372-9EC2-672C6AAC1CCC}" type="datetimeFigureOut">
              <a:rPr lang="zh-CN" altLang="en-US" smtClean="0"/>
              <a:pPr/>
              <a:t>2015/10/7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5E2AD-D7DB-4C3C-863F-092F77A89F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5AE50-B0F8-4372-9EC2-672C6AAC1CCC}" type="datetimeFigureOut">
              <a:rPr lang="zh-CN" altLang="en-US" smtClean="0"/>
              <a:pPr/>
              <a:t>2015/10/7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5E2AD-D7DB-4C3C-863F-092F77A89F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5AE50-B0F8-4372-9EC2-672C6AAC1CCC}" type="datetimeFigureOut">
              <a:rPr lang="zh-CN" altLang="en-US" smtClean="0"/>
              <a:pPr/>
              <a:t>2015/10/7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5E2AD-D7DB-4C3C-863F-092F77A89F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5AE50-B0F8-4372-9EC2-672C6AAC1CCC}" type="datetimeFigureOut">
              <a:rPr lang="zh-CN" altLang="en-US" smtClean="0"/>
              <a:pPr/>
              <a:t>2015/10/7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5E2AD-D7DB-4C3C-863F-092F77A89F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5AE50-B0F8-4372-9EC2-672C6AAC1CCC}" type="datetimeFigureOut">
              <a:rPr lang="zh-CN" altLang="en-US" smtClean="0"/>
              <a:pPr/>
              <a:t>2015/10/7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5E2AD-D7DB-4C3C-863F-092F77A89F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15AE50-B0F8-4372-9EC2-672C6AAC1CCC}" type="datetimeFigureOut">
              <a:rPr lang="zh-CN" altLang="en-US" smtClean="0"/>
              <a:pPr/>
              <a:t>2015/10/7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A5E2AD-D7DB-4C3C-863F-092F77A89F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タイトル 1"/>
          <p:cNvSpPr>
            <a:spLocks noGrp="1"/>
          </p:cNvSpPr>
          <p:nvPr/>
        </p:nvSpPr>
        <p:spPr bwMode="auto">
          <a:xfrm>
            <a:off x="611188" y="2644775"/>
            <a:ext cx="7921625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altLang="ja-JP" sz="4400" dirty="0" smtClean="0">
                <a:latin typeface="Calibri" pitchFamily="34" charset="0"/>
                <a:ea typeface="ＭＳ Ｐゴシック" charset="-128"/>
              </a:rPr>
              <a:t>WF on DAI based solution for dynamic HARQ-ACK codebook</a:t>
            </a:r>
            <a:endParaRPr lang="ja-JP" altLang="en-US" sz="4400" dirty="0">
              <a:latin typeface="Calibri" pitchFamily="34" charset="0"/>
              <a:ea typeface="ＭＳ Ｐゴシック" charset="-128"/>
            </a:endParaRPr>
          </a:p>
        </p:txBody>
      </p:sp>
      <p:sp>
        <p:nvSpPr>
          <p:cNvPr id="2051" name="サブタイトル 2"/>
          <p:cNvSpPr>
            <a:spLocks noGrp="1"/>
          </p:cNvSpPr>
          <p:nvPr/>
        </p:nvSpPr>
        <p:spPr bwMode="auto">
          <a:xfrm>
            <a:off x="1071563" y="4832350"/>
            <a:ext cx="7000875" cy="140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altLang="ko-KR" sz="2400" dirty="0">
                <a:latin typeface="Calibri" pitchFamily="34" charset="0"/>
                <a:ea typeface="Malgun Gothic" pitchFamily="34" charset="-127"/>
              </a:rPr>
              <a:t>Huawei,</a:t>
            </a:r>
            <a:r>
              <a:rPr lang="en-US" altLang="zh-CN" sz="2400" dirty="0">
                <a:latin typeface="Calibri" pitchFamily="34" charset="0"/>
              </a:rPr>
              <a:t> </a:t>
            </a:r>
            <a:r>
              <a:rPr lang="en-US" altLang="zh-CN" sz="2400" dirty="0" smtClean="0">
                <a:latin typeface="Calibri" pitchFamily="34" charset="0"/>
              </a:rPr>
              <a:t>HiSilicon, </a:t>
            </a:r>
            <a:r>
              <a:rPr lang="en-US" altLang="zh-CN" sz="2400" dirty="0" err="1" smtClean="0">
                <a:latin typeface="Calibri" pitchFamily="34" charset="0"/>
              </a:rPr>
              <a:t>Samsung,CMCC</a:t>
            </a:r>
            <a:r>
              <a:rPr lang="en-US" altLang="zh-CN" sz="2400" dirty="0" smtClean="0">
                <a:latin typeface="Calibri" pitchFamily="34" charset="0"/>
              </a:rPr>
              <a:t>, </a:t>
            </a:r>
            <a:r>
              <a:rPr lang="en-US" altLang="zh-CN" sz="2400" smtClean="0">
                <a:latin typeface="Calibri" pitchFamily="34" charset="0"/>
              </a:rPr>
              <a:t>CATT,LGe, </a:t>
            </a:r>
            <a:r>
              <a:rPr lang="en-US" altLang="zh-CN" sz="2400" dirty="0" smtClean="0">
                <a:latin typeface="Calibri" pitchFamily="34" charset="0"/>
              </a:rPr>
              <a:t>[ZTE] ,…</a:t>
            </a:r>
            <a:endParaRPr lang="ja-JP" altLang="en-US" sz="2400" dirty="0">
              <a:latin typeface="Calibri" pitchFamily="34" charset="0"/>
              <a:ea typeface="ＭＳ Ｐゴシック" charset="-128"/>
            </a:endParaRPr>
          </a:p>
        </p:txBody>
      </p:sp>
      <p:sp>
        <p:nvSpPr>
          <p:cNvPr id="2052" name="テキスト ボックス 3"/>
          <p:cNvSpPr txBox="1">
            <a:spLocks noChangeArrowheads="1"/>
          </p:cNvSpPr>
          <p:nvPr/>
        </p:nvSpPr>
        <p:spPr bwMode="auto">
          <a:xfrm>
            <a:off x="7308850" y="703263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smtClean="0">
                <a:latin typeface="Calibri" pitchFamily="34" charset="0"/>
                <a:ea typeface="ＭＳ Ｐゴシック" charset="-128"/>
              </a:rPr>
              <a:t>R1-156227</a:t>
            </a:r>
            <a:endParaRPr lang="ja-JP" altLang="en-US" sz="2400" dirty="0">
              <a:latin typeface="Calibri" pitchFamily="34" charset="0"/>
              <a:ea typeface="ＭＳ Ｐゴシック" charset="-128"/>
            </a:endParaRPr>
          </a:p>
        </p:txBody>
      </p:sp>
      <p:sp>
        <p:nvSpPr>
          <p:cNvPr id="6" name="テキスト ボックス 4"/>
          <p:cNvSpPr txBox="1">
            <a:spLocks noChangeArrowheads="1"/>
          </p:cNvSpPr>
          <p:nvPr/>
        </p:nvSpPr>
        <p:spPr bwMode="auto">
          <a:xfrm>
            <a:off x="179512" y="548680"/>
            <a:ext cx="5079211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</a:rPr>
              <a:t>3GPP TSG RAN WG1 #82bis</a:t>
            </a:r>
          </a:p>
          <a:p>
            <a:pPr>
              <a:spcBef>
                <a:spcPct val="0"/>
              </a:spcBef>
            </a:pPr>
            <a:r>
              <a:rPr lang="en-US" altLang="ko-KR" sz="2400" dirty="0" smtClean="0"/>
              <a:t>Malmo, Sweden, 5</a:t>
            </a:r>
            <a:r>
              <a:rPr lang="en-US" altLang="ja-JP" sz="2400" baseline="30000" dirty="0" smtClean="0"/>
              <a:t>th</a:t>
            </a:r>
            <a:r>
              <a:rPr lang="en-US" altLang="ja-JP" sz="2400" dirty="0" smtClean="0"/>
              <a:t> – 9</a:t>
            </a:r>
            <a:r>
              <a:rPr lang="en-US" altLang="ja-JP" sz="2400" baseline="30000" dirty="0" smtClean="0"/>
              <a:t>th</a:t>
            </a:r>
            <a:r>
              <a:rPr lang="en-US" altLang="ja-JP" sz="2400" dirty="0" smtClean="0"/>
              <a:t> October</a:t>
            </a:r>
            <a:r>
              <a:rPr lang="en-US" altLang="ko-KR" sz="2400" dirty="0" smtClean="0"/>
              <a:t> </a:t>
            </a:r>
            <a:r>
              <a:rPr lang="en-US" altLang="ja-JP" sz="2400" dirty="0" smtClean="0"/>
              <a:t>2015</a:t>
            </a:r>
          </a:p>
          <a:p>
            <a:pPr>
              <a:spcBef>
                <a:spcPct val="0"/>
              </a:spcBef>
            </a:pPr>
            <a:r>
              <a:rPr lang="en-US" altLang="ja-JP" sz="2400" dirty="0" smtClean="0"/>
              <a:t>Agenda item 7.2.2.1.2</a:t>
            </a:r>
            <a:endParaRPr lang="ja-JP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내용 개체 틀 2"/>
          <p:cNvSpPr>
            <a:spLocks noGrp="1"/>
          </p:cNvSpPr>
          <p:nvPr>
            <p:ph idx="1"/>
          </p:nvPr>
        </p:nvSpPr>
        <p:spPr>
          <a:xfrm>
            <a:off x="468313" y="1500188"/>
            <a:ext cx="8147050" cy="5097164"/>
          </a:xfrm>
        </p:spPr>
        <p:txBody>
          <a:bodyPr>
            <a:normAutofit fontScale="92500" lnSpcReduction="20000"/>
          </a:bodyPr>
          <a:lstStyle/>
          <a:p>
            <a:pPr marL="342900" lvl="1" indent="-342900">
              <a:buNone/>
            </a:pPr>
            <a:r>
              <a:rPr lang="en-GB" altLang="zh-CN" i="1" dirty="0" smtClean="0"/>
              <a:t>DAI based solution is supported for dynamic HARQ-ACK codebook:</a:t>
            </a:r>
          </a:p>
          <a:p>
            <a:pPr marL="914400" lvl="2" indent="-514350">
              <a:buFont typeface="Wingdings" pitchFamily="2" charset="2"/>
              <a:buChar char="ü"/>
            </a:pPr>
            <a:r>
              <a:rPr lang="en-GB" altLang="zh-CN" i="1" dirty="0" smtClean="0"/>
              <a:t>Counter DAI  in each DL assignment of one CG are used to HARQ-ACK codebook order.</a:t>
            </a:r>
          </a:p>
          <a:p>
            <a:pPr marL="1200150" lvl="3" indent="-342900">
              <a:buFont typeface="Wingdings" pitchFamily="2" charset="2"/>
              <a:buChar char="Ø"/>
            </a:pPr>
            <a:r>
              <a:rPr lang="en-GB" altLang="zh-CN" i="1" dirty="0" smtClean="0"/>
              <a:t> Counter DAI is incremented in frequency-first-time-second manner for TDD PUCCH CG.</a:t>
            </a:r>
          </a:p>
          <a:p>
            <a:pPr marL="1200150" lvl="3" indent="-342900">
              <a:buFont typeface="Wingdings" pitchFamily="2" charset="2"/>
              <a:buChar char="Ø"/>
            </a:pPr>
            <a:r>
              <a:rPr lang="en-GB" altLang="zh-CN" i="1" dirty="0" smtClean="0"/>
              <a:t>Counter DAI is incremented in carrier index  for FDD PUCCH CG</a:t>
            </a:r>
          </a:p>
          <a:p>
            <a:pPr marL="1200150" lvl="3" indent="-342900">
              <a:buFont typeface="Wingdings" pitchFamily="2" charset="2"/>
              <a:buChar char="Ø"/>
            </a:pPr>
            <a:r>
              <a:rPr lang="en-GB" altLang="zh-CN" i="1" dirty="0" smtClean="0"/>
              <a:t>Number of bit for counter DAI is [2 or 3]</a:t>
            </a:r>
          </a:p>
          <a:p>
            <a:pPr marL="742950" lvl="2" indent="-342900">
              <a:buFont typeface="Wingdings" pitchFamily="2" charset="2"/>
              <a:buChar char="ü"/>
            </a:pPr>
            <a:r>
              <a:rPr lang="en-GB" altLang="zh-CN" i="1" dirty="0" smtClean="0"/>
              <a:t>Total DAI in each DL assignment of one CG is to indicate the total codebook size in the current </a:t>
            </a:r>
            <a:r>
              <a:rPr lang="en-GB" altLang="zh-CN" i="1" dirty="0" err="1" smtClean="0"/>
              <a:t>subframe</a:t>
            </a:r>
            <a:r>
              <a:rPr lang="en-GB" altLang="zh-CN" i="1" dirty="0" smtClean="0"/>
              <a:t>  for the corresponding FDD PUCCH CG , up to present </a:t>
            </a:r>
            <a:r>
              <a:rPr lang="en-GB" altLang="zh-CN" i="1" dirty="0" err="1" smtClean="0"/>
              <a:t>subframe</a:t>
            </a:r>
            <a:r>
              <a:rPr lang="en-GB" altLang="zh-CN" i="1" dirty="0" smtClean="0"/>
              <a:t> within a bundling window for corresponding TDD PUCCH CG .</a:t>
            </a:r>
          </a:p>
          <a:p>
            <a:pPr marL="1200150" lvl="3" indent="-342900">
              <a:buFont typeface="Wingdings" pitchFamily="2" charset="2"/>
              <a:buChar char="Ø"/>
            </a:pPr>
            <a:r>
              <a:rPr lang="en-GB" altLang="zh-CN" i="1" dirty="0" smtClean="0"/>
              <a:t>FFS:UL DAI in UL grant is  used to indicate the total codebook size within bundling window(Keep the same function in Rel-12);UL grant with UL DAI can be triggered by </a:t>
            </a:r>
            <a:r>
              <a:rPr lang="en-GB" altLang="zh-CN" i="1" dirty="0" err="1" smtClean="0"/>
              <a:t>eNB</a:t>
            </a:r>
            <a:r>
              <a:rPr lang="en-GB" altLang="zh-CN" i="1" dirty="0" smtClean="0"/>
              <a:t> if  it is deemed necessary to further ensure the common understand between UE and </a:t>
            </a:r>
            <a:r>
              <a:rPr lang="en-GB" altLang="zh-CN" i="1" dirty="0" err="1" smtClean="0"/>
              <a:t>eNB</a:t>
            </a:r>
            <a:r>
              <a:rPr lang="en-GB" altLang="zh-CN" i="1" dirty="0" smtClean="0"/>
              <a:t> on the total codebook size </a:t>
            </a:r>
          </a:p>
          <a:p>
            <a:pPr marL="1200150" lvl="3" indent="-342900">
              <a:buFont typeface="Wingdings" pitchFamily="2" charset="2"/>
              <a:buChar char="Ø"/>
            </a:pPr>
            <a:r>
              <a:rPr lang="en-GB" altLang="zh-CN" i="1" dirty="0" smtClean="0"/>
              <a:t> Number of bit for Total DAI is [2 or 3]</a:t>
            </a:r>
          </a:p>
          <a:p>
            <a:pPr marL="1657350" lvl="4" indent="-342900">
              <a:buFont typeface="Wingdings" pitchFamily="2" charset="2"/>
              <a:buChar char="Ø"/>
            </a:pPr>
            <a:endParaRPr lang="en-GB" altLang="zh-CN" i="1" dirty="0" smtClean="0"/>
          </a:p>
          <a:p>
            <a:pPr marL="1657350" lvl="4" indent="-342900">
              <a:buNone/>
            </a:pPr>
            <a:endParaRPr lang="en-GB" altLang="zh-CN" i="1" dirty="0" smtClean="0"/>
          </a:p>
          <a:p>
            <a:pPr marL="342900" lvl="1" indent="-342900">
              <a:buNone/>
            </a:pPr>
            <a:endParaRPr lang="en-GB" altLang="zh-CN" dirty="0" smtClean="0"/>
          </a:p>
          <a:p>
            <a:pPr lvl="0"/>
            <a:endParaRPr lang="en-US" altLang="zh-CN" b="1" dirty="0" smtClean="0"/>
          </a:p>
          <a:p>
            <a:pPr lvl="0"/>
            <a:endParaRPr lang="en-US" altLang="zh-CN" sz="4000" b="1" dirty="0" smtClean="0">
              <a:ea typeface="ＭＳ Ｐゴシック" charset="-128"/>
            </a:endParaRPr>
          </a:p>
          <a:p>
            <a:pPr>
              <a:buNone/>
            </a:pPr>
            <a:endParaRPr lang="en-US" altLang="zh-CN" sz="2200" b="1" dirty="0" smtClean="0">
              <a:ea typeface="ＭＳ Ｐゴシック" charset="-128"/>
            </a:endParaRPr>
          </a:p>
          <a:p>
            <a:pPr lvl="2">
              <a:buNone/>
            </a:pPr>
            <a:endParaRPr lang="en-US" altLang="zh-CN" sz="2200" b="1" dirty="0" smtClean="0">
              <a:ea typeface="ＭＳ Ｐゴシック" charset="-128"/>
            </a:endParaRPr>
          </a:p>
          <a:p>
            <a:pPr lvl="2">
              <a:buNone/>
            </a:pPr>
            <a:endParaRPr lang="en-US" altLang="zh-CN" sz="2200" b="1" dirty="0" smtClean="0">
              <a:ea typeface="ＭＳ Ｐゴシック" charset="-128"/>
            </a:endParaRPr>
          </a:p>
          <a:p>
            <a:pPr lvl="1">
              <a:buNone/>
            </a:pPr>
            <a:endParaRPr lang="en-US" altLang="zh-CN" sz="2000" b="1" dirty="0" smtClean="0">
              <a:ea typeface="ＭＳ Ｐゴシック" charset="-128"/>
            </a:endParaRPr>
          </a:p>
        </p:txBody>
      </p:sp>
      <p:sp>
        <p:nvSpPr>
          <p:cNvPr id="4099" name="サブタイトル 2"/>
          <p:cNvSpPr txBox="1">
            <a:spLocks/>
          </p:cNvSpPr>
          <p:nvPr/>
        </p:nvSpPr>
        <p:spPr bwMode="auto">
          <a:xfrm>
            <a:off x="1357313" y="500063"/>
            <a:ext cx="6400800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en-GB" altLang="zh-CN" sz="3600" b="1" dirty="0" smtClean="0"/>
              <a:t>Proposal 1</a:t>
            </a:r>
            <a:endParaRPr lang="ja-JP" altLang="en-US" sz="3600" b="1" dirty="0">
              <a:latin typeface="Calibri" pitchFamily="34" charset="0"/>
              <a:ea typeface="ＭＳ Ｐゴシック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내용 개체 틀 2"/>
          <p:cNvSpPr>
            <a:spLocks noGrp="1"/>
          </p:cNvSpPr>
          <p:nvPr>
            <p:ph idx="1"/>
          </p:nvPr>
        </p:nvSpPr>
        <p:spPr>
          <a:xfrm>
            <a:off x="468313" y="1500188"/>
            <a:ext cx="8147050" cy="5097164"/>
          </a:xfrm>
        </p:spPr>
        <p:txBody>
          <a:bodyPr>
            <a:normAutofit/>
          </a:bodyPr>
          <a:lstStyle/>
          <a:p>
            <a:pPr marL="742950" lvl="2" indent="-342900">
              <a:buFont typeface="Wingdings" pitchFamily="2" charset="2"/>
              <a:buChar char="ü"/>
            </a:pPr>
            <a:r>
              <a:rPr lang="en-GB" altLang="zh-CN" dirty="0" smtClean="0"/>
              <a:t>FFS solution for CW ambiguity:</a:t>
            </a:r>
          </a:p>
          <a:p>
            <a:pPr marL="1200150" lvl="3" indent="-342900">
              <a:buFont typeface="Wingdings" pitchFamily="2" charset="2"/>
              <a:buChar char="Ø"/>
            </a:pPr>
            <a:r>
              <a:rPr lang="en-GB" altLang="zh-CN" dirty="0" smtClean="0"/>
              <a:t>Alt A:Spatial bundling for all CCs</a:t>
            </a:r>
          </a:p>
          <a:p>
            <a:pPr marL="1200150" lvl="3" indent="-342900">
              <a:buFont typeface="Wingdings" pitchFamily="2" charset="2"/>
              <a:buChar char="Ø"/>
            </a:pPr>
            <a:r>
              <a:rPr lang="en-GB" altLang="zh-CN" dirty="0" smtClean="0"/>
              <a:t>Alt B:2 HARQ-ACK  bit reporting per CC regardless of TM</a:t>
            </a:r>
          </a:p>
          <a:p>
            <a:pPr marL="1200150" lvl="3" indent="-342900">
              <a:buFont typeface="Wingdings" pitchFamily="2" charset="2"/>
              <a:buChar char="Ø"/>
            </a:pPr>
            <a:r>
              <a:rPr lang="en-GB" altLang="zh-CN" dirty="0" smtClean="0"/>
              <a:t>Alt C:Both Counter DAI and total DAI count the number of </a:t>
            </a:r>
            <a:r>
              <a:rPr lang="en-GB" altLang="zh-CN" dirty="0" err="1" smtClean="0"/>
              <a:t>codewords</a:t>
            </a:r>
            <a:r>
              <a:rPr lang="en-GB" altLang="zh-CN" dirty="0" smtClean="0"/>
              <a:t> in case of no spatial bundling, and count the number of both carriers and </a:t>
            </a:r>
            <a:r>
              <a:rPr lang="en-GB" altLang="zh-CN" dirty="0" err="1" smtClean="0"/>
              <a:t>subframes</a:t>
            </a:r>
            <a:r>
              <a:rPr lang="en-GB" altLang="zh-CN" dirty="0" smtClean="0"/>
              <a:t> in case of spatial bundling</a:t>
            </a:r>
          </a:p>
          <a:p>
            <a:pPr marL="1657350" lvl="4" indent="-342900"/>
            <a:r>
              <a:rPr lang="en-GB" altLang="zh-CN" i="1" dirty="0" smtClean="0"/>
              <a:t>FFS when spatial bundling is applied</a:t>
            </a:r>
          </a:p>
          <a:p>
            <a:pPr marL="1200150" lvl="3" indent="-342900">
              <a:buFont typeface="Wingdings" pitchFamily="2" charset="2"/>
              <a:buChar char="Ø"/>
            </a:pPr>
            <a:r>
              <a:rPr lang="en-GB" altLang="zh-CN" dirty="0" smtClean="0"/>
              <a:t>Alt D:</a:t>
            </a:r>
            <a:r>
              <a:rPr lang="en-GB" altLang="zh-CN" i="1" dirty="0" smtClean="0"/>
              <a:t>Grouping the configured cells into different cell groups based on the maximum supported TBs of transmission modes</a:t>
            </a:r>
          </a:p>
          <a:p>
            <a:pPr marL="1657350" lvl="4" indent="-342900">
              <a:buFont typeface="Wingdings" pitchFamily="2" charset="2"/>
              <a:buChar char="Ø"/>
            </a:pPr>
            <a:endParaRPr lang="en-GB" altLang="zh-CN" i="1" dirty="0" smtClean="0"/>
          </a:p>
          <a:p>
            <a:pPr marL="1657350" lvl="4" indent="-342900">
              <a:buNone/>
            </a:pPr>
            <a:endParaRPr lang="en-GB" altLang="zh-CN" i="1" dirty="0" smtClean="0"/>
          </a:p>
          <a:p>
            <a:pPr marL="342900" lvl="1" indent="-342900">
              <a:buNone/>
            </a:pPr>
            <a:endParaRPr lang="en-GB" altLang="zh-CN" dirty="0" smtClean="0"/>
          </a:p>
          <a:p>
            <a:pPr lvl="0"/>
            <a:endParaRPr lang="en-US" altLang="zh-CN" b="1" dirty="0" smtClean="0"/>
          </a:p>
          <a:p>
            <a:pPr lvl="0"/>
            <a:endParaRPr lang="en-US" altLang="zh-CN" sz="4000" b="1" dirty="0" smtClean="0">
              <a:ea typeface="ＭＳ Ｐゴシック" charset="-128"/>
            </a:endParaRPr>
          </a:p>
          <a:p>
            <a:pPr>
              <a:buNone/>
            </a:pPr>
            <a:endParaRPr lang="en-US" altLang="zh-CN" sz="2200" b="1" dirty="0" smtClean="0">
              <a:ea typeface="ＭＳ Ｐゴシック" charset="-128"/>
            </a:endParaRPr>
          </a:p>
          <a:p>
            <a:pPr lvl="2">
              <a:buNone/>
            </a:pPr>
            <a:endParaRPr lang="en-US" altLang="zh-CN" sz="2200" b="1" dirty="0" smtClean="0">
              <a:ea typeface="ＭＳ Ｐゴシック" charset="-128"/>
            </a:endParaRPr>
          </a:p>
          <a:p>
            <a:pPr lvl="2">
              <a:buNone/>
            </a:pPr>
            <a:endParaRPr lang="en-US" altLang="zh-CN" sz="2200" b="1" dirty="0" smtClean="0">
              <a:ea typeface="ＭＳ Ｐゴシック" charset="-128"/>
            </a:endParaRPr>
          </a:p>
          <a:p>
            <a:pPr lvl="1">
              <a:buNone/>
            </a:pPr>
            <a:endParaRPr lang="en-US" altLang="zh-CN" sz="2000" b="1" dirty="0" smtClean="0">
              <a:ea typeface="ＭＳ Ｐゴシック" charset="-128"/>
            </a:endParaRPr>
          </a:p>
        </p:txBody>
      </p:sp>
      <p:sp>
        <p:nvSpPr>
          <p:cNvPr id="4099" name="サブタイトル 2"/>
          <p:cNvSpPr txBox="1">
            <a:spLocks/>
          </p:cNvSpPr>
          <p:nvPr/>
        </p:nvSpPr>
        <p:spPr bwMode="auto">
          <a:xfrm>
            <a:off x="1357313" y="500063"/>
            <a:ext cx="6400800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en-GB" altLang="zh-CN" sz="3600" b="1" dirty="0" smtClean="0"/>
              <a:t>Proposal 2</a:t>
            </a:r>
            <a:endParaRPr lang="ja-JP" altLang="en-US" sz="3600" b="1" dirty="0">
              <a:latin typeface="Calibri" pitchFamily="34" charset="0"/>
              <a:ea typeface="ＭＳ Ｐゴシック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674</TotalTime>
  <Words>293</Words>
  <Application>Microsoft Office PowerPoint</Application>
  <PresentationFormat>全屏显示(4:3)</PresentationFormat>
  <Paragraphs>38</Paragraphs>
  <Slides>3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幻灯片 1</vt:lpstr>
      <vt:lpstr>幻灯片 2</vt:lpstr>
      <vt:lpstr>幻灯片 3</vt:lpstr>
    </vt:vector>
  </TitlesOfParts>
  <Company>Huawei Technologies Co.,Ltd.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Lyu Yongxia</dc:creator>
  <cp:lastModifiedBy>Lyu Yongxia</cp:lastModifiedBy>
  <cp:revision>26</cp:revision>
  <dcterms:created xsi:type="dcterms:W3CDTF">2015-08-26T11:49:52Z</dcterms:created>
  <dcterms:modified xsi:type="dcterms:W3CDTF">2015-10-07T07:44:11Z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(3)bgRmrc3BEkQZ6Ycb4uJOpJ7/OArzv8SC2UeSO87iZ6gIJaGjyHBeWzDWmPQmIjNCsjRnFliC
Gc7jbGVM07FiJ8N/82UfEtGOFOnONaUcLH84Hnas9v9dcTXgZTGquXyYcj7YGY4Rq92SNKaC
CHmOIwxKWFUHLEIkTQNXf564NAIptHNme1mUhk/SQGyuQ3ab9PzIZS5/ygsil2mAJ9L7BMbV
vp7fQLzOrNCnITDSaZ</vt:lpwstr>
  </property>
  <property fmtid="{D5CDD505-2E9C-101B-9397-08002B2CF9AE}" pid="3" name="_new_ms_pID_725431">
    <vt:lpwstr>dzPkL/h2J6eOFyrnUexplOWmBOv4v1B97gqZx+o2h+7RaNMZFTxWEi
k+lEn0WwPynceXhhMUFLWSsS0+LhAVUQoEvgtBLVB6NxnKb2qZLI8bRABFg2Ie7Yt5znJQSY
J12lSrdxSfxH0TTManSIKPClDs0z1BdAhcHKmPh2gyHJkuMa1TgrP2J7ir2dHZV/S1uSnvkK
gIHnMVZ/JO5QyfYxRMzR4GT3JxuuU6xk9Ri/</vt:lpwstr>
  </property>
  <property fmtid="{D5CDD505-2E9C-101B-9397-08002B2CF9AE}" pid="4" name="_new_ms_pID_725432">
    <vt:lpwstr>blmJKMvmWJRa8ZxKfyWm7HciqO12pcfUo1TW
mdzUSG9rc57ZTpAkfK3YshYuJH1ks3yYR2G4jdKeyZcJsP/ZwzKMqn1p7WpZStsidILycnCE
feY35BS1HVnUGHQljKotJDOnZI2R72TBC/Phn9//ihlxuoYaCQDAUjQRBWITzV21WXyQYNeH
6sAb1kWBlGyRg0QZ3kU24iqyYQlsMe04tT8=</vt:lpwstr>
  </property>
  <property fmtid="{D5CDD505-2E9C-101B-9397-08002B2CF9AE}" pid="5" name="sflag">
    <vt:lpwstr>1444203806</vt:lpwstr>
  </property>
</Properties>
</file>