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6" r:id="rId4"/>
    <p:sldId id="267" r:id="rId5"/>
    <p:sldId id="269" r:id="rId6"/>
    <p:sldId id="268" r:id="rId7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9683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124361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51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3739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143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13268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6739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7417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246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47577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00060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8DA80-DBC1-40D8-8481-71343587F3D7}" type="datetimeFigureOut">
              <a:rPr kumimoji="1" lang="ja-JP" altLang="en-US" smtClean="0"/>
              <a:t>2015/10/5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1953C-FD0A-4B06-A061-750E627EDB2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978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07504" y="2391023"/>
            <a:ext cx="8928992" cy="1470025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WF on another new PUCCH format including CDM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941168"/>
            <a:ext cx="6400800" cy="697632"/>
          </a:xfrm>
        </p:spPr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08850" y="332656"/>
            <a:ext cx="1444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R1-15xxxx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23850" y="332656"/>
            <a:ext cx="50792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#</a:t>
            </a:r>
            <a:r>
              <a:rPr lang="en-US" altLang="ja-JP" sz="2400" dirty="0" smtClean="0"/>
              <a:t>82bis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2400" dirty="0" smtClean="0"/>
              <a:t>Malmo, Sweden, 5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– </a:t>
            </a: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October</a:t>
            </a:r>
            <a:r>
              <a:rPr lang="en-US" altLang="ko-KR" sz="2400" dirty="0" smtClean="0"/>
              <a:t> </a:t>
            </a:r>
            <a:r>
              <a:rPr lang="en-US" altLang="ja-JP" sz="2400" dirty="0"/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7.2.2.x.x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983209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another new PUCCH format (1)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Another new PUCCH format including CDM is supported.</a:t>
            </a:r>
          </a:p>
          <a:p>
            <a:pPr lvl="1"/>
            <a:r>
              <a:rPr lang="en-US" altLang="ja-JP" sz="2000" dirty="0" smtClean="0"/>
              <a:t>Alt. 1: PF3 is extended to multi-PRBs with keeping single-carrier property.</a:t>
            </a:r>
          </a:p>
          <a:p>
            <a:pPr lvl="2"/>
            <a:r>
              <a:rPr lang="en-US" altLang="ja-JP" sz="1800" dirty="0" smtClean="0"/>
              <a:t>Same </a:t>
            </a:r>
            <a:r>
              <a:rPr lang="en-US" altLang="ja-JP" sz="1800" dirty="0"/>
              <a:t>DMRS </a:t>
            </a:r>
            <a:r>
              <a:rPr lang="en-US" altLang="ja-JP" sz="1800" dirty="0" smtClean="0"/>
              <a:t>location and </a:t>
            </a:r>
            <a:r>
              <a:rPr lang="en-US" altLang="ja-JP" sz="1800" dirty="0"/>
              <a:t>generation procedure is applied as in </a:t>
            </a:r>
            <a:r>
              <a:rPr lang="en-US" altLang="ja-JP" sz="1800" dirty="0" smtClean="0"/>
              <a:t>PF3.</a:t>
            </a:r>
            <a:endParaRPr lang="en-US" altLang="ja-JP" sz="1800" dirty="0"/>
          </a:p>
          <a:p>
            <a:pPr lvl="2"/>
            <a:r>
              <a:rPr lang="en-US" altLang="ja-JP" sz="1800" dirty="0" smtClean="0"/>
              <a:t>Inter-slot </a:t>
            </a:r>
            <a:r>
              <a:rPr lang="en-US" altLang="ja-JP" sz="1800" dirty="0"/>
              <a:t>frequency hopping is applied as in legacy PUCCHs.</a:t>
            </a:r>
            <a:endParaRPr lang="ja-JP" altLang="ja-JP" sz="1800" dirty="0"/>
          </a:p>
          <a:p>
            <a:pPr lvl="2"/>
            <a:r>
              <a:rPr lang="en-US" altLang="ja-JP" sz="1800" dirty="0"/>
              <a:t>Shortened PUCCH format is supported.</a:t>
            </a:r>
            <a:endParaRPr lang="ja-JP" altLang="ja-JP" sz="1800" dirty="0"/>
          </a:p>
          <a:p>
            <a:pPr lvl="2"/>
            <a:r>
              <a:rPr lang="en-US" altLang="ja-JP" sz="1800" dirty="0"/>
              <a:t>Transmit diversity is not supported in Rel. 13.</a:t>
            </a:r>
            <a:endParaRPr lang="ja-JP" altLang="ja-JP" sz="1800" dirty="0"/>
          </a:p>
          <a:p>
            <a:pPr lvl="2"/>
            <a:r>
              <a:rPr kumimoji="1" lang="en-US" altLang="ja-JP" sz="1800" dirty="0" smtClean="0"/>
              <a:t>For HARQ-ACK/SR only,</a:t>
            </a:r>
          </a:p>
          <a:p>
            <a:pPr lvl="3"/>
            <a:r>
              <a:rPr lang="en-US" altLang="ja-JP" sz="1600" dirty="0" smtClean="0"/>
              <a:t>8-bit CRC + Rel. 8 TBCC are applied for any number of bits.</a:t>
            </a:r>
          </a:p>
          <a:p>
            <a:pPr lvl="3"/>
            <a:r>
              <a:rPr lang="en-US" altLang="ja-JP" sz="1600" dirty="0"/>
              <a:t>Coded bits are first QPSK modulated and mapped on REs over frequency first and then time.</a:t>
            </a:r>
          </a:p>
          <a:p>
            <a:pPr lvl="3"/>
            <a:r>
              <a:rPr lang="en-US" altLang="ja-JP" sz="1600" dirty="0"/>
              <a:t>4 PUCCH resources are configured by higher-layer, and one of them is indicated by ARI as for PUCCH format 3.</a:t>
            </a:r>
          </a:p>
        </p:txBody>
      </p:sp>
    </p:spTree>
    <p:extLst>
      <p:ext uri="{BB962C8B-B14F-4D97-AF65-F5344CB8AC3E}">
        <p14:creationId xmlns:p14="http://schemas.microsoft.com/office/powerpoint/2010/main" val="3008775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another new PUCCH format (2)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600200"/>
            <a:ext cx="8579296" cy="5141168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Another new PUCCH format including CDM is supported.</a:t>
            </a:r>
          </a:p>
          <a:p>
            <a:pPr lvl="1"/>
            <a:r>
              <a:rPr lang="en-US" altLang="ja-JP" sz="2000" dirty="0" smtClean="0"/>
              <a:t>Alt. 1: PF3 is extended to multi-PRBs with keeping single-carrier property.</a:t>
            </a:r>
          </a:p>
          <a:p>
            <a:pPr lvl="2"/>
            <a:r>
              <a:rPr lang="en-US" altLang="ja-JP" sz="1800" dirty="0" smtClean="0"/>
              <a:t>For multi-cell P-CSI only,</a:t>
            </a:r>
          </a:p>
          <a:p>
            <a:pPr lvl="3"/>
            <a:r>
              <a:rPr lang="en-US" altLang="ja-JP" sz="1600" dirty="0"/>
              <a:t>8-bit CRC + Rel. 8 TBCC are applied for any number of bits.</a:t>
            </a:r>
          </a:p>
          <a:p>
            <a:pPr lvl="3"/>
            <a:r>
              <a:rPr lang="en-US" altLang="ja-JP" sz="1600" dirty="0"/>
              <a:t>Coded bits are QPSK modulated and mapped on REs as in HARQ-ACK/SR only</a:t>
            </a:r>
            <a:r>
              <a:rPr lang="en-US" altLang="ja-JP" sz="1600" dirty="0" smtClean="0"/>
              <a:t>.</a:t>
            </a:r>
          </a:p>
          <a:p>
            <a:pPr lvl="3"/>
            <a:r>
              <a:rPr lang="en-US" altLang="ja-JP" sz="1600" dirty="0"/>
              <a:t>The PUCCH resource is RRC configured by higher-layer</a:t>
            </a:r>
            <a:r>
              <a:rPr lang="en-US" altLang="ja-JP" sz="1600" dirty="0" smtClean="0"/>
              <a:t>.</a:t>
            </a:r>
            <a:endParaRPr lang="en-US" altLang="ja-JP" sz="1600" dirty="0"/>
          </a:p>
          <a:p>
            <a:pPr lvl="2"/>
            <a:r>
              <a:rPr lang="en-US" altLang="ja-JP" sz="1800" dirty="0" smtClean="0"/>
              <a:t>For HARQ-ACK/SR + multi-cell P-CSIs,</a:t>
            </a:r>
          </a:p>
          <a:p>
            <a:pPr lvl="3"/>
            <a:r>
              <a:rPr lang="en-US" altLang="ja-JP" sz="1600" dirty="0" smtClean="0"/>
              <a:t>Joint coding is applied.</a:t>
            </a:r>
          </a:p>
          <a:p>
            <a:pPr lvl="3"/>
            <a:r>
              <a:rPr lang="en-US" altLang="ja-JP" sz="1600" dirty="0"/>
              <a:t>8-bit CRC + Rel. 8 TBCC are applied for any number of bits.</a:t>
            </a:r>
          </a:p>
          <a:p>
            <a:pPr lvl="3"/>
            <a:r>
              <a:rPr lang="en-US" altLang="ja-JP" sz="1600" dirty="0"/>
              <a:t>Coded bits are </a:t>
            </a:r>
            <a:r>
              <a:rPr lang="en-US" altLang="ja-JP" sz="1600" dirty="0" smtClean="0"/>
              <a:t>QPSK modulated and mapped on REs as in HARQ-ACK/SR only.</a:t>
            </a:r>
            <a:endParaRPr lang="en-US" altLang="ja-JP" sz="1600" strike="sngStrike" dirty="0" smtClean="0"/>
          </a:p>
          <a:p>
            <a:pPr lvl="2"/>
            <a:r>
              <a:rPr lang="en-US" altLang="ja-JP" sz="1800" dirty="0"/>
              <a:t>The PUCCH </a:t>
            </a:r>
            <a:r>
              <a:rPr lang="en-US" altLang="ja-JP" sz="1800" dirty="0" smtClean="0"/>
              <a:t>resource is represented by {Starting PRB index, OCC index (0-4)}.</a:t>
            </a:r>
          </a:p>
          <a:p>
            <a:pPr lvl="3"/>
            <a:r>
              <a:rPr lang="en-US" altLang="ja-JP" sz="1600" dirty="0" smtClean="0"/>
              <a:t>FFS: whether the number of PRBs is also included as part of PUCCH resource information.</a:t>
            </a: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2081212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another new PUCCH format (3)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412776"/>
            <a:ext cx="8579296" cy="5184576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Another new PUCCH format including CDM is supported.</a:t>
            </a:r>
          </a:p>
          <a:p>
            <a:pPr lvl="1"/>
            <a:r>
              <a:rPr lang="en-US" altLang="ja-JP" sz="2000" dirty="0" smtClean="0"/>
              <a:t>Alt. 2: PF3 is modified to support reduced OCC.</a:t>
            </a:r>
          </a:p>
          <a:p>
            <a:pPr lvl="2"/>
            <a:r>
              <a:rPr lang="en-US" altLang="ja-JP" sz="1800" dirty="0"/>
              <a:t>Same DMRS location and generation procedure </a:t>
            </a:r>
            <a:r>
              <a:rPr lang="en-US" altLang="ja-JP" sz="1800" dirty="0" smtClean="0"/>
              <a:t>as </a:t>
            </a:r>
            <a:r>
              <a:rPr lang="en-US" altLang="ja-JP" sz="1800" dirty="0"/>
              <a:t>in </a:t>
            </a:r>
            <a:r>
              <a:rPr lang="en-US" altLang="ja-JP" sz="1800" dirty="0" smtClean="0"/>
              <a:t>PUSCH-like new PF.</a:t>
            </a:r>
            <a:endParaRPr lang="en-US" altLang="ja-JP" sz="1800" dirty="0"/>
          </a:p>
          <a:p>
            <a:pPr lvl="2"/>
            <a:r>
              <a:rPr lang="en-US" altLang="ja-JP" sz="1800" dirty="0" smtClean="0"/>
              <a:t>Number </a:t>
            </a:r>
            <a:r>
              <a:rPr lang="en-US" altLang="ja-JP" sz="1800" dirty="0"/>
              <a:t>of </a:t>
            </a:r>
            <a:r>
              <a:rPr lang="en-US" altLang="ja-JP" sz="1800" dirty="0" smtClean="0"/>
              <a:t>PRB </a:t>
            </a:r>
            <a:r>
              <a:rPr lang="en-US" altLang="ja-JP" sz="1800" dirty="0"/>
              <a:t>is </a:t>
            </a:r>
            <a:r>
              <a:rPr lang="en-US" altLang="ja-JP" sz="1800" dirty="0" smtClean="0"/>
              <a:t>1.</a:t>
            </a:r>
          </a:p>
          <a:p>
            <a:pPr lvl="2"/>
            <a:r>
              <a:rPr lang="en-US" altLang="ja-JP" sz="1800" dirty="0" smtClean="0"/>
              <a:t>Spreading factor is 2 and spreading is performed within a SC-FDMA symbol.</a:t>
            </a:r>
            <a:endParaRPr lang="ja-JP" altLang="ja-JP" sz="1800" dirty="0"/>
          </a:p>
          <a:p>
            <a:pPr lvl="2"/>
            <a:r>
              <a:rPr lang="en-US" altLang="ja-JP" sz="1800" dirty="0"/>
              <a:t>Inter-slot frequency hopping is applied as in legacy PUCCHs.</a:t>
            </a:r>
            <a:endParaRPr lang="ja-JP" altLang="ja-JP" sz="1800" dirty="0"/>
          </a:p>
          <a:p>
            <a:pPr lvl="2"/>
            <a:r>
              <a:rPr lang="en-US" altLang="ja-JP" sz="1800" dirty="0"/>
              <a:t>Shortened PUCCH format is supported.</a:t>
            </a:r>
            <a:endParaRPr lang="ja-JP" altLang="ja-JP" sz="1800" dirty="0"/>
          </a:p>
          <a:p>
            <a:pPr lvl="2"/>
            <a:r>
              <a:rPr lang="en-US" altLang="ja-JP" sz="1800" dirty="0"/>
              <a:t>Transmit diversity is not supported in Rel. 13</a:t>
            </a:r>
            <a:r>
              <a:rPr lang="en-US" altLang="ja-JP" sz="1800" dirty="0" smtClean="0"/>
              <a:t>.</a:t>
            </a:r>
          </a:p>
          <a:p>
            <a:pPr lvl="2"/>
            <a:r>
              <a:rPr lang="en-US" altLang="ja-JP" sz="1800" dirty="0"/>
              <a:t>For HARQ-ACK/SR only,</a:t>
            </a:r>
          </a:p>
          <a:p>
            <a:pPr lvl="3"/>
            <a:r>
              <a:rPr lang="en-US" altLang="ja-JP" sz="1600" dirty="0" smtClean="0"/>
              <a:t>4 </a:t>
            </a:r>
            <a:r>
              <a:rPr lang="en-US" altLang="ja-JP" sz="1600" dirty="0"/>
              <a:t>PUCCH resources are configured by higher-layer, and one of them is indicated by ARI as for PUCCH format 3</a:t>
            </a:r>
            <a:r>
              <a:rPr lang="en-US" altLang="ja-JP" sz="1600" dirty="0" smtClean="0"/>
              <a:t>.</a:t>
            </a:r>
          </a:p>
          <a:p>
            <a:pPr lvl="2"/>
            <a:r>
              <a:rPr lang="en-US" altLang="ja-JP" sz="1800" dirty="0"/>
              <a:t>The PUCCH resource is represented by </a:t>
            </a:r>
            <a:r>
              <a:rPr lang="en-US" altLang="ja-JP" sz="1800" dirty="0" smtClean="0"/>
              <a:t>{PRB </a:t>
            </a:r>
            <a:r>
              <a:rPr lang="en-US" altLang="ja-JP" sz="1800" dirty="0"/>
              <a:t>index, OCC index (</a:t>
            </a:r>
            <a:r>
              <a:rPr lang="en-US" altLang="ja-JP" sz="1800" dirty="0" smtClean="0"/>
              <a:t>0-1)}.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14103830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another new PUCCH format (4)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412776"/>
            <a:ext cx="8579296" cy="5256584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Another new PUCCH format including CDM is supported.</a:t>
            </a:r>
          </a:p>
          <a:p>
            <a:pPr lvl="1"/>
            <a:r>
              <a:rPr lang="en-US" altLang="ja-JP" sz="2000" dirty="0" smtClean="0"/>
              <a:t>Alt. 2: PF3 is modified to support reduced OCC.</a:t>
            </a:r>
          </a:p>
          <a:p>
            <a:pPr lvl="2"/>
            <a:r>
              <a:rPr lang="en-US" altLang="ja-JP" sz="1800" dirty="0" smtClean="0"/>
              <a:t>This new PUCCH </a:t>
            </a:r>
            <a:r>
              <a:rPr lang="en-US" altLang="ja-JP" sz="1800" dirty="0"/>
              <a:t>format </a:t>
            </a:r>
            <a:r>
              <a:rPr lang="en-US" altLang="ja-JP" sz="1800" dirty="0" smtClean="0"/>
              <a:t>including CDM </a:t>
            </a:r>
            <a:r>
              <a:rPr lang="en-US" altLang="ja-JP" sz="1800" dirty="0"/>
              <a:t>can be used to carry</a:t>
            </a:r>
          </a:p>
          <a:p>
            <a:pPr lvl="3"/>
            <a:r>
              <a:rPr lang="en-US" altLang="ja-JP" sz="1800" dirty="0" smtClean="0"/>
              <a:t>P-CSIs </a:t>
            </a:r>
            <a:r>
              <a:rPr lang="en-US" altLang="ja-JP" sz="1800" dirty="0"/>
              <a:t>for multiple serving </a:t>
            </a:r>
            <a:r>
              <a:rPr lang="en-US" altLang="ja-JP" sz="1800" dirty="0" smtClean="0"/>
              <a:t>cells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25469712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3200" dirty="0" smtClean="0"/>
              <a:t>Proposals on another new PUCCH format (5)</a:t>
            </a:r>
            <a:endParaRPr kumimoji="1" lang="ja-JP" altLang="en-US" sz="320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idx="1"/>
          </p:nvPr>
        </p:nvSpPr>
        <p:spPr>
          <a:xfrm>
            <a:off x="457200" y="1412776"/>
            <a:ext cx="8579296" cy="5141168"/>
          </a:xfrm>
        </p:spPr>
        <p:txBody>
          <a:bodyPr>
            <a:noAutofit/>
          </a:bodyPr>
          <a:lstStyle/>
          <a:p>
            <a:r>
              <a:rPr kumimoji="1" lang="en-US" altLang="ja-JP" sz="2400" dirty="0" smtClean="0"/>
              <a:t>Another new PUCCH format including CDM is supported.</a:t>
            </a:r>
          </a:p>
          <a:p>
            <a:pPr lvl="1"/>
            <a:r>
              <a:rPr lang="en-US" altLang="ja-JP" sz="2000" dirty="0"/>
              <a:t>For transmit power control of the </a:t>
            </a:r>
            <a:r>
              <a:rPr lang="en-US" altLang="ja-JP" sz="2000" dirty="0" smtClean="0"/>
              <a:t>new </a:t>
            </a:r>
            <a:r>
              <a:rPr lang="en-US" altLang="ja-JP" sz="2000" dirty="0"/>
              <a:t>PUCCH </a:t>
            </a:r>
            <a:r>
              <a:rPr lang="en-US" altLang="ja-JP" sz="2000" dirty="0" smtClean="0"/>
              <a:t>format including CDM,</a:t>
            </a:r>
            <a:endParaRPr lang="en-US" altLang="ja-JP" sz="2000" dirty="0"/>
          </a:p>
          <a:p>
            <a:pPr lvl="2"/>
            <a:r>
              <a:rPr lang="en-US" altLang="ja-JP" sz="1800" dirty="0"/>
              <a:t>10log</a:t>
            </a:r>
            <a:r>
              <a:rPr lang="en-US" altLang="ja-JP" sz="1800" baseline="-25000" dirty="0"/>
              <a:t>10</a:t>
            </a:r>
            <a:r>
              <a:rPr lang="en-US" altLang="ja-JP" sz="1800" dirty="0"/>
              <a:t>(M</a:t>
            </a:r>
            <a:r>
              <a:rPr lang="en-US" altLang="ja-JP" sz="1800" baseline="-25000" dirty="0"/>
              <a:t>PUCCH_PRB</a:t>
            </a:r>
            <a:r>
              <a:rPr lang="en-US" altLang="ja-JP" sz="1800" dirty="0"/>
              <a:t>) </a:t>
            </a:r>
            <a:r>
              <a:rPr lang="en-US" altLang="ja-JP" sz="1800" dirty="0" smtClean="0"/>
              <a:t>may be included </a:t>
            </a:r>
            <a:r>
              <a:rPr lang="en-US" altLang="ja-JP" sz="1800" dirty="0"/>
              <a:t>with M</a:t>
            </a:r>
            <a:r>
              <a:rPr lang="en-US" altLang="ja-JP" sz="1800" baseline="-25000" dirty="0"/>
              <a:t>PUCCH_PRB</a:t>
            </a:r>
            <a:r>
              <a:rPr lang="en-US" altLang="ja-JP" sz="1800" dirty="0"/>
              <a:t> being the no. of PRBs</a:t>
            </a:r>
            <a:r>
              <a:rPr lang="en-US" altLang="ja-JP" sz="1800" dirty="0" smtClean="0"/>
              <a:t>.</a:t>
            </a:r>
          </a:p>
          <a:p>
            <a:pPr lvl="3"/>
            <a:r>
              <a:rPr lang="en-US" altLang="ja-JP" sz="1600" dirty="0" smtClean="0"/>
              <a:t>Depending on which alternative design is chosen.</a:t>
            </a:r>
            <a:endParaRPr lang="en-US" altLang="ja-JP" sz="1600" dirty="0"/>
          </a:p>
          <a:p>
            <a:pPr lvl="2"/>
            <a:r>
              <a:rPr lang="en-US" altLang="ja-JP" sz="1800" dirty="0" smtClean="0">
                <a:latin typeface="Symbol" panose="05050102010706020507" pitchFamily="18" charset="2"/>
              </a:rPr>
              <a:t>D</a:t>
            </a:r>
            <a:r>
              <a:rPr lang="en-US" altLang="ja-JP" sz="1800" baseline="-25000" dirty="0" smtClean="0"/>
              <a:t>F_PUCCH</a:t>
            </a:r>
            <a:r>
              <a:rPr lang="en-US" altLang="ja-JP" sz="1800" dirty="0" smtClean="0"/>
              <a:t>(F</a:t>
            </a:r>
            <a:r>
              <a:rPr lang="en-US" altLang="ja-JP" sz="1800" dirty="0"/>
              <a:t>) is included with </a:t>
            </a:r>
            <a:r>
              <a:rPr lang="en-US" altLang="ja-JP" sz="1800" dirty="0">
                <a:latin typeface="Symbol" panose="05050102010706020507" pitchFamily="18" charset="2"/>
              </a:rPr>
              <a:t>D</a:t>
            </a:r>
            <a:r>
              <a:rPr lang="en-US" altLang="ja-JP" sz="1800" baseline="-25000" dirty="0"/>
              <a:t>F_PUCCH</a:t>
            </a:r>
            <a:r>
              <a:rPr lang="en-US" altLang="ja-JP" sz="1800" dirty="0"/>
              <a:t>(F) is the PF-dependent power offset.</a:t>
            </a:r>
          </a:p>
          <a:p>
            <a:pPr lvl="3"/>
            <a:r>
              <a:rPr lang="en-US" altLang="ja-JP" sz="1600" dirty="0"/>
              <a:t>For the </a:t>
            </a:r>
            <a:r>
              <a:rPr lang="en-US" altLang="ja-JP" sz="1600" dirty="0">
                <a:latin typeface="Symbol" panose="05050102010706020507" pitchFamily="18" charset="2"/>
              </a:rPr>
              <a:t>D</a:t>
            </a:r>
            <a:r>
              <a:rPr lang="en-US" altLang="ja-JP" sz="1600" baseline="-25000" dirty="0"/>
              <a:t>F_PUCCH</a:t>
            </a:r>
            <a:r>
              <a:rPr lang="en-US" altLang="ja-JP" sz="1600" dirty="0"/>
              <a:t>(F), one of [8] values is configured by higher-layer.</a:t>
            </a:r>
          </a:p>
          <a:p>
            <a:pPr lvl="3"/>
            <a:r>
              <a:rPr lang="en-US" altLang="ja-JP" sz="1600" dirty="0"/>
              <a:t>FFS: exact values.</a:t>
            </a:r>
          </a:p>
          <a:p>
            <a:pPr lvl="2"/>
            <a:r>
              <a:rPr lang="en-US" altLang="ja-JP" sz="1800" dirty="0"/>
              <a:t>h-function is included, where the h-function is the power offset depending on the number of total UCI bits similar to legacy PUCCH format 3.</a:t>
            </a:r>
          </a:p>
          <a:p>
            <a:pPr lvl="3"/>
            <a:r>
              <a:rPr lang="en-US" altLang="ja-JP" sz="1600" dirty="0"/>
              <a:t>FFS: Exact values.</a:t>
            </a:r>
          </a:p>
        </p:txBody>
      </p:sp>
    </p:spTree>
    <p:extLst>
      <p:ext uri="{BB962C8B-B14F-4D97-AF65-F5344CB8AC3E}">
        <p14:creationId xmlns:p14="http://schemas.microsoft.com/office/powerpoint/2010/main" val="39599204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</TotalTime>
  <Words>598</Words>
  <Application>Microsoft Office PowerPoint</Application>
  <PresentationFormat>画面に合わせる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7" baseType="lpstr">
      <vt:lpstr>Office ​​テーマ</vt:lpstr>
      <vt:lpstr>WF on another new PUCCH format including CDM</vt:lpstr>
      <vt:lpstr>Proposals on another new PUCCH format (1)</vt:lpstr>
      <vt:lpstr>Proposals on another new PUCCH format (2)</vt:lpstr>
      <vt:lpstr>Proposals on another new PUCCH format (3)</vt:lpstr>
      <vt:lpstr>Proposals on another new PUCCH format (4)</vt:lpstr>
      <vt:lpstr>Proposals on another new PUCCH format (5)</vt:lpstr>
    </vt:vector>
  </TitlesOfParts>
  <Company>株式会社エヌ・ティ・ティ・ドコモ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Fred TAKEDA</cp:lastModifiedBy>
  <cp:revision>40</cp:revision>
  <dcterms:created xsi:type="dcterms:W3CDTF">2015-08-27T11:06:18Z</dcterms:created>
  <dcterms:modified xsi:type="dcterms:W3CDTF">2015-10-05T14:02:57Z</dcterms:modified>
</cp:coreProperties>
</file>