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  <p:sldId id="264" r:id="rId5"/>
    <p:sldId id="265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2" autoAdjust="0"/>
    <p:restoredTop sz="94660"/>
  </p:normalViewPr>
  <p:slideViewPr>
    <p:cSldViewPr>
      <p:cViewPr varScale="1">
        <p:scale>
          <a:sx n="78" d="100"/>
          <a:sy n="78" d="100"/>
        </p:scale>
        <p:origin x="-102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3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0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6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4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5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2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8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FD-MIMO codebook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ZTE, ALU, ASB, Ericsson, CATT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9833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R1-154861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13216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3GPP TSG-RAN </a:t>
            </a:r>
            <a:r>
              <a:rPr lang="de-DE" dirty="0" smtClean="0"/>
              <a:t>WG1#82</a:t>
            </a:r>
          </a:p>
          <a:p>
            <a:r>
              <a:rPr lang="en-US" dirty="0"/>
              <a:t>Beijing, China, August 24-28, 2015</a:t>
            </a:r>
          </a:p>
        </p:txBody>
      </p:sp>
    </p:spTree>
    <p:extLst>
      <p:ext uri="{BB962C8B-B14F-4D97-AF65-F5344CB8AC3E}">
        <p14:creationId xmlns:p14="http://schemas.microsoft.com/office/powerpoint/2010/main" val="19978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/>
                      </a:rPr>
                      <m:t>atrix</m:t>
                    </m:r>
                    <m:r>
                      <a:rPr lang="en-US" sz="2000" b="0" i="0" smtClean="0"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latin typeface="Cambria Math"/>
                      </a:rPr>
                      <m:t>𝑾</m:t>
                    </m:r>
                  </m:oMath>
                </a14:m>
                <a:r>
                  <a:rPr lang="en-US" sz="2000" dirty="0" smtClean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/>
                        </a:rPr>
                        <m:t>𝑾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sz="16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sz="1600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 smtClean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 smtClean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matrix 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 oversampled 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b="0" i="1" smtClean="0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matrix </a:t>
                </a:r>
                <a:r>
                  <a:rPr lang="en-US" sz="1600" dirty="0" smtClean="0"/>
                  <a:t>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 oversampled </a:t>
                </a:r>
                <a:r>
                  <a:rPr lang="en-US" sz="1600" dirty="0"/>
                  <a:t>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  </a:t>
                </a:r>
                <a:r>
                  <a:rPr lang="en-US" sz="1600" dirty="0" smtClean="0"/>
                  <a:t>and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 </a:t>
                </a:r>
                <a:r>
                  <a:rPr lang="en-US" sz="1600" dirty="0" smtClean="0"/>
                  <a:t>are the numbers of antenna ports per pol in 1</a:t>
                </a:r>
                <a:r>
                  <a:rPr lang="en-US" sz="1600" baseline="30000" dirty="0" smtClean="0"/>
                  <a:t>st</a:t>
                </a:r>
                <a:r>
                  <a:rPr lang="en-US" sz="1600" dirty="0" smtClean="0"/>
                  <a:t> and 2</a:t>
                </a:r>
                <a:r>
                  <a:rPr lang="en-US" sz="1600" baseline="30000" dirty="0" smtClean="0"/>
                  <a:t>nd</a:t>
                </a:r>
                <a:r>
                  <a:rPr lang="en-US" sz="1600" dirty="0" smtClean="0"/>
                  <a:t> dim.</a:t>
                </a:r>
                <a:endParaRPr lang="en-US" sz="1600" dirty="0"/>
              </a:p>
              <a:p>
                <a:pPr lvl="1"/>
                <a:r>
                  <a:rPr lang="en-US" sz="1600" dirty="0" smtClean="0"/>
                  <a:t>FFS whether to select different beams (e.g. different X</a:t>
                </a:r>
                <a:r>
                  <a:rPr lang="en-US" sz="1200" dirty="0" smtClean="0"/>
                  <a:t>1</a:t>
                </a:r>
                <a:r>
                  <a:rPr lang="en-US" sz="1600" dirty="0" smtClean="0"/>
                  <a:t> or X</a:t>
                </a:r>
                <a:r>
                  <a:rPr lang="en-US" sz="1200" dirty="0" smtClean="0"/>
                  <a:t>2</a:t>
                </a:r>
                <a:r>
                  <a:rPr lang="en-US" sz="1600" dirty="0" smtClean="0"/>
                  <a:t>) for the two </a:t>
                </a:r>
                <a:r>
                  <a:rPr lang="en-US" sz="1600" dirty="0" smtClean="0"/>
                  <a:t>pols</a:t>
                </a:r>
              </a:p>
              <a:p>
                <a:pPr lvl="1"/>
                <a:r>
                  <a:rPr lang="en-US" sz="1600" dirty="0" smtClean="0">
                    <a:solidFill>
                      <a:srgbClr val="FF0000"/>
                    </a:solidFill>
                  </a:rPr>
                  <a:t>FFS column selection from KP applied to W</a:t>
                </a:r>
                <a:r>
                  <a:rPr lang="en-US" sz="1600" baseline="-25000" dirty="0" smtClean="0">
                    <a:solidFill>
                      <a:srgbClr val="FF0000"/>
                    </a:solidFill>
                  </a:rPr>
                  <a:t>1</a:t>
                </a:r>
                <a:endParaRPr lang="en-US" sz="1600" baseline="-25000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  <a:blipFill rotWithShape="1">
                <a:blip r:embed="rId2"/>
                <a:stretch>
                  <a:fillRect l="-741" t="-645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52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Tall, [square] and </a:t>
            </a:r>
            <a:r>
              <a:rPr lang="en-US" sz="2000" dirty="0"/>
              <a:t>wide arrays are supported with a single </a:t>
            </a:r>
            <a:r>
              <a:rPr lang="en-US" sz="2000" dirty="0" smtClean="0"/>
              <a:t>codebook for </a:t>
            </a:r>
            <a:r>
              <a:rPr lang="en-US" sz="2000" dirty="0"/>
              <a:t>each </a:t>
            </a:r>
            <a:r>
              <a:rPr lang="en-US" sz="2000" dirty="0" smtClean="0"/>
              <a:t>of [8], 12 </a:t>
            </a:r>
            <a:r>
              <a:rPr lang="en-US" sz="2000" dirty="0"/>
              <a:t>and 16 CSI-RS ports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</a:t>
            </a:r>
            <a:r>
              <a:rPr lang="en-US" sz="2000" dirty="0"/>
              <a:t>PUSCH and PUCCH reporting, a codebook </a:t>
            </a:r>
            <a:r>
              <a:rPr lang="en-US" sz="2000" dirty="0" smtClean="0"/>
              <a:t>subset can be separately selected via RRC signaling of codebook subset </a:t>
            </a:r>
            <a:r>
              <a:rPr lang="en-US" sz="2000" dirty="0"/>
              <a:t>selection </a:t>
            </a:r>
            <a:r>
              <a:rPr lang="en-US" sz="2000" dirty="0" smtClean="0"/>
              <a:t>parameters</a:t>
            </a:r>
            <a:r>
              <a:rPr lang="en-US" sz="2000" dirty="0"/>
              <a:t> </a:t>
            </a:r>
            <a:r>
              <a:rPr lang="en-US" sz="2000" dirty="0" smtClean="0"/>
              <a:t>or a bitmap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FFS beam subset selection/restriction and related mechanism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which and how the parameters below are </a:t>
            </a:r>
            <a:r>
              <a:rPr lang="en-US" sz="2000" dirty="0" smtClean="0"/>
              <a:t>related/configured</a:t>
            </a:r>
          </a:p>
          <a:p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131953"/>
              </p:ext>
            </p:extLst>
          </p:nvPr>
        </p:nvGraphicFramePr>
        <p:xfrm>
          <a:off x="1905000" y="3987800"/>
          <a:ext cx="5354274" cy="226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  <a:gridCol w="32559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Parameter</a:t>
                      </a:r>
                      <a:r>
                        <a:rPr lang="en-US" sz="1400" baseline="0" dirty="0" smtClean="0"/>
                        <a:t> per dimension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Remark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Determines total number</a:t>
                      </a:r>
                      <a:r>
                        <a:rPr lang="en-US" sz="1200" baseline="0" dirty="0" smtClean="0"/>
                        <a:t> of beams </a:t>
                      </a:r>
                      <a:r>
                        <a:rPr lang="en-US" sz="1200" i="1" baseline="0" dirty="0" err="1" smtClean="0"/>
                        <a:t>Q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 =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</a:t>
                      </a:r>
                      <a:r>
                        <a:rPr lang="en-US" sz="1200" baseline="0" dirty="0" smtClean="0"/>
                        <a:t> · </a:t>
                      </a:r>
                      <a:r>
                        <a:rPr lang="en-US" sz="1200" i="1" baseline="0" dirty="0" err="1" smtClean="0"/>
                        <a:t>N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, d = 1,2  in the codebook. 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the leading beam indices of two adjacent</a:t>
                      </a:r>
                      <a:r>
                        <a:rPr lang="en-US" sz="1200" baseline="0" dirty="0" smtClean="0"/>
                        <a:t> beam groups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beams in each beam group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May depend on rank and/or W1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</a:t>
                      </a:r>
                      <a:r>
                        <a:rPr lang="en-US" sz="1200" baseline="0" dirty="0" smtClean="0"/>
                        <a:t>two adjacent beam indices in each beam group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46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Tall, [square] </a:t>
            </a:r>
            <a:r>
              <a:rPr lang="en-US" sz="2000" dirty="0"/>
              <a:t>and wide </a:t>
            </a:r>
            <a:r>
              <a:rPr lang="en-US" sz="2000" dirty="0" smtClean="0"/>
              <a:t>port layouts </a:t>
            </a:r>
            <a:r>
              <a:rPr lang="en-US" sz="2000" dirty="0"/>
              <a:t>are supported with parameters </a:t>
            </a:r>
            <a:r>
              <a:rPr lang="en-US" sz="2000" i="1" dirty="0"/>
              <a:t>N</a:t>
            </a:r>
            <a:r>
              <a:rPr lang="en-US" sz="2000" baseline="-25000" dirty="0"/>
              <a:t>1</a:t>
            </a:r>
            <a:r>
              <a:rPr lang="en-US" sz="2000" dirty="0"/>
              <a:t>, </a:t>
            </a:r>
            <a:r>
              <a:rPr lang="en-US" sz="2000" i="1" dirty="0"/>
              <a:t>N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Values of </a:t>
            </a:r>
            <a:r>
              <a:rPr lang="en-US" sz="1600" i="1" dirty="0" smtClean="0"/>
              <a:t>N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</a:t>
            </a:r>
            <a:r>
              <a:rPr lang="en-US" sz="1600" i="1" dirty="0" smtClean="0"/>
              <a:t>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are </a:t>
            </a:r>
            <a:r>
              <a:rPr lang="en-US" sz="1600" dirty="0"/>
              <a:t>RRC signaled</a:t>
            </a:r>
          </a:p>
          <a:p>
            <a:r>
              <a:rPr lang="en-US" sz="2000" dirty="0"/>
              <a:t>T</a:t>
            </a:r>
            <a:r>
              <a:rPr lang="en-US" sz="2000" dirty="0" smtClean="0"/>
              <a:t>he parameters below define the codebook</a:t>
            </a:r>
          </a:p>
          <a:p>
            <a:pPr lvl="1"/>
            <a:r>
              <a:rPr lang="en-US" sz="1600" dirty="0" smtClean="0"/>
              <a:t>Configurable oversampling factors, RRC signaled, values FFS</a:t>
            </a:r>
          </a:p>
          <a:p>
            <a:pPr lvl="1"/>
            <a:r>
              <a:rPr lang="en-US" sz="1600" dirty="0" smtClean="0"/>
              <a:t>Other parameters are to be determined</a:t>
            </a:r>
          </a:p>
          <a:p>
            <a:pPr lvl="1"/>
            <a:r>
              <a:rPr lang="en-US" sz="1600" dirty="0"/>
              <a:t>FFS </a:t>
            </a:r>
            <a:r>
              <a:rPr lang="en-US" sz="1600" dirty="0" smtClean="0"/>
              <a:t>beam </a:t>
            </a:r>
            <a:r>
              <a:rPr lang="en-US" sz="1600" dirty="0"/>
              <a:t>subset </a:t>
            </a:r>
            <a:r>
              <a:rPr lang="en-US" sz="1600" dirty="0" smtClean="0"/>
              <a:t>selection/restriction </a:t>
            </a:r>
            <a:r>
              <a:rPr lang="en-US" sz="1600" dirty="0"/>
              <a:t>and related mechanism</a:t>
            </a:r>
          </a:p>
          <a:p>
            <a:pPr marL="457200" lvl="1" indent="0">
              <a:buNone/>
            </a:pPr>
            <a:endParaRPr lang="en-US" sz="16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0011"/>
              </p:ext>
            </p:extLst>
          </p:nvPr>
        </p:nvGraphicFramePr>
        <p:xfrm>
          <a:off x="1656126" y="3657600"/>
          <a:ext cx="5354274" cy="2443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  <a:gridCol w="32559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Parameter</a:t>
                      </a:r>
                      <a:r>
                        <a:rPr lang="en-US" sz="1400" baseline="0" dirty="0" smtClean="0"/>
                        <a:t> per dimension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Remark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Determines total number</a:t>
                      </a:r>
                      <a:r>
                        <a:rPr lang="en-US" sz="1200" baseline="0" dirty="0" smtClean="0"/>
                        <a:t> of beams </a:t>
                      </a:r>
                      <a:r>
                        <a:rPr lang="en-US" sz="1200" i="1" baseline="0" dirty="0" err="1" smtClean="0"/>
                        <a:t>Q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 =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</a:t>
                      </a:r>
                      <a:r>
                        <a:rPr lang="en-US" sz="1200" baseline="0" dirty="0" smtClean="0"/>
                        <a:t> · </a:t>
                      </a:r>
                      <a:r>
                        <a:rPr lang="en-US" sz="1200" i="1" baseline="0" dirty="0" err="1" smtClean="0"/>
                        <a:t>N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, d = 1,2  in the codebook. The number of possible values for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 </a:t>
                      </a:r>
                      <a:r>
                        <a:rPr lang="en-US" sz="1200" baseline="0" dirty="0" smtClean="0"/>
                        <a:t> is FFS. 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the leading beam indices of two adjacent</a:t>
                      </a:r>
                      <a:r>
                        <a:rPr lang="en-US" sz="1200" baseline="0" dirty="0" smtClean="0"/>
                        <a:t> beam groups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beams in each beam group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May depend on rank and/or W1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</a:t>
                      </a:r>
                      <a:r>
                        <a:rPr lang="en-US" sz="1200" baseline="0" dirty="0" smtClean="0"/>
                        <a:t>two adjacent beam indices in each beam group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92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each number of 12 and 16 CSI-RS </a:t>
            </a:r>
            <a:r>
              <a:rPr lang="en-US" dirty="0" smtClean="0"/>
              <a:t>ports, at most two fixed codebooks are specified in spec (with </a:t>
            </a:r>
            <a:r>
              <a:rPr lang="en-US" b="1" dirty="0" smtClean="0"/>
              <a:t>W</a:t>
            </a:r>
            <a:r>
              <a:rPr lang="en-US" baseline="-25000" dirty="0" smtClean="0"/>
              <a:t>1</a:t>
            </a:r>
            <a:r>
              <a:rPr lang="en-US" dirty="0" smtClean="0"/>
              <a:t> design details FFS).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FFS: </a:t>
            </a:r>
            <a:r>
              <a:rPr lang="en-US" dirty="0" smtClean="0"/>
              <a:t>Reuse </a:t>
            </a:r>
            <a:r>
              <a:rPr lang="en-US" dirty="0" smtClean="0"/>
              <a:t>the same </a:t>
            </a:r>
            <a:r>
              <a:rPr lang="en-US" b="1" dirty="0" smtClean="0"/>
              <a:t>W</a:t>
            </a:r>
            <a:r>
              <a:rPr lang="en-US" baseline="-25000" dirty="0" smtClean="0"/>
              <a:t>2</a:t>
            </a:r>
            <a:r>
              <a:rPr lang="en-US" dirty="0" smtClean="0"/>
              <a:t> as in Rel-12 codebook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PUSCH reporting, no subsampling is applied; for PUCCH reporting, subsampling can be applied</a:t>
            </a:r>
          </a:p>
        </p:txBody>
      </p:sp>
    </p:spTree>
    <p:extLst>
      <p:ext uri="{BB962C8B-B14F-4D97-AF65-F5344CB8AC3E}">
        <p14:creationId xmlns:p14="http://schemas.microsoft.com/office/powerpoint/2010/main" val="147915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For </a:t>
            </a:r>
            <a:r>
              <a:rPr lang="en-US" sz="2000" dirty="0"/>
              <a:t>each number of </a:t>
            </a:r>
            <a:r>
              <a:rPr lang="en-US" sz="2000" dirty="0" smtClean="0"/>
              <a:t>16 and 12  </a:t>
            </a:r>
            <a:r>
              <a:rPr lang="en-US" sz="2000" dirty="0"/>
              <a:t>CSI-RS </a:t>
            </a:r>
            <a:r>
              <a:rPr lang="en-US" sz="2000" dirty="0" smtClean="0"/>
              <a:t>ports, a single fixed codebook is specified in spec </a:t>
            </a:r>
          </a:p>
          <a:p>
            <a:r>
              <a:rPr lang="en-US" sz="2000" dirty="0" smtClean="0"/>
              <a:t>Only </a:t>
            </a:r>
            <a:r>
              <a:rPr lang="en-US" sz="2000" dirty="0"/>
              <a:t>the total number of CSI-RS ports </a:t>
            </a:r>
            <a:r>
              <a:rPr lang="en-US" sz="2000" dirty="0" smtClean="0"/>
              <a:t>needs </a:t>
            </a:r>
            <a:r>
              <a:rPr lang="en-US" sz="2000" dirty="0"/>
              <a:t>to be signaled</a:t>
            </a:r>
          </a:p>
          <a:p>
            <a:r>
              <a:rPr lang="en-US" sz="2000" dirty="0" smtClean="0"/>
              <a:t>FFS: </a:t>
            </a:r>
            <a:r>
              <a:rPr lang="en-US" sz="2000" b="1" dirty="0" smtClean="0"/>
              <a:t>W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and </a:t>
            </a:r>
            <a:r>
              <a:rPr lang="en-US" sz="2000" b="1" dirty="0" smtClean="0"/>
              <a:t>W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design details </a:t>
            </a:r>
          </a:p>
          <a:p>
            <a:r>
              <a:rPr lang="en-US" sz="2000" dirty="0" smtClean="0"/>
              <a:t>FFS: for </a:t>
            </a:r>
            <a:r>
              <a:rPr lang="en-US" sz="2000" dirty="0"/>
              <a:t>PUSCH </a:t>
            </a:r>
            <a:r>
              <a:rPr lang="en-US" sz="2000" dirty="0" smtClean="0"/>
              <a:t>and PUCCH reporting</a:t>
            </a:r>
          </a:p>
        </p:txBody>
      </p:sp>
    </p:spTree>
    <p:extLst>
      <p:ext uri="{BB962C8B-B14F-4D97-AF65-F5344CB8AC3E}">
        <p14:creationId xmlns:p14="http://schemas.microsoft.com/office/powerpoint/2010/main" val="34106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bits on PUSCH/PUCCH CSI reports should be determined considering performance, overhead and UE complexity.</a:t>
            </a:r>
          </a:p>
          <a:p>
            <a:endParaRPr lang="en-US" dirty="0" smtClean="0"/>
          </a:p>
          <a:p>
            <a:r>
              <a:rPr lang="en-US" dirty="0" smtClean="0"/>
              <a:t>Down-select or merge the 4 alternatives into one in the next meeting</a:t>
            </a:r>
          </a:p>
          <a:p>
            <a:pPr lvl="1"/>
            <a:r>
              <a:rPr lang="en-US" dirty="0" smtClean="0"/>
              <a:t>Including necessary RRC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47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676</Words>
  <Application>Microsoft Office PowerPoint</Application>
  <PresentationFormat>画面に合わせる 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Theme</vt:lpstr>
      <vt:lpstr>WF on FD-MIMO codebook</vt:lpstr>
      <vt:lpstr>Proposal</vt:lpstr>
      <vt:lpstr>Alt 1</vt:lpstr>
      <vt:lpstr>Alt 2</vt:lpstr>
      <vt:lpstr>Alt 3</vt:lpstr>
      <vt:lpstr>Alt 4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FD-MIMO codebook</dc:title>
  <dc:creator>Young Han Nam</dc:creator>
  <cp:lastModifiedBy>japanguest</cp:lastModifiedBy>
  <cp:revision>67</cp:revision>
  <dcterms:created xsi:type="dcterms:W3CDTF">2015-08-18T15:36:40Z</dcterms:created>
  <dcterms:modified xsi:type="dcterms:W3CDTF">2015-08-25T11:11:20Z</dcterms:modified>
</cp:coreProperties>
</file>