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6" r:id="rId3"/>
    <p:sldId id="269" r:id="rId4"/>
    <p:sldId id="27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97" autoAdjust="0"/>
    <p:restoredTop sz="91651" autoAdjust="0"/>
  </p:normalViewPr>
  <p:slideViewPr>
    <p:cSldViewPr>
      <p:cViewPr varScale="1">
        <p:scale>
          <a:sx n="63" d="100"/>
          <a:sy n="63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PRACH transmit power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HiSilicon, </a:t>
            </a:r>
            <a:r>
              <a:rPr lang="en-US" dirty="0" err="1" smtClean="0"/>
              <a:t>InterDigital</a:t>
            </a:r>
            <a:r>
              <a:rPr lang="en-US" dirty="0" smtClean="0"/>
              <a:t>, Panasonic, Samsung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R1-153665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6.2.1.6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256584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following FFS point remains since RAN1#80:</a:t>
            </a:r>
          </a:p>
          <a:p>
            <a:pPr lvl="1"/>
            <a:r>
              <a:rPr lang="en-US" sz="2400" i="1" dirty="0" smtClean="0"/>
              <a:t>For coverage </a:t>
            </a:r>
            <a:r>
              <a:rPr lang="en-US" sz="2400" i="1" dirty="0" err="1" smtClean="0"/>
              <a:t>enh</a:t>
            </a:r>
            <a:r>
              <a:rPr lang="en-US" sz="2400" i="1" dirty="0" smtClean="0"/>
              <a:t>. of PRACH, for initial random access:</a:t>
            </a:r>
          </a:p>
          <a:p>
            <a:pPr lvl="2"/>
            <a:r>
              <a:rPr lang="en-US" sz="2000" i="1" dirty="0" smtClean="0"/>
              <a:t>….</a:t>
            </a:r>
          </a:p>
          <a:p>
            <a:pPr lvl="2"/>
            <a:r>
              <a:rPr lang="en-US" sz="2000" i="1" dirty="0" smtClean="0"/>
              <a:t>FFS: Power ramping or always max power used within each repetition level</a:t>
            </a:r>
          </a:p>
          <a:p>
            <a:r>
              <a:rPr lang="en-US" sz="2600" dirty="0" smtClean="0"/>
              <a:t>Up to 3 PRACH repetition levels can be configured, spanning up to 17 dB PRACH coverage enhancement</a:t>
            </a:r>
          </a:p>
          <a:p>
            <a:endParaRPr lang="en-US" sz="26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PRACH transmit power, P</a:t>
            </a:r>
            <a:r>
              <a:rPr lang="en-US" sz="2400" baseline="-25000" dirty="0" smtClean="0"/>
              <a:t>PRACH</a:t>
            </a:r>
            <a:r>
              <a:rPr lang="en-US" sz="2400" dirty="0" smtClean="0"/>
              <a:t>, is set according to:</a:t>
            </a:r>
          </a:p>
          <a:p>
            <a:pPr>
              <a:buNone/>
            </a:pPr>
            <a:endParaRPr lang="en-GB" sz="1600" dirty="0" smtClean="0"/>
          </a:p>
          <a:p>
            <a:pPr>
              <a:buNone/>
            </a:pPr>
            <a:r>
              <a:rPr lang="en-GB" sz="2000" dirty="0" smtClean="0"/>
              <a:t>PREAMBLE_RECEIVED_TARGET_POWER = </a:t>
            </a:r>
            <a:r>
              <a:rPr lang="en-GB" sz="2000" i="1" dirty="0" err="1" smtClean="0"/>
              <a:t>preambleInitialReceivedTargetPower</a:t>
            </a:r>
            <a:r>
              <a:rPr lang="en-GB" sz="2000" dirty="0" smtClean="0"/>
              <a:t> + DELTA_PREAMBLE + (PREAMBLE_TRANSMISSION_COUNTER – 1) * </a:t>
            </a:r>
            <a:r>
              <a:rPr lang="en-GB" sz="2000" i="1" dirty="0" err="1" smtClean="0"/>
              <a:t>powerRampingStep</a:t>
            </a:r>
            <a:endParaRPr lang="en-GB" altLang="ja-JP" sz="2000" dirty="0" smtClean="0"/>
          </a:p>
          <a:p>
            <a:pPr>
              <a:buNone/>
            </a:pPr>
            <a:r>
              <a:rPr lang="en-GB" altLang="ja-JP" sz="2000" dirty="0"/>
              <a:t>	</a:t>
            </a:r>
            <a:r>
              <a:rPr lang="en-GB" altLang="ja-JP" sz="1400" dirty="0" smtClean="0"/>
              <a:t>	</a:t>
            </a:r>
            <a:r>
              <a:rPr lang="en-GB" altLang="ja-JP" sz="1400" i="1" dirty="0" err="1" smtClean="0"/>
              <a:t>preambleInitialReceivedTargetPower</a:t>
            </a:r>
            <a:r>
              <a:rPr lang="en-GB" altLang="ja-JP" sz="1400" i="1" dirty="0" smtClean="0"/>
              <a:t> : </a:t>
            </a:r>
            <a:r>
              <a:rPr lang="en-GB" altLang="ja-JP" sz="1400" dirty="0" smtClean="0"/>
              <a:t>configured by RRC</a:t>
            </a:r>
            <a:endParaRPr lang="en-GB" altLang="ja-JP" sz="1400" i="1" dirty="0" smtClean="0"/>
          </a:p>
          <a:p>
            <a:pPr>
              <a:buNone/>
            </a:pPr>
            <a:r>
              <a:rPr lang="en-GB" altLang="ja-JP" sz="1400" i="1" dirty="0"/>
              <a:t>	</a:t>
            </a:r>
            <a:r>
              <a:rPr lang="en-GB" altLang="ja-JP" sz="1400" i="1" dirty="0" smtClean="0"/>
              <a:t>	</a:t>
            </a:r>
            <a:r>
              <a:rPr lang="en-GB" altLang="ja-JP" sz="1400" dirty="0" smtClean="0"/>
              <a:t>DELTA_PREAMBLE: Difference between preamble formats</a:t>
            </a:r>
          </a:p>
          <a:p>
            <a:pPr>
              <a:buNone/>
            </a:pPr>
            <a:r>
              <a:rPr lang="en-GB" altLang="ja-JP" sz="1400" dirty="0"/>
              <a:t>	</a:t>
            </a:r>
            <a:r>
              <a:rPr lang="en-GB" altLang="ja-JP" sz="1400" dirty="0" smtClean="0"/>
              <a:t>	PREAMBLE_TRANSMISSION_COUNTER: Number of attempts so far</a:t>
            </a:r>
          </a:p>
          <a:p>
            <a:pPr>
              <a:buNone/>
            </a:pPr>
            <a:r>
              <a:rPr lang="en-GB" altLang="ja-JP" sz="1400" dirty="0"/>
              <a:t>	</a:t>
            </a:r>
            <a:r>
              <a:rPr lang="en-GB" altLang="ja-JP" sz="1400" dirty="0" smtClean="0"/>
              <a:t>	</a:t>
            </a:r>
            <a:r>
              <a:rPr lang="en-GB" altLang="ja-JP" sz="1400" i="1" dirty="0" err="1" smtClean="0"/>
              <a:t>powerRampingStep</a:t>
            </a:r>
            <a:r>
              <a:rPr lang="en-GB" altLang="ja-JP" sz="1400" i="1" dirty="0" smtClean="0"/>
              <a:t>: Power ramping level for each attempt</a:t>
            </a:r>
            <a:endParaRPr lang="en-GB" altLang="ja-JP" sz="1400" dirty="0" smtClean="0"/>
          </a:p>
          <a:p>
            <a:pPr>
              <a:buNone/>
            </a:pPr>
            <a:endParaRPr lang="en-GB" sz="2000" i="1" dirty="0" smtClean="0"/>
          </a:p>
          <a:p>
            <a:pPr>
              <a:buNone/>
            </a:pPr>
            <a:r>
              <a:rPr lang="en-GB" sz="2000" dirty="0" smtClean="0"/>
              <a:t>P</a:t>
            </a:r>
            <a:r>
              <a:rPr lang="en-GB" sz="2000" baseline="-25000" dirty="0" smtClean="0"/>
              <a:t>PRACH</a:t>
            </a:r>
            <a:r>
              <a:rPr lang="en-GB" sz="2000" dirty="0" smtClean="0"/>
              <a:t> = min{ </a:t>
            </a:r>
            <a:r>
              <a:rPr lang="en-GB" sz="2000" i="1" dirty="0" err="1" smtClean="0"/>
              <a:t>P</a:t>
            </a:r>
            <a:r>
              <a:rPr lang="en-GB" sz="2000" baseline="-25000" dirty="0" err="1" smtClean="0"/>
              <a:t>CMAX,c</a:t>
            </a:r>
            <a:r>
              <a:rPr lang="en-GB" sz="2000" dirty="0" smtClean="0"/>
              <a:t>(</a:t>
            </a:r>
            <a:r>
              <a:rPr lang="en-GB" sz="2000" i="1" dirty="0" err="1" smtClean="0"/>
              <a:t>i</a:t>
            </a:r>
            <a:r>
              <a:rPr lang="en-GB" sz="2000" dirty="0" smtClean="0"/>
              <a:t>),  PREAMBLE_RECEIVED_TARGET_POWER +  </a:t>
            </a:r>
            <a:r>
              <a:rPr lang="en-GB" sz="2000" i="1" dirty="0" err="1" smtClean="0"/>
              <a:t>PL</a:t>
            </a:r>
            <a:r>
              <a:rPr lang="en-GB" sz="2000" i="1" baseline="-25000" dirty="0" err="1" smtClean="0"/>
              <a:t>c</a:t>
            </a:r>
            <a:r>
              <a:rPr lang="en-GB" sz="2000" dirty="0" smtClean="0"/>
              <a:t> }</a:t>
            </a:r>
            <a:endParaRPr lang="en-GB" sz="2000" b="1" i="1" dirty="0" smtClean="0"/>
          </a:p>
          <a:p>
            <a:pPr>
              <a:buNone/>
            </a:pPr>
            <a:endParaRPr lang="en-GB" sz="1600" i="1" dirty="0" smtClean="0"/>
          </a:p>
          <a:p>
            <a:r>
              <a:rPr lang="en-GB" sz="2400" dirty="0" smtClean="0"/>
              <a:t>The parameters are configured from higher layers</a:t>
            </a:r>
            <a:endParaRPr lang="en-US" sz="2400" i="1" dirty="0" smtClean="0"/>
          </a:p>
          <a:p>
            <a:r>
              <a:rPr lang="en-US" sz="2400" dirty="0" smtClean="0"/>
              <a:t>See TS 36.213 and TS 36.321</a:t>
            </a:r>
            <a:endParaRPr lang="en-GB" sz="24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892480" cy="5472608"/>
          </a:xfrm>
        </p:spPr>
        <p:txBody>
          <a:bodyPr>
            <a:noAutofit/>
          </a:bodyPr>
          <a:lstStyle/>
          <a:p>
            <a:r>
              <a:rPr lang="en-US" sz="2400" dirty="0" smtClean="0"/>
              <a:t>PRACH power ramping procedure within each repetition level is based on current </a:t>
            </a:r>
            <a:r>
              <a:rPr lang="en-US" altLang="ja-JP" sz="2400" dirty="0" smtClean="0"/>
              <a:t>PRACH </a:t>
            </a:r>
            <a:r>
              <a:rPr lang="en-US" altLang="ja-JP" sz="2400" dirty="0"/>
              <a:t>transmit </a:t>
            </a:r>
            <a:r>
              <a:rPr lang="en-US" altLang="ja-JP" sz="2400" dirty="0" smtClean="0"/>
              <a:t>power equation.</a:t>
            </a:r>
          </a:p>
          <a:p>
            <a:r>
              <a:rPr lang="en-GB" altLang="ja-JP" sz="2400" dirty="0" smtClean="0"/>
              <a:t>After UE changes to next higher repetition level, PREAMBLE_RECEIVED_TARGET_POWER is adjusted from the previous repetition level attempt transmit power.</a:t>
            </a:r>
          </a:p>
          <a:p>
            <a:pPr lvl="1"/>
            <a:r>
              <a:rPr lang="en-GB" altLang="ja-JP" sz="2000" dirty="0" smtClean="0"/>
              <a:t>The difference in the number of repetitions is taken into account.</a:t>
            </a:r>
          </a:p>
          <a:p>
            <a:pPr marL="342900" lvl="2" indent="-342900"/>
            <a:r>
              <a:rPr lang="en-US" altLang="ja-JP" sz="2000" dirty="0"/>
              <a:t>NOTE: whether CDM is applied or not is network implementation. It </a:t>
            </a:r>
            <a:r>
              <a:rPr lang="en-US" altLang="ja-JP" sz="2000" dirty="0" smtClean="0"/>
              <a:t>is allowed not </a:t>
            </a:r>
            <a:r>
              <a:rPr lang="en-US" altLang="ja-JP" sz="2000" dirty="0"/>
              <a:t>to use CDM between PRACH repetition levels with large differences in amount of CE</a:t>
            </a:r>
            <a:r>
              <a:rPr lang="en-US" altLang="ja-JP" sz="2000" dirty="0" smtClean="0"/>
              <a:t>.</a:t>
            </a:r>
          </a:p>
          <a:p>
            <a:pPr marL="342900" lvl="2" indent="-342900"/>
            <a:r>
              <a:rPr lang="en-US" altLang="ja-JP" sz="2000" dirty="0" smtClean="0"/>
              <a:t>FFS: Transmit power of the other random access procedure messages</a:t>
            </a:r>
            <a:endParaRPr lang="en-US" altLang="ja-JP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209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PRACH transmit power</vt:lpstr>
      <vt:lpstr>Background (1)</vt:lpstr>
      <vt:lpstr>Background (2)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Matthew Webb</cp:lastModifiedBy>
  <cp:revision>251</cp:revision>
  <dcterms:created xsi:type="dcterms:W3CDTF">2014-11-19T18:15:29Z</dcterms:created>
  <dcterms:modified xsi:type="dcterms:W3CDTF">2015-05-29T01:59:15Z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(3)5KV9fxmyWZTK1i2leg8pUWQk7nyP74ZaA+0jLlD9CjoddJya6NHjjnEczyWZVGbP6OQvdzqV
m5brMkfjZMZmFPWWmab5tTzHub15+dh8aF/Pxs6NZsI3fsBiHh2nlmMmU86fXUHCSKGRgYxL
5KEEPGfddkUbf9gPkbZthbS8kz63/gtWjhXUd2p4gU0IZ2M8Bj+HdUxQ9DzD4tUY/mE17TPI
ZS1YcMNcyosvqgKb1u</vt:lpwstr>
  </property>
  <property fmtid="{D5CDD505-2E9C-101B-9397-08002B2CF9AE}" pid="3" name="_new_ms_pID_725431">
    <vt:lpwstr>hdka9lz4hmBgh9IDxyM2IFm1EI43e4fdI66wsu7wWSw/iL8H0QNvqJ
QR642DIKT0rdLiKoQ/wfaw7m3/KNQ/FpK1xA7SAPmRGANL+HmktcNytp5O7AoYyFB30ijgcD
q77rkG2YPEM+wptGUNjut9R9201f8Th58Hn6BzxMEptgdwFH2W8KM73s06drSyGZOG0xsWKx
ElZzKzW7MfLlkxql60WPRCOQPCF5qZ4jf2pz</vt:lpwstr>
  </property>
  <property fmtid="{D5CDD505-2E9C-101B-9397-08002B2CF9AE}" pid="4" name="_new_ms_pID_725432">
    <vt:lpwstr>ou+R9dYP4HyecSPZQxYYN6rMnIlCpzyQnV5+
UWg/hDbf7Xw8YpVKMRaFnrwYxTcCVL3CMx6PvnB/03ydAqZPpjY7AL7JNB1VlqU33M7i5H1G
eZ9vexxn9Nenju/VsKA/DY9111YZrHHmtCkIKVm+1lw=</vt:lpwstr>
  </property>
  <property fmtid="{D5CDD505-2E9C-101B-9397-08002B2CF9AE}" pid="5" name="sflag">
    <vt:lpwstr>1432864743</vt:lpwstr>
  </property>
</Properties>
</file>