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theme/themeOverride14.xml" ContentType="application/vnd.openxmlformats-officedocument.themeOverride+xml"/>
  <Override PartName="/ppt/charts/chart15.xml" ContentType="application/vnd.openxmlformats-officedocument.drawingml.chart+xml"/>
  <Override PartName="/ppt/theme/themeOverride15.xml" ContentType="application/vnd.openxmlformats-officedocument.themeOverride+xml"/>
  <Override PartName="/ppt/charts/chart16.xml" ContentType="application/vnd.openxmlformats-officedocument.drawingml.chart+xml"/>
  <Override PartName="/ppt/theme/themeOverride16.xml" ContentType="application/vnd.openxmlformats-officedocument.themeOverride+xml"/>
  <Override PartName="/ppt/charts/chart17.xml" ContentType="application/vnd.openxmlformats-officedocument.drawingml.chart+xml"/>
  <Override PartName="/ppt/theme/themeOverride17.xml" ContentType="application/vnd.openxmlformats-officedocument.themeOverride+xml"/>
  <Override PartName="/ppt/charts/chart18.xml" ContentType="application/vnd.openxmlformats-officedocument.drawingml.chart+xml"/>
  <Override PartName="/ppt/theme/themeOverride1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22"/>
  </p:notesMasterIdLst>
  <p:handoutMasterIdLst>
    <p:handoutMasterId r:id="rId23"/>
  </p:handoutMasterIdLst>
  <p:sldIdLst>
    <p:sldId id="567" r:id="rId5"/>
    <p:sldId id="651" r:id="rId6"/>
    <p:sldId id="655" r:id="rId7"/>
    <p:sldId id="650" r:id="rId8"/>
    <p:sldId id="652" r:id="rId9"/>
    <p:sldId id="653" r:id="rId10"/>
    <p:sldId id="656" r:id="rId11"/>
    <p:sldId id="657" r:id="rId12"/>
    <p:sldId id="658" r:id="rId13"/>
    <p:sldId id="659" r:id="rId14"/>
    <p:sldId id="660" r:id="rId15"/>
    <p:sldId id="661" r:id="rId16"/>
    <p:sldId id="662" r:id="rId17"/>
    <p:sldId id="663" r:id="rId18"/>
    <p:sldId id="664" r:id="rId19"/>
    <p:sldId id="665" r:id="rId20"/>
    <p:sldId id="666" r:id="rId21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683"/>
    <a:srgbClr val="0000FF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02" autoAdjust="0"/>
    <p:restoredTop sz="99757" autoAdjust="0"/>
  </p:normalViewPr>
  <p:slideViewPr>
    <p:cSldViewPr>
      <p:cViewPr varScale="1">
        <p:scale>
          <a:sx n="116" d="100"/>
          <a:sy n="116" d="100"/>
        </p:scale>
        <p:origin x="-1158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12%20RAN1%2381.xls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_youngwoo2.xls" TargetMode="External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_youngwoo2.xls" TargetMode="External"/><Relationship Id="rId1" Type="http://schemas.openxmlformats.org/officeDocument/2006/relationships/themeOverride" Target="../theme/themeOverride14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_youngwoo2.xls" TargetMode="External"/><Relationship Id="rId1" Type="http://schemas.openxmlformats.org/officeDocument/2006/relationships/themeOverride" Target="../theme/themeOverride15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_youngwoo2.xls" TargetMode="External"/><Relationship Id="rId1" Type="http://schemas.openxmlformats.org/officeDocument/2006/relationships/themeOverride" Target="../theme/themeOverride16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_youngwoo2.xls" TargetMode="External"/><Relationship Id="rId1" Type="http://schemas.openxmlformats.org/officeDocument/2006/relationships/themeOverride" Target="../theme/themeOverride17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_youngwoo2.xls" TargetMode="External"/><Relationship Id="rId1" Type="http://schemas.openxmlformats.org/officeDocument/2006/relationships/themeOverride" Target="../theme/themeOverride18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12%20RAN1%2381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12%20RAN1%2381.xls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12%20RAN1%2381.xls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12%20RAN1%2381.xls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12%20RAN1%2381.xls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HD\Samsung\&#44544;&#47196;&#48268;%20&#54364;&#51456;&#54016;\Spec\RAN1_81\Samsung\Review\&#49892;&#54744;&#44208;&#44284;\CSI_RS_enhancement_r21%20RAN1%2381.xls" TargetMode="External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(UMi)'!$H$91,'BF CSI-RS (UMi)'!$H$103,'BF CSI-RS (UMi)'!$H$115)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(UMi)'!$H$100,'BF CSI-RS (UMi)'!$H$112,'BF CSI-RS (UMi)'!$H$124)</c:f>
              <c:numCache>
                <c:formatCode>0%</c:formatCode>
                <c:ptCount val="3"/>
                <c:pt idx="0">
                  <c:v>4.8076923076922906E-3</c:v>
                </c:pt>
                <c:pt idx="1">
                  <c:v>7.427677873338645E-3</c:v>
                </c:pt>
                <c:pt idx="2">
                  <c:v>2.939711011459889E-2</c:v>
                </c:pt>
              </c:numCache>
            </c:numRef>
          </c:yVal>
          <c:smooth val="1"/>
        </c:ser>
        <c:ser>
          <c:idx val="1"/>
          <c:order val="1"/>
          <c:tx>
            <c:v>LG</c:v>
          </c:tx>
          <c:xVal>
            <c:numRef>
              <c:f>('BF CSI-RS (UMi)'!$L$91,'BF CSI-RS (UMi)'!$L$103,'BF CSI-RS (UMi)'!$L$115)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(UMi)'!$L$59,'BF CSI-RS (UMi)'!$L$71,'BF CSI-RS (UMi)'!$L$83,'BF CSI-RS (UMi)'!$L$100,'BF CSI-RS (UMi)'!$L$112,'BF CSI-RS (UMi)'!$L$124)</c:f>
              <c:numCache>
                <c:formatCode>0%</c:formatCode>
                <c:ptCount val="6"/>
                <c:pt idx="0">
                  <c:v>-6.1711832573115855E-3</c:v>
                </c:pt>
                <c:pt idx="1">
                  <c:v>-2.1376656690893503E-3</c:v>
                </c:pt>
                <c:pt idx="2">
                  <c:v>1.4132278123233366E-2</c:v>
                </c:pt>
                <c:pt idx="3">
                  <c:v>7.9148471615719806E-3</c:v>
                </c:pt>
                <c:pt idx="4">
                  <c:v>3.6820835204310676E-2</c:v>
                </c:pt>
                <c:pt idx="5">
                  <c:v>3.1877213695395534E-2</c:v>
                </c:pt>
              </c:numCache>
            </c:numRef>
          </c:yVal>
          <c:smooth val="1"/>
        </c:ser>
        <c:ser>
          <c:idx val="2"/>
          <c:order val="2"/>
          <c:tx>
            <c:v>DOCOMO</c:v>
          </c:tx>
          <c:xVal>
            <c:numRef>
              <c:f>('BF CSI-RS (UMi)'!$G$91,'BF CSI-RS (UMi)'!$G$103,'BF CSI-RS (UMi)'!$G$115)</c:f>
              <c:numCache>
                <c:formatCode>General</c:formatCode>
                <c:ptCount val="3"/>
                <c:pt idx="0">
                  <c:v>1.6</c:v>
                </c:pt>
                <c:pt idx="1">
                  <c:v>2.8</c:v>
                </c:pt>
                <c:pt idx="2">
                  <c:v>3.4</c:v>
                </c:pt>
              </c:numCache>
            </c:numRef>
          </c:xVal>
          <c:yVal>
            <c:numRef>
              <c:f>('BF CSI-RS (UMi)'!$G$100,'BF CSI-RS (UMi)'!$G$112,'BF CSI-RS (UMi)'!$G$124)</c:f>
              <c:numCache>
                <c:formatCode>0%</c:formatCode>
                <c:ptCount val="3"/>
                <c:pt idx="0">
                  <c:v>2.8089887640450062E-3</c:v>
                </c:pt>
                <c:pt idx="1">
                  <c:v>6.0344827586207073E-2</c:v>
                </c:pt>
                <c:pt idx="2">
                  <c:v>9.2391304347826164E-2</c:v>
                </c:pt>
              </c:numCache>
            </c:numRef>
          </c:yVal>
          <c:smooth val="1"/>
        </c:ser>
        <c:ser>
          <c:idx val="4"/>
          <c:order val="3"/>
          <c:tx>
            <c:v>Nokia</c:v>
          </c:tx>
          <c:xVal>
            <c:numRef>
              <c:f>('BF CSI-RS (UMi)'!$K$91,'BF CSI-RS (UMi)'!$K$103,'BF CSI-RS (UMi)'!$K$115)</c:f>
              <c:numCache>
                <c:formatCode>General</c:formatCode>
                <c:ptCount val="3"/>
                <c:pt idx="0">
                  <c:v>2.6</c:v>
                </c:pt>
                <c:pt idx="1">
                  <c:v>4.5999999999999996</c:v>
                </c:pt>
                <c:pt idx="2">
                  <c:v>6</c:v>
                </c:pt>
              </c:numCache>
            </c:numRef>
          </c:xVal>
          <c:yVal>
            <c:numRef>
              <c:f>('BF CSI-RS (UMi)'!$K$100,'BF CSI-RS (UMi)'!$K$112,'BF CSI-RS (UMi)'!$K$124)</c:f>
              <c:numCache>
                <c:formatCode>0%</c:formatCode>
                <c:ptCount val="3"/>
                <c:pt idx="0">
                  <c:v>-1.46E-2</c:v>
                </c:pt>
                <c:pt idx="1">
                  <c:v>-0.1749</c:v>
                </c:pt>
                <c:pt idx="2">
                  <c:v>-0.34360000000000002</c:v>
                </c:pt>
              </c:numCache>
            </c:numRef>
          </c:yVal>
          <c:smooth val="1"/>
        </c:ser>
        <c:ser>
          <c:idx val="5"/>
          <c:order val="4"/>
          <c:tx>
            <c:v>Samsung</c:v>
          </c:tx>
          <c:xVal>
            <c:numRef>
              <c:f>('BF CSI-RS (UMi)'!$F$91,'BF CSI-RS (UMi)'!$F$103,'BF CSI-RS (UMi)'!$F$115)</c:f>
              <c:numCache>
                <c:formatCode>General</c:formatCode>
                <c:ptCount val="3"/>
                <c:pt idx="0">
                  <c:v>1.8</c:v>
                </c:pt>
                <c:pt idx="1">
                  <c:v>3.4</c:v>
                </c:pt>
                <c:pt idx="2">
                  <c:v>4.5</c:v>
                </c:pt>
              </c:numCache>
            </c:numRef>
          </c:xVal>
          <c:yVal>
            <c:numRef>
              <c:f>('BF CSI-RS (UMi)'!$F$100,'BF CSI-RS (UMi)'!$F$112,'BF CSI-RS (UMi)'!$F$124)</c:f>
              <c:numCache>
                <c:formatCode>0%</c:formatCode>
                <c:ptCount val="3"/>
                <c:pt idx="0">
                  <c:v>-4.9128820337046575E-2</c:v>
                </c:pt>
                <c:pt idx="1">
                  <c:v>0</c:v>
                </c:pt>
                <c:pt idx="2">
                  <c:v>0.03</c:v>
                </c:pt>
              </c:numCache>
            </c:numRef>
          </c:yVal>
          <c:smooth val="1"/>
        </c:ser>
        <c:ser>
          <c:idx val="7"/>
          <c:order val="5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layout>
                <c:manualLayout>
                  <c:x val="-1.4515292897874623E-2"/>
                  <c:y val="-4.938271604938271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ko-KR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('BF CSI-RS (UMi)'!$Q$91,'BF CSI-RS (UMi)'!$Q$103,'BF CSI-RS (UMi)'!$Q$115)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(UMi)'!$Q$100,'BF CSI-RS (UMi)'!$Q$112,'BF CSI-RS (UMi)'!$Q$124)</c:f>
              <c:numCache>
                <c:formatCode>0.0%</c:formatCode>
                <c:ptCount val="3"/>
                <c:pt idx="0" formatCode="0.00%">
                  <c:v>2.8089887640450062E-3</c:v>
                </c:pt>
                <c:pt idx="1">
                  <c:v>7.427677873338645E-3</c:v>
                </c:pt>
                <c:pt idx="2">
                  <c:v>0.03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7096128"/>
        <c:axId val="157096704"/>
      </c:scatterChart>
      <c:valAx>
        <c:axId val="157096128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57096704"/>
        <c:crossesAt val="-0.4"/>
        <c:crossBetween val="midCat"/>
      </c:valAx>
      <c:valAx>
        <c:axId val="15709670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5709612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500)'!$I$50,'BF CSI-RS (UMa 500)'!$I$62)</c:f>
              <c:numCache>
                <c:formatCode>General</c:formatCode>
                <c:ptCount val="2"/>
                <c:pt idx="0">
                  <c:v>2</c:v>
                </c:pt>
                <c:pt idx="1">
                  <c:v>4</c:v>
                </c:pt>
              </c:numCache>
            </c:numRef>
          </c:xVal>
          <c:yVal>
            <c:numRef>
              <c:f>('BF CSI-RS (UMa 500)'!$I$61,'BF CSI-RS (UMa 500)'!$I$73)</c:f>
              <c:numCache>
                <c:formatCode>0%</c:formatCode>
                <c:ptCount val="2"/>
                <c:pt idx="0">
                  <c:v>-2.5999999999999999E-2</c:v>
                </c:pt>
                <c:pt idx="1">
                  <c:v>-0.02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667328"/>
        <c:axId val="99671360"/>
      </c:scatterChart>
      <c:valAx>
        <c:axId val="99667328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9671360"/>
        <c:crossesAt val="-0.4"/>
        <c:crossBetween val="midCat"/>
      </c:valAx>
      <c:valAx>
        <c:axId val="99671360"/>
        <c:scaling>
          <c:orientation val="minMax"/>
          <c:max val="0.1"/>
          <c:min val="-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99667328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500)'!$I$9,'BF CSI-RS (UMa 500)'!$I$21)</c:f>
              <c:numCache>
                <c:formatCode>General</c:formatCode>
                <c:ptCount val="2"/>
                <c:pt idx="0">
                  <c:v>2</c:v>
                </c:pt>
                <c:pt idx="1">
                  <c:v>4</c:v>
                </c:pt>
              </c:numCache>
            </c:numRef>
          </c:xVal>
          <c:yVal>
            <c:numRef>
              <c:f>('BF CSI-RS (UMa 500)'!$I$18,'BF CSI-RS (UMa 500)'!$I$30)</c:f>
              <c:numCache>
                <c:formatCode>0%</c:formatCode>
                <c:ptCount val="2"/>
                <c:pt idx="0">
                  <c:v>-1.7000000000000001E-2</c:v>
                </c:pt>
                <c:pt idx="1">
                  <c:v>-8.0000000000000002E-3</c:v>
                </c:pt>
              </c:numCache>
            </c:numRef>
          </c:yVal>
          <c:smooth val="1"/>
        </c:ser>
        <c:ser>
          <c:idx val="1"/>
          <c:order val="1"/>
          <c:tx>
            <c:v>Interdigital</c:v>
          </c:tx>
          <c:xVal>
            <c:numRef>
              <c:f>('BF CSI-RS (UMa 500)'!$M$9,'BF CSI-RS (UMa 500)'!$M$21,'BF CSI-RS (UMa 500)'!$M$33)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xVal>
          <c:yVal>
            <c:numRef>
              <c:f>('BF CSI-RS (UMa 500)'!$M$18,'BF CSI-RS (UMa 500)'!$M$30,'BF CSI-RS (UMa 500)'!$M$42)</c:f>
              <c:numCache>
                <c:formatCode>0%</c:formatCode>
                <c:ptCount val="3"/>
                <c:pt idx="0">
                  <c:v>1.2100840336134455E-2</c:v>
                </c:pt>
                <c:pt idx="1">
                  <c:v>0.27754891864057663</c:v>
                </c:pt>
                <c:pt idx="2">
                  <c:v>0.45425361155698241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0181696"/>
        <c:axId val="100182272"/>
      </c:scatterChart>
      <c:valAx>
        <c:axId val="100181696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00182272"/>
        <c:crossesAt val="-0.4"/>
        <c:crossBetween val="midCat"/>
      </c:valAx>
      <c:valAx>
        <c:axId val="10018227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00181696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500)'!$I$9,'BF CSI-RS (UMa 500)'!$I$21)</c:f>
              <c:numCache>
                <c:formatCode>General</c:formatCode>
                <c:ptCount val="2"/>
                <c:pt idx="0">
                  <c:v>2</c:v>
                </c:pt>
                <c:pt idx="1">
                  <c:v>4</c:v>
                </c:pt>
              </c:numCache>
            </c:numRef>
          </c:xVal>
          <c:yVal>
            <c:numRef>
              <c:f>('BF CSI-RS (UMa 500)'!$I$20,'BF CSI-RS (UMa 500)'!$I$32)</c:f>
              <c:numCache>
                <c:formatCode>0%</c:formatCode>
                <c:ptCount val="2"/>
                <c:pt idx="0">
                  <c:v>-3.2000000000000001E-2</c:v>
                </c:pt>
                <c:pt idx="1">
                  <c:v>1.2999999999999999E-2</c:v>
                </c:pt>
              </c:numCache>
            </c:numRef>
          </c:yVal>
          <c:smooth val="1"/>
        </c:ser>
        <c:ser>
          <c:idx val="1"/>
          <c:order val="1"/>
          <c:tx>
            <c:v>Interdigital</c:v>
          </c:tx>
          <c:xVal>
            <c:numRef>
              <c:f>('BF CSI-RS (UMa 500)'!$M$9,'BF CSI-RS (UMa 500)'!$M$21,'BF CSI-RS (UMa 500)'!$M$33)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xVal>
          <c:yVal>
            <c:numRef>
              <c:f>('BF CSI-RS (UMa 500)'!$M$20,'BF CSI-RS (UMa 500)'!$M$32,'BF CSI-RS (UMa 500)'!$M$44)</c:f>
              <c:numCache>
                <c:formatCode>0%</c:formatCode>
                <c:ptCount val="3"/>
                <c:pt idx="0">
                  <c:v>-0.61688311688311681</c:v>
                </c:pt>
                <c:pt idx="1">
                  <c:v>0.55375253549695747</c:v>
                </c:pt>
                <c:pt idx="2">
                  <c:v>0.86610878661087853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0184000"/>
        <c:axId val="100184576"/>
      </c:scatterChart>
      <c:valAx>
        <c:axId val="10018400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00184576"/>
        <c:crossesAt val="-1"/>
        <c:crossBetween val="midCat"/>
      </c:valAx>
      <c:valAx>
        <c:axId val="10018457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100184000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200)'!$H$91,'BF CSI-RS (UMa 200)'!$H$103,'BF CSI-RS (UMa 200)'!$H$115)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200)'!$H$102,'BF CSI-RS (UMa 200)'!$H$114,'BF CSI-RS (UMa 200)'!$H$126)</c:f>
              <c:numCache>
                <c:formatCode>0%</c:formatCode>
                <c:ptCount val="3"/>
                <c:pt idx="0">
                  <c:v>-4.710632570659512E-3</c:v>
                </c:pt>
                <c:pt idx="1">
                  <c:v>4.8136645962732816E-2</c:v>
                </c:pt>
                <c:pt idx="2">
                  <c:v>0.11733333333333351</c:v>
                </c:pt>
              </c:numCache>
            </c:numRef>
          </c:yVal>
          <c:smooth val="1"/>
        </c:ser>
        <c:ser>
          <c:idx val="1"/>
          <c:order val="1"/>
          <c:tx>
            <c:v>Nokia</c:v>
          </c:tx>
          <c:xVal>
            <c:numRef>
              <c:f>('BF CSI-RS (UMa 200)'!$I$91,'BF CSI-RS (UMa 200)'!$I$103,'BF CSI-RS (UMa 200)'!$I$115)</c:f>
              <c:numCache>
                <c:formatCode>General</c:formatCode>
                <c:ptCount val="3"/>
                <c:pt idx="0">
                  <c:v>2.5</c:v>
                </c:pt>
                <c:pt idx="1">
                  <c:v>4.3</c:v>
                </c:pt>
                <c:pt idx="2">
                  <c:v>5.5</c:v>
                </c:pt>
              </c:numCache>
            </c:numRef>
          </c:xVal>
          <c:yVal>
            <c:numRef>
              <c:f>('BF CSI-RS (UMa 200)'!$I$102,'BF CSI-RS (UMa 200)'!$I$114,'BF CSI-RS (UMa 200)'!$I$126)</c:f>
              <c:numCache>
                <c:formatCode>0.00%</c:formatCode>
                <c:ptCount val="3"/>
                <c:pt idx="0">
                  <c:v>-0.14530000000000001</c:v>
                </c:pt>
                <c:pt idx="1">
                  <c:v>-0.32869999999999999</c:v>
                </c:pt>
                <c:pt idx="2">
                  <c:v>-0.434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0187456"/>
        <c:axId val="173096960"/>
      </c:scatterChart>
      <c:valAx>
        <c:axId val="100187456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73096960"/>
        <c:crossesAt val="-10"/>
        <c:crossBetween val="midCat"/>
      </c:valAx>
      <c:valAx>
        <c:axId val="17309696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00187456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200)'!$H$91,'BF CSI-RS (UMa 200)'!$H$103,'BF CSI-RS (UMa 200)'!$H$115)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200)'!$H$100,'BF CSI-RS (UMa 200)'!$H$112,'BF CSI-RS (UMa 200)'!$H$124)</c:f>
              <c:numCache>
                <c:formatCode>0%</c:formatCode>
                <c:ptCount val="3"/>
                <c:pt idx="0">
                  <c:v>-2.6997840172782173E-4</c:v>
                </c:pt>
                <c:pt idx="1">
                  <c:v>2.5630252100840245E-2</c:v>
                </c:pt>
                <c:pt idx="2">
                  <c:v>3.2488986784140916E-2</c:v>
                </c:pt>
              </c:numCache>
            </c:numRef>
          </c:yVal>
          <c:smooth val="1"/>
        </c:ser>
        <c:ser>
          <c:idx val="1"/>
          <c:order val="1"/>
          <c:tx>
            <c:v>Nokia</c:v>
          </c:tx>
          <c:xVal>
            <c:numRef>
              <c:f>('BF CSI-RS (UMa 200)'!$I$91,'BF CSI-RS (UMa 200)'!$I$103,'BF CSI-RS (UMa 200)'!$I$115)</c:f>
              <c:numCache>
                <c:formatCode>General</c:formatCode>
                <c:ptCount val="3"/>
                <c:pt idx="0">
                  <c:v>2.5</c:v>
                </c:pt>
                <c:pt idx="1">
                  <c:v>4.3</c:v>
                </c:pt>
                <c:pt idx="2">
                  <c:v>5.5</c:v>
                </c:pt>
              </c:numCache>
            </c:numRef>
          </c:xVal>
          <c:yVal>
            <c:numRef>
              <c:f>('BF CSI-RS (UMa 200)'!$I$100,'BF CSI-RS (UMa 200)'!$I$112,'BF CSI-RS (UMa 200)'!$I$124)</c:f>
              <c:numCache>
                <c:formatCode>0.00%</c:formatCode>
                <c:ptCount val="3"/>
                <c:pt idx="0">
                  <c:v>5.67E-2</c:v>
                </c:pt>
                <c:pt idx="1">
                  <c:v>-1.3299999999999999E-2</c:v>
                </c:pt>
                <c:pt idx="2">
                  <c:v>-0.2094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3098688"/>
        <c:axId val="173099264"/>
      </c:scatterChart>
      <c:valAx>
        <c:axId val="173098688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73099264"/>
        <c:crossesAt val="-5.000000000000001E-2"/>
        <c:crossBetween val="midCat"/>
      </c:valAx>
      <c:valAx>
        <c:axId val="17309926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7309868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200)'!$H$50,'BF CSI-RS (UMa 200)'!$H$62,'BF CSI-RS (UMa 200)'!$H$74)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200)'!$H$59,'BF CSI-RS (UMa 200)'!$H$71,'BF CSI-RS (UMa 200)'!$H$83)</c:f>
              <c:numCache>
                <c:formatCode>0%</c:formatCode>
                <c:ptCount val="3"/>
                <c:pt idx="0">
                  <c:v>8.9238845144357093E-3</c:v>
                </c:pt>
                <c:pt idx="1">
                  <c:v>2.6129152668905586E-3</c:v>
                </c:pt>
                <c:pt idx="2">
                  <c:v>6.4992614475627875E-2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3101568"/>
        <c:axId val="173102144"/>
      </c:scatterChart>
      <c:valAx>
        <c:axId val="173101568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73102144"/>
        <c:crossesAt val="-5.000000000000001E-2"/>
        <c:crossBetween val="midCat"/>
      </c:valAx>
      <c:valAx>
        <c:axId val="17310214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7310156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200)'!$H$50,'BF CSI-RS (UMa 200)'!$H$62,'BF CSI-RS (UMa 200)'!$H$74)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200)'!$H$61,'BF CSI-RS (UMa 200)'!$H$73,'BF CSI-RS (UMa 200)'!$H$85)</c:f>
              <c:numCache>
                <c:formatCode>0%</c:formatCode>
                <c:ptCount val="3"/>
                <c:pt idx="0">
                  <c:v>3.7313432835821558E-3</c:v>
                </c:pt>
                <c:pt idx="1">
                  <c:v>4.0194884287454213E-2</c:v>
                </c:pt>
                <c:pt idx="2">
                  <c:v>0.10820895522388052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3100416"/>
        <c:axId val="173104448"/>
      </c:scatterChart>
      <c:valAx>
        <c:axId val="173100416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73104448"/>
        <c:crossesAt val="-5.000000000000001E-2"/>
        <c:crossBetween val="midCat"/>
      </c:valAx>
      <c:valAx>
        <c:axId val="17310444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73100416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200)'!$H$9,'BF CSI-RS (UMa 200)'!$H$21,'BF CSI-RS (UMa 200)'!$H$33)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200)'!$H$18,'BF CSI-RS (UMa 200)'!$H$30,'BF CSI-RS (UMa 200)'!$H$42)</c:f>
              <c:numCache>
                <c:formatCode>0%</c:formatCode>
                <c:ptCount val="3"/>
                <c:pt idx="0">
                  <c:v>0</c:v>
                </c:pt>
                <c:pt idx="1">
                  <c:v>-2.9239766081871066E-3</c:v>
                </c:pt>
                <c:pt idx="2">
                  <c:v>3.1083481349911679E-3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0943552"/>
        <c:axId val="100944128"/>
      </c:scatterChart>
      <c:valAx>
        <c:axId val="100943552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00944128"/>
        <c:crossesAt val="-5.000000000000001E-2"/>
        <c:crossBetween val="midCat"/>
      </c:valAx>
      <c:valAx>
        <c:axId val="100944128"/>
        <c:scaling>
          <c:orientation val="minMax"/>
          <c:max val="7.0000000000000007E-2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00943552"/>
        <c:crosses val="autoZero"/>
        <c:crossBetween val="midCat"/>
        <c:majorUnit val="1.0000000000000002E-2"/>
      </c:valAx>
    </c:plotArea>
    <c:plotVisOnly val="1"/>
    <c:dispBlanksAs val="gap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200)'!$H$9,'BF CSI-RS (UMa 200)'!$H$21,'BF CSI-RS (UMa 200)'!$H$33)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(UMa 200)'!$H$20,'BF CSI-RS (UMa 200)'!$H$32,'BF CSI-RS (UMa 200)'!$H$44)</c:f>
              <c:numCache>
                <c:formatCode>0%</c:formatCode>
                <c:ptCount val="3"/>
                <c:pt idx="0">
                  <c:v>-1.0397553516819702E-2</c:v>
                </c:pt>
                <c:pt idx="1">
                  <c:v>1.4908256880733939E-2</c:v>
                </c:pt>
                <c:pt idx="2">
                  <c:v>2.7331189710610992E-2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0945856"/>
        <c:axId val="100946432"/>
      </c:scatterChart>
      <c:valAx>
        <c:axId val="100945856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100946432"/>
        <c:crossesAt val="-5.000000000000001E-2"/>
        <c:crossBetween val="midCat"/>
      </c:valAx>
      <c:valAx>
        <c:axId val="100946432"/>
        <c:scaling>
          <c:orientation val="minMax"/>
          <c:max val="7.0000000000000007E-2"/>
          <c:min val="-3.0000000000000006E-2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100945856"/>
        <c:crosses val="autoZero"/>
        <c:crossBetween val="midCat"/>
        <c:majorUnit val="1.0000000000000002E-2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'BF CSI-RS (UMi)'!$H$2</c:f>
              <c:strCache>
                <c:ptCount val="1"/>
                <c:pt idx="0">
                  <c:v>CATT</c:v>
                </c:pt>
              </c:strCache>
            </c:strRef>
          </c:tx>
          <c:xVal>
            <c:numRef>
              <c:f>('BF CSI-RS (UMi)'!$H$91,'BF CSI-RS (UMi)'!$H$103,'BF CSI-RS (UMi)'!$H$115)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(UMi)'!$H$102,'BF CSI-RS (UMi)'!$H$114,'BF CSI-RS (UMi)'!$H$126)</c:f>
              <c:numCache>
                <c:formatCode>0%</c:formatCode>
                <c:ptCount val="3"/>
                <c:pt idx="0">
                  <c:v>4.1666666666666741E-2</c:v>
                </c:pt>
                <c:pt idx="1">
                  <c:v>6.6358024691357986E-2</c:v>
                </c:pt>
                <c:pt idx="2">
                  <c:v>9.2378752886836946E-3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'BF CSI-RS (UMi)'!$L$2</c:f>
              <c:strCache>
                <c:ptCount val="1"/>
                <c:pt idx="0">
                  <c:v>LG</c:v>
                </c:pt>
              </c:strCache>
            </c:strRef>
          </c:tx>
          <c:xVal>
            <c:numRef>
              <c:f>('BF CSI-RS (UMi)'!$L$91,'BF CSI-RS (UMi)'!$L$103,'BF CSI-RS (UMi)'!$L$115)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(UMi)'!$L$102,'BF CSI-RS (UMi)'!$L$114,'BF CSI-RS (UMi)'!$L$126)</c:f>
              <c:numCache>
                <c:formatCode>0%</c:formatCode>
                <c:ptCount val="3"/>
                <c:pt idx="0">
                  <c:v>3.2695374800638E-2</c:v>
                </c:pt>
                <c:pt idx="1">
                  <c:v>9.2537313432835777E-2</c:v>
                </c:pt>
                <c:pt idx="2">
                  <c:v>0.13043478260869579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'BF CSI-RS (UMi)'!$G$2</c:f>
              <c:strCache>
                <c:ptCount val="1"/>
                <c:pt idx="0">
                  <c:v>Docomo</c:v>
                </c:pt>
              </c:strCache>
            </c:strRef>
          </c:tx>
          <c:xVal>
            <c:numRef>
              <c:f>('BF CSI-RS (UMi)'!$G$91,'BF CSI-RS (UMi)'!$G$103,'BF CSI-RS (UMi)'!$G$115)</c:f>
              <c:numCache>
                <c:formatCode>General</c:formatCode>
                <c:ptCount val="3"/>
                <c:pt idx="0">
                  <c:v>1.6</c:v>
                </c:pt>
                <c:pt idx="1">
                  <c:v>2.8</c:v>
                </c:pt>
                <c:pt idx="2">
                  <c:v>3.4</c:v>
                </c:pt>
              </c:numCache>
            </c:numRef>
          </c:xVal>
          <c:yVal>
            <c:numRef>
              <c:f>('BF CSI-RS (UMi)'!$G$102,'BF CSI-RS (UMi)'!$G$114,'BF CSI-RS (UMi)'!$G$126)</c:f>
              <c:numCache>
                <c:formatCode>0%</c:formatCode>
                <c:ptCount val="3"/>
                <c:pt idx="0">
                  <c:v>-3.9682539682539653E-2</c:v>
                </c:pt>
                <c:pt idx="1">
                  <c:v>0.11475409836065587</c:v>
                </c:pt>
                <c:pt idx="2">
                  <c:v>0.15909090909090895</c:v>
                </c:pt>
              </c:numCache>
            </c:numRef>
          </c:yVal>
          <c:smooth val="1"/>
        </c:ser>
        <c:ser>
          <c:idx val="4"/>
          <c:order val="3"/>
          <c:tx>
            <c:v>Nokia</c:v>
          </c:tx>
          <c:xVal>
            <c:numRef>
              <c:f>('BF CSI-RS (UMi)'!$K$91,'BF CSI-RS (UMi)'!$K$103,'BF CSI-RS (UMi)'!$K$115)</c:f>
              <c:numCache>
                <c:formatCode>General</c:formatCode>
                <c:ptCount val="3"/>
                <c:pt idx="0">
                  <c:v>2.6</c:v>
                </c:pt>
                <c:pt idx="1">
                  <c:v>4.5999999999999996</c:v>
                </c:pt>
                <c:pt idx="2">
                  <c:v>6</c:v>
                </c:pt>
              </c:numCache>
            </c:numRef>
          </c:xVal>
          <c:yVal>
            <c:numRef>
              <c:f>('BF CSI-RS (UMi)'!$K$102,'BF CSI-RS (UMi)'!$K$114,'BF CSI-RS (UMi)'!$K$126)</c:f>
              <c:numCache>
                <c:formatCode>0%</c:formatCode>
                <c:ptCount val="3"/>
                <c:pt idx="0">
                  <c:v>-9.8000000000000004E-2</c:v>
                </c:pt>
                <c:pt idx="1">
                  <c:v>-0.31580000000000003</c:v>
                </c:pt>
                <c:pt idx="2">
                  <c:v>-0.4259</c:v>
                </c:pt>
              </c:numCache>
            </c:numRef>
          </c:yVal>
          <c:smooth val="1"/>
        </c:ser>
        <c:ser>
          <c:idx val="5"/>
          <c:order val="4"/>
          <c:tx>
            <c:v>Samsung</c:v>
          </c:tx>
          <c:xVal>
            <c:numRef>
              <c:f>('BF CSI-RS (UMi)'!$F$91,'BF CSI-RS (UMi)'!$F$103,'BF CSI-RS (UMi)'!$F$115)</c:f>
              <c:numCache>
                <c:formatCode>General</c:formatCode>
                <c:ptCount val="3"/>
                <c:pt idx="0">
                  <c:v>1.8</c:v>
                </c:pt>
                <c:pt idx="1">
                  <c:v>3.4</c:v>
                </c:pt>
                <c:pt idx="2">
                  <c:v>4.5</c:v>
                </c:pt>
              </c:numCache>
            </c:numRef>
          </c:xVal>
          <c:yVal>
            <c:numRef>
              <c:f>('BF CSI-RS (UMi)'!$F$102,'BF CSI-RS (UMi)'!$F$114,'BF CSI-RS (UMi)'!$F$126)</c:f>
              <c:numCache>
                <c:formatCode>0%</c:formatCode>
                <c:ptCount val="3"/>
                <c:pt idx="0">
                  <c:v>9.2756183745583032E-2</c:v>
                </c:pt>
                <c:pt idx="1">
                  <c:v>0.17</c:v>
                </c:pt>
                <c:pt idx="2">
                  <c:v>0.19</c:v>
                </c:pt>
              </c:numCache>
            </c:numRef>
          </c:yVal>
          <c:smooth val="1"/>
        </c:ser>
        <c:ser>
          <c:idx val="7"/>
          <c:order val="5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</c:dLbl>
            <c:dLbl>
              <c:idx val="1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('BF CSI-RS (UMi)'!$Q$91,'BF CSI-RS (UMi)'!$Q$103,'BF CSI-RS (UMi)'!$Q$115)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(UMi)'!$Q$102,'BF CSI-RS (UMi)'!$Q$114,'BF CSI-RS (UMi)'!$Q$126)</c:f>
              <c:numCache>
                <c:formatCode>0.0%</c:formatCode>
                <c:ptCount val="3"/>
                <c:pt idx="0" formatCode="0.00%">
                  <c:v>3.2695374800638E-2</c:v>
                </c:pt>
                <c:pt idx="1">
                  <c:v>9.2537313432835777E-2</c:v>
                </c:pt>
                <c:pt idx="2">
                  <c:v>0.13043478260869579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148352"/>
        <c:axId val="99148928"/>
      </c:scatterChart>
      <c:valAx>
        <c:axId val="99148352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9148928"/>
        <c:crossesAt val="-0.5"/>
        <c:crossBetween val="midCat"/>
      </c:valAx>
      <c:valAx>
        <c:axId val="9914892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9914835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(UMi)'!$H$50,'BF CSI-RS (UMi)'!$H$62,'BF CSI-RS (UMi)'!$H$74)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(UMi)'!$H$59,'BF CSI-RS (UMi)'!$H$71,'BF CSI-RS (UMi)'!$H$83)</c:f>
              <c:numCache>
                <c:formatCode>0.0%</c:formatCode>
                <c:ptCount val="3"/>
                <c:pt idx="0">
                  <c:v>-8.3228247162673297E-3</c:v>
                </c:pt>
                <c:pt idx="1">
                  <c:v>-1.1760636457972984E-2</c:v>
                </c:pt>
                <c:pt idx="2" formatCode="0%">
                  <c:v>-3.7390943082675765E-3</c:v>
                </c:pt>
              </c:numCache>
            </c:numRef>
          </c:yVal>
          <c:smooth val="1"/>
        </c:ser>
        <c:ser>
          <c:idx val="1"/>
          <c:order val="1"/>
          <c:tx>
            <c:v>LG</c:v>
          </c:tx>
          <c:xVal>
            <c:numRef>
              <c:f>('BF CSI-RS (UMi)'!$L$50,'BF CSI-RS (UMi)'!$L$62,'BF CSI-RS (UMi)'!$L$74)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(UMi)'!$L$59,'BF CSI-RS (UMi)'!$L$71,'BF CSI-RS (UMi)'!$L$83)</c:f>
              <c:numCache>
                <c:formatCode>0%</c:formatCode>
                <c:ptCount val="3"/>
                <c:pt idx="0">
                  <c:v>-6.1711832573115855E-3</c:v>
                </c:pt>
                <c:pt idx="1">
                  <c:v>-2.1376656690893503E-3</c:v>
                </c:pt>
                <c:pt idx="2">
                  <c:v>1.4132278123233366E-2</c:v>
                </c:pt>
              </c:numCache>
            </c:numRef>
          </c:yVal>
          <c:smooth val="1"/>
        </c:ser>
        <c:ser>
          <c:idx val="2"/>
          <c:order val="2"/>
          <c:tx>
            <c:v>DOCOMO</c:v>
          </c:tx>
          <c:xVal>
            <c:numRef>
              <c:f>('BF CSI-RS (UMi)'!$G$50,'BF CSI-RS (UMi)'!$G$62,'BF CSI-RS (UMi)'!$G$74)</c:f>
              <c:numCache>
                <c:formatCode>General</c:formatCode>
                <c:ptCount val="3"/>
                <c:pt idx="0">
                  <c:v>1.6</c:v>
                </c:pt>
                <c:pt idx="1">
                  <c:v>2.8</c:v>
                </c:pt>
                <c:pt idx="2">
                  <c:v>3.4</c:v>
                </c:pt>
              </c:numCache>
            </c:numRef>
          </c:xVal>
          <c:yVal>
            <c:numRef>
              <c:f>('BF CSI-RS (UMi)'!$G$59,'BF CSI-RS (UMi)'!$G$71,'BF CSI-RS (UMi)'!$G$83)</c:f>
              <c:numCache>
                <c:formatCode>0.0%</c:formatCode>
                <c:ptCount val="3"/>
                <c:pt idx="0" formatCode="0%">
                  <c:v>5.0561797752809001E-2</c:v>
                </c:pt>
                <c:pt idx="1">
                  <c:v>0.18103448275862077</c:v>
                </c:pt>
                <c:pt idx="2" formatCode="0%">
                  <c:v>0.18478260869565233</c:v>
                </c:pt>
              </c:numCache>
            </c:numRef>
          </c:yVal>
          <c:smooth val="1"/>
        </c:ser>
        <c:ser>
          <c:idx val="7"/>
          <c:order val="3"/>
          <c:tx>
            <c:v>Samsung</c:v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circle"/>
            <c:size val="7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('BF CSI-RS (UMi)'!$F$50,'BF CSI-RS (UMi)'!$F$62,'BF CSI-RS (UMi)'!$F$74)</c:f>
              <c:numCache>
                <c:formatCode>General</c:formatCode>
                <c:ptCount val="3"/>
                <c:pt idx="0">
                  <c:v>1.7</c:v>
                </c:pt>
                <c:pt idx="1">
                  <c:v>3.6</c:v>
                </c:pt>
                <c:pt idx="2">
                  <c:v>4.7</c:v>
                </c:pt>
              </c:numCache>
            </c:numRef>
          </c:xVal>
          <c:yVal>
            <c:numRef>
              <c:f>('BF CSI-RS (UMi)'!$F$59,'BF CSI-RS (UMi)'!$F$71,'BF CSI-RS (UMi)'!$F$83)</c:f>
              <c:numCache>
                <c:formatCode>0%</c:formatCode>
                <c:ptCount val="3"/>
                <c:pt idx="0">
                  <c:v>-2.6449071468767515E-2</c:v>
                </c:pt>
                <c:pt idx="1">
                  <c:v>5.9283655825442594E-2</c:v>
                </c:pt>
                <c:pt idx="2">
                  <c:v>0.12242626599888728</c:v>
                </c:pt>
              </c:numCache>
            </c:numRef>
          </c:yVal>
          <c:smooth val="1"/>
        </c:ser>
        <c:ser>
          <c:idx val="6"/>
          <c:order val="4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</c:dLbl>
            <c:dLbl>
              <c:idx val="1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('BF CSI-RS (UMi)'!$Q$50,'BF CSI-RS (UMi)'!$Q$62,'BF CSI-RS (UMi)'!$Q$74)</c:f>
              <c:numCache>
                <c:formatCode>General</c:formatCode>
                <c:ptCount val="3"/>
                <c:pt idx="0">
                  <c:v>1.85</c:v>
                </c:pt>
                <c:pt idx="1">
                  <c:v>3.8</c:v>
                </c:pt>
                <c:pt idx="2">
                  <c:v>4.8499999999999996</c:v>
                </c:pt>
              </c:numCache>
            </c:numRef>
          </c:xVal>
          <c:yVal>
            <c:numRef>
              <c:f>('BF CSI-RS (UMi)'!$Q$59,'BF CSI-RS (UMi)'!$Q$71,'BF CSI-RS (UMi)'!$Q$83)</c:f>
              <c:numCache>
                <c:formatCode>0.0%</c:formatCode>
                <c:ptCount val="3"/>
                <c:pt idx="0">
                  <c:v>-7.2470039867894576E-3</c:v>
                </c:pt>
                <c:pt idx="1">
                  <c:v>2.8572995078176622E-2</c:v>
                </c:pt>
                <c:pt idx="2" formatCode="0%">
                  <c:v>6.8279272061060325E-2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151808"/>
        <c:axId val="99152384"/>
      </c:scatterChart>
      <c:valAx>
        <c:axId val="99151808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9152384"/>
        <c:crossesAt val="-5.000000000000001E-2"/>
        <c:crossBetween val="midCat"/>
      </c:valAx>
      <c:valAx>
        <c:axId val="9915238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99151808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(UMi)'!$H$50,'BF CSI-RS (UMi)'!$H$62,'BF CSI-RS (UMi)'!$H$74)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(UMi)'!$H$61,'BF CSI-RS (UMi)'!$H$73,'BF CSI-RS (UMi)'!$H$85)</c:f>
              <c:numCache>
                <c:formatCode>0.0%</c:formatCode>
                <c:ptCount val="3"/>
                <c:pt idx="0">
                  <c:v>1.5719467956469169E-2</c:v>
                </c:pt>
                <c:pt idx="1">
                  <c:v>-2.3068050749711633E-3</c:v>
                </c:pt>
                <c:pt idx="2" formatCode="0%">
                  <c:v>-2.2328548644338087E-2</c:v>
                </c:pt>
              </c:numCache>
            </c:numRef>
          </c:yVal>
          <c:smooth val="1"/>
        </c:ser>
        <c:ser>
          <c:idx val="1"/>
          <c:order val="1"/>
          <c:tx>
            <c:v>LG</c:v>
          </c:tx>
          <c:xVal>
            <c:numRef>
              <c:f>('BF CSI-RS (UMi)'!$L$50,'BF CSI-RS (UMi)'!$L$62,'BF CSI-RS (UMi)'!$L$74)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(UMi)'!$L$61,'BF CSI-RS (UMi)'!$L$73,'BF CSI-RS (UMi)'!$L$85)</c:f>
              <c:numCache>
                <c:formatCode>0%</c:formatCode>
                <c:ptCount val="3"/>
                <c:pt idx="0" formatCode="0.0%">
                  <c:v>2.3400936037441422E-2</c:v>
                </c:pt>
                <c:pt idx="1">
                  <c:v>7.2222222222222188E-2</c:v>
                </c:pt>
                <c:pt idx="2">
                  <c:v>0.14666666666666672</c:v>
                </c:pt>
              </c:numCache>
            </c:numRef>
          </c:yVal>
          <c:smooth val="1"/>
        </c:ser>
        <c:ser>
          <c:idx val="2"/>
          <c:order val="2"/>
          <c:tx>
            <c:v>DOCOMO</c:v>
          </c:tx>
          <c:xVal>
            <c:numRef>
              <c:f>('BF CSI-RS (UMi)'!$G$50,'BF CSI-RS (UMi)'!$G$62,'BF CSI-RS (UMi)'!$G$74)</c:f>
              <c:numCache>
                <c:formatCode>General</c:formatCode>
                <c:ptCount val="3"/>
                <c:pt idx="0">
                  <c:v>1.6</c:v>
                </c:pt>
                <c:pt idx="1">
                  <c:v>2.8</c:v>
                </c:pt>
                <c:pt idx="2">
                  <c:v>3.4</c:v>
                </c:pt>
              </c:numCache>
            </c:numRef>
          </c:xVal>
          <c:yVal>
            <c:numRef>
              <c:f>('BF CSI-RS (UMi)'!$G$61,'BF CSI-RS (UMi)'!$G$73,'BF CSI-RS (UMi)'!$G$85)</c:f>
              <c:numCache>
                <c:formatCode>0%</c:formatCode>
                <c:ptCount val="3"/>
                <c:pt idx="0" formatCode="0.0%">
                  <c:v>0.12698412698412698</c:v>
                </c:pt>
                <c:pt idx="1">
                  <c:v>0.32786885245901631</c:v>
                </c:pt>
                <c:pt idx="2">
                  <c:v>0.29545454545454541</c:v>
                </c:pt>
              </c:numCache>
            </c:numRef>
          </c:yVal>
          <c:smooth val="1"/>
        </c:ser>
        <c:ser>
          <c:idx val="7"/>
          <c:order val="3"/>
          <c:tx>
            <c:v>Samsung</c:v>
          </c:tx>
          <c:spPr>
            <a:ln>
              <a:solidFill>
                <a:schemeClr val="accent6">
                  <a:lumMod val="75000"/>
                </a:schemeClr>
              </a:solidFill>
            </a:ln>
          </c:spPr>
          <c:marker>
            <c:symbol val="circle"/>
            <c:size val="7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('BF CSI-RS (UMi)'!$F$50,'BF CSI-RS (UMi)'!$F$62,'BF CSI-RS (UMi)'!$F$74)</c:f>
              <c:numCache>
                <c:formatCode>General</c:formatCode>
                <c:ptCount val="3"/>
                <c:pt idx="0">
                  <c:v>1.7</c:v>
                </c:pt>
                <c:pt idx="1">
                  <c:v>3.6</c:v>
                </c:pt>
                <c:pt idx="2">
                  <c:v>4.7</c:v>
                </c:pt>
              </c:numCache>
            </c:numRef>
          </c:xVal>
          <c:yVal>
            <c:numRef>
              <c:f>('BF CSI-RS (UMi)'!$F$61,'BF CSI-RS (UMi)'!$F$73,'BF CSI-RS (UMi)'!$F$85)</c:f>
              <c:numCache>
                <c:formatCode>0%</c:formatCode>
                <c:ptCount val="3"/>
                <c:pt idx="0">
                  <c:v>0.15420560747663559</c:v>
                </c:pt>
                <c:pt idx="1">
                  <c:v>0.34345047923322691</c:v>
                </c:pt>
                <c:pt idx="2">
                  <c:v>0.46238938053097356</c:v>
                </c:pt>
              </c:numCache>
            </c:numRef>
          </c:yVal>
          <c:smooth val="1"/>
        </c:ser>
        <c:ser>
          <c:idx val="6"/>
          <c:order val="4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</c:dLbl>
            <c:dLbl>
              <c:idx val="1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('BF CSI-RS (UMi)'!$Q$50,'BF CSI-RS (UMi)'!$Q$62,'BF CSI-RS (UMi)'!$Q$74)</c:f>
              <c:numCache>
                <c:formatCode>General</c:formatCode>
                <c:ptCount val="3"/>
                <c:pt idx="0">
                  <c:v>1.85</c:v>
                </c:pt>
                <c:pt idx="1">
                  <c:v>3.8</c:v>
                </c:pt>
                <c:pt idx="2">
                  <c:v>4.8499999999999996</c:v>
                </c:pt>
              </c:numCache>
            </c:numRef>
          </c:xVal>
          <c:yVal>
            <c:numRef>
              <c:f>('BF CSI-RS (UMi)'!$Q$61,'BF CSI-RS (UMi)'!$Q$73,'BF CSI-RS (UMi)'!$Q$85)</c:f>
              <c:numCache>
                <c:formatCode>0.0%</c:formatCode>
                <c:ptCount val="3"/>
                <c:pt idx="0">
                  <c:v>7.51925315107842E-2</c:v>
                </c:pt>
                <c:pt idx="1">
                  <c:v>0.20004553734061925</c:v>
                </c:pt>
                <c:pt idx="2" formatCode="0%">
                  <c:v>0.22106060606060607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154112"/>
        <c:axId val="99154688"/>
      </c:scatterChart>
      <c:valAx>
        <c:axId val="99154112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9154688"/>
        <c:crossesAt val="-0.1"/>
        <c:crossBetween val="midCat"/>
      </c:valAx>
      <c:valAx>
        <c:axId val="9915468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9915411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(UMi)'!$H$9,'BF CSI-RS (UMi)'!$H$21,'BF CSI-RS (UMi)'!$H$33)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(UMi)'!$H$18,'BF CSI-RS (UMi)'!$H$30,'BF CSI-RS (UMi)'!$H$42)</c:f>
              <c:numCache>
                <c:formatCode>0.0%</c:formatCode>
                <c:ptCount val="3"/>
                <c:pt idx="0">
                  <c:v>1.0148514851485269E-2</c:v>
                </c:pt>
                <c:pt idx="1">
                  <c:v>1.6960425673428592E-2</c:v>
                </c:pt>
                <c:pt idx="2">
                  <c:v>-4.7188360204483137E-3</c:v>
                </c:pt>
              </c:numCache>
            </c:numRef>
          </c:yVal>
          <c:smooth val="1"/>
        </c:ser>
        <c:ser>
          <c:idx val="1"/>
          <c:order val="1"/>
          <c:tx>
            <c:v>LG</c:v>
          </c:tx>
          <c:xVal>
            <c:numRef>
              <c:f>('BF CSI-RS (UMi)'!$L$9,'BF CSI-RS (UMi)'!$L$21,'BF CSI-RS (UMi)'!$L$33)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(UMi)'!$L$18,'BF CSI-RS (UMi)'!$L$30,'BF CSI-RS (UMi)'!$L$42)</c:f>
              <c:numCache>
                <c:formatCode>0%</c:formatCode>
                <c:ptCount val="3"/>
                <c:pt idx="0">
                  <c:v>-4.3502051983584034E-2</c:v>
                </c:pt>
                <c:pt idx="1">
                  <c:v>-3.1969910672308366E-2</c:v>
                </c:pt>
                <c:pt idx="2">
                  <c:v>-3.0721003134796088E-2</c:v>
                </c:pt>
              </c:numCache>
            </c:numRef>
          </c:yVal>
          <c:smooth val="1"/>
        </c:ser>
        <c:ser>
          <c:idx val="3"/>
          <c:order val="2"/>
          <c:tx>
            <c:v>ZTE</c:v>
          </c:tx>
          <c:xVal>
            <c:numRef>
              <c:f>'BF CSI-RS (UMi)'!$J$33</c:f>
              <c:numCache>
                <c:formatCode>General</c:formatCode>
                <c:ptCount val="1"/>
                <c:pt idx="0">
                  <c:v>5</c:v>
                </c:pt>
              </c:numCache>
            </c:numRef>
          </c:xVal>
          <c:yVal>
            <c:numRef>
              <c:f>'BF CSI-RS (UMi)'!$J$42</c:f>
              <c:numCache>
                <c:formatCode>0%</c:formatCode>
                <c:ptCount val="1"/>
                <c:pt idx="0">
                  <c:v>0.27236668135742614</c:v>
                </c:pt>
              </c:numCache>
            </c:numRef>
          </c:yVal>
          <c:smooth val="1"/>
        </c:ser>
        <c:ser>
          <c:idx val="7"/>
          <c:order val="3"/>
          <c:tx>
            <c:v>Interdigital</c:v>
          </c:tx>
          <c:marker>
            <c:symbol val="circle"/>
            <c:size val="7"/>
          </c:marker>
          <c:xVal>
            <c:numRef>
              <c:f>('BF CSI-RS (UMi)'!$M$9,'BF CSI-RS (UMi)'!$M$21,'BF CSI-RS (UMi)'!$M$33)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xVal>
          <c:yVal>
            <c:numRef>
              <c:f>('BF CSI-RS (UMi)'!$M$18,'BF CSI-RS (UMi)'!$M$30,'BF CSI-RS (UMi)'!$M$42)</c:f>
              <c:numCache>
                <c:formatCode>0%</c:formatCode>
                <c:ptCount val="3"/>
                <c:pt idx="0">
                  <c:v>4.2619249223821543E-2</c:v>
                </c:pt>
                <c:pt idx="1">
                  <c:v>9.9656357388316019E-2</c:v>
                </c:pt>
                <c:pt idx="2">
                  <c:v>0.19879062736205588</c:v>
                </c:pt>
              </c:numCache>
            </c:numRef>
          </c:yVal>
          <c:smooth val="1"/>
        </c:ser>
        <c:ser>
          <c:idx val="6"/>
          <c:order val="4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layout>
                <c:manualLayout>
                  <c:x val="-6.2208398133748819E-3"/>
                  <c:y val="-4.585537918871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('BF CSI-RS (UMi)'!$Q$9,'BF CSI-RS (UMi)'!$Q$21,'BF CSI-RS (UMi)'!$Q$33)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(UMi)'!$Q$18,'BF CSI-RS (UMi)'!$Q$30,'BF CSI-RS (UMi)'!$Q$42)</c:f>
              <c:numCache>
                <c:formatCode>0%</c:formatCode>
                <c:ptCount val="3"/>
                <c:pt idx="0">
                  <c:v>1.0148514851485269E-2</c:v>
                </c:pt>
                <c:pt idx="1">
                  <c:v>1.6960425673428592E-2</c:v>
                </c:pt>
                <c:pt idx="2">
                  <c:v>9.7035895670803785E-2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649792"/>
        <c:axId val="99650368"/>
      </c:scatterChart>
      <c:valAx>
        <c:axId val="99649792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9650368"/>
        <c:crossesAt val="-0.1"/>
        <c:crossBetween val="midCat"/>
      </c:valAx>
      <c:valAx>
        <c:axId val="9965036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99649792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(UMi)'!$H$9,'BF CSI-RS (UMi)'!$H$21,'BF CSI-RS (UMi)'!$H$33)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(UMi)'!$H$20,'BF CSI-RS (UMi)'!$H$32,'BF CSI-RS (UMi)'!$H$44)</c:f>
              <c:numCache>
                <c:formatCode>0.0%</c:formatCode>
                <c:ptCount val="3"/>
                <c:pt idx="0">
                  <c:v>5.5653192735793722E-2</c:v>
                </c:pt>
                <c:pt idx="1">
                  <c:v>3.0581039755350758E-3</c:v>
                </c:pt>
                <c:pt idx="2">
                  <c:v>-1.1412268188302432E-2</c:v>
                </c:pt>
              </c:numCache>
            </c:numRef>
          </c:yVal>
          <c:smooth val="1"/>
        </c:ser>
        <c:ser>
          <c:idx val="1"/>
          <c:order val="1"/>
          <c:tx>
            <c:v>LG</c:v>
          </c:tx>
          <c:xVal>
            <c:numRef>
              <c:f>('BF CSI-RS (UMi)'!$L$9,'BF CSI-RS (UMi)'!$L$21,'BF CSI-RS (UMi)'!$L$33)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(UMi)'!$L$20,'BF CSI-RS (UMi)'!$L$32,'BF CSI-RS (UMi)'!$L$44)</c:f>
              <c:numCache>
                <c:formatCode>0%</c:formatCode>
                <c:ptCount val="3"/>
                <c:pt idx="0">
                  <c:v>4.4736842105263186E-2</c:v>
                </c:pt>
                <c:pt idx="1">
                  <c:v>5.0541516245487417E-2</c:v>
                </c:pt>
                <c:pt idx="2">
                  <c:v>7.2072072072072002E-2</c:v>
                </c:pt>
              </c:numCache>
            </c:numRef>
          </c:yVal>
          <c:smooth val="1"/>
        </c:ser>
        <c:ser>
          <c:idx val="3"/>
          <c:order val="2"/>
          <c:tx>
            <c:v>ZTE</c:v>
          </c:tx>
          <c:xVal>
            <c:numRef>
              <c:f>'BF CSI-RS (UMi)'!$J$33</c:f>
              <c:numCache>
                <c:formatCode>General</c:formatCode>
                <c:ptCount val="1"/>
                <c:pt idx="0">
                  <c:v>5</c:v>
                </c:pt>
              </c:numCache>
            </c:numRef>
          </c:xVal>
          <c:yVal>
            <c:numRef>
              <c:f>'BF CSI-RS (UMi)'!$J$44</c:f>
              <c:numCache>
                <c:formatCode>0%</c:formatCode>
                <c:ptCount val="1"/>
                <c:pt idx="0">
                  <c:v>1.2070063694267512</c:v>
                </c:pt>
              </c:numCache>
            </c:numRef>
          </c:yVal>
          <c:smooth val="1"/>
        </c:ser>
        <c:ser>
          <c:idx val="5"/>
          <c:order val="3"/>
          <c:tx>
            <c:v>Interdigital</c:v>
          </c:tx>
          <c:spPr>
            <a:ln>
              <a:solidFill>
                <a:schemeClr val="accent2">
                  <a:lumMod val="60000"/>
                  <a:lumOff val="40000"/>
                </a:schemeClr>
              </a:solidFill>
            </a:ln>
          </c:spPr>
          <c:marker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c:spPr>
          </c:marker>
          <c:xVal>
            <c:numRef>
              <c:f>('BF CSI-RS (UMi)'!$M$9,'BF CSI-RS (UMi)'!$M$21,'BF CSI-RS (UMi)'!$M$33)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xVal>
          <c:yVal>
            <c:numRef>
              <c:f>('BF CSI-RS (UMi)'!$M$20,'BF CSI-RS (UMi)'!$M$32,'BF CSI-RS (UMi)'!$M$44)</c:f>
              <c:numCache>
                <c:formatCode>0%</c:formatCode>
                <c:ptCount val="3"/>
                <c:pt idx="0">
                  <c:v>0.48129251700680298</c:v>
                </c:pt>
                <c:pt idx="1">
                  <c:v>4.2296072507552962E-2</c:v>
                </c:pt>
                <c:pt idx="2">
                  <c:v>0.74853801169590661</c:v>
                </c:pt>
              </c:numCache>
            </c:numRef>
          </c:yVal>
          <c:smooth val="1"/>
        </c:ser>
        <c:ser>
          <c:idx val="7"/>
          <c:order val="4"/>
          <c:tx>
            <c:v>Median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square"/>
            <c:size val="7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</c:dLbl>
            <c:dLbl>
              <c:idx val="1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('BF CSI-RS (UMi)'!$Q$9,'BF CSI-RS (UMi)'!$Q$21,'BF CSI-RS (UMi)'!$Q$33)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5</c:v>
                </c:pt>
              </c:numCache>
            </c:numRef>
          </c:xVal>
          <c:yVal>
            <c:numRef>
              <c:f>('BF CSI-RS (UMi)'!$Q$20,'BF CSI-RS (UMi)'!$Q$32,'BF CSI-RS (UMi)'!$Q$44)</c:f>
              <c:numCache>
                <c:formatCode>0%</c:formatCode>
                <c:ptCount val="3"/>
                <c:pt idx="0">
                  <c:v>5.5653192735793722E-2</c:v>
                </c:pt>
                <c:pt idx="1">
                  <c:v>4.2296072507552962E-2</c:v>
                </c:pt>
                <c:pt idx="2">
                  <c:v>0.41030504188398931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652096"/>
        <c:axId val="99652672"/>
      </c:scatterChart>
      <c:valAx>
        <c:axId val="99652096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9652672"/>
        <c:crossesAt val="-0.2"/>
        <c:crossBetween val="midCat"/>
      </c:valAx>
      <c:valAx>
        <c:axId val="9965267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5%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0"/>
        <c:majorTickMark val="in"/>
        <c:minorTickMark val="none"/>
        <c:tickLblPos val="nextTo"/>
        <c:crossAx val="99652096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500)'!$I$91,'BF CSI-RS (UMa 500)'!$I$103)</c:f>
              <c:numCache>
                <c:formatCode>General</c:formatCode>
                <c:ptCount val="2"/>
                <c:pt idx="0">
                  <c:v>2</c:v>
                </c:pt>
                <c:pt idx="1">
                  <c:v>4</c:v>
                </c:pt>
              </c:numCache>
            </c:numRef>
          </c:xVal>
          <c:yVal>
            <c:numRef>
              <c:f>('BF CSI-RS (UMa 500)'!$I$100,'BF CSI-RS (UMa 500)'!$I$112)</c:f>
              <c:numCache>
                <c:formatCode>0%</c:formatCode>
                <c:ptCount val="2"/>
                <c:pt idx="0">
                  <c:v>4.0000000000000001E-3</c:v>
                </c:pt>
                <c:pt idx="1">
                  <c:v>1.2999999999999999E-2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654976"/>
        <c:axId val="99663872"/>
      </c:scatterChart>
      <c:valAx>
        <c:axId val="99654976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9663872"/>
        <c:crossesAt val="-0.4"/>
        <c:crossBetween val="midCat"/>
      </c:valAx>
      <c:valAx>
        <c:axId val="99663872"/>
        <c:scaling>
          <c:orientation val="minMax"/>
          <c:max val="0.1"/>
          <c:min val="-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99654976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500)'!$I$91,'BF CSI-RS (UMa 500)'!$I$103)</c:f>
              <c:numCache>
                <c:formatCode>General</c:formatCode>
                <c:ptCount val="2"/>
                <c:pt idx="0">
                  <c:v>2</c:v>
                </c:pt>
                <c:pt idx="1">
                  <c:v>4</c:v>
                </c:pt>
              </c:numCache>
            </c:numRef>
          </c:xVal>
          <c:yVal>
            <c:numRef>
              <c:f>('BF CSI-RS (UMa 500)'!$I$102,'BF CSI-RS (UMa 500)'!$I$114)</c:f>
              <c:numCache>
                <c:formatCode>0%</c:formatCode>
                <c:ptCount val="2"/>
                <c:pt idx="0">
                  <c:v>-4.0000000000000001E-3</c:v>
                </c:pt>
                <c:pt idx="1">
                  <c:v>8.0000000000000002E-3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665600"/>
        <c:axId val="99666176"/>
      </c:scatterChart>
      <c:valAx>
        <c:axId val="9966560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9666176"/>
        <c:crossesAt val="-0.4"/>
        <c:crossBetween val="midCat"/>
      </c:valAx>
      <c:valAx>
        <c:axId val="99666176"/>
        <c:scaling>
          <c:orientation val="minMax"/>
          <c:max val="0.1"/>
          <c:min val="-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99665600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CATT</c:v>
          </c:tx>
          <c:xVal>
            <c:numRef>
              <c:f>('BF CSI-RS (UMa 500)'!$I$50,'BF CSI-RS (UMa 500)'!$I$62)</c:f>
              <c:numCache>
                <c:formatCode>General</c:formatCode>
                <c:ptCount val="2"/>
                <c:pt idx="0">
                  <c:v>2</c:v>
                </c:pt>
                <c:pt idx="1">
                  <c:v>4</c:v>
                </c:pt>
              </c:numCache>
            </c:numRef>
          </c:xVal>
          <c:yVal>
            <c:numRef>
              <c:f>('BF CSI-RS (UMa 500)'!$I$59,'BF CSI-RS (UMa 500)'!$I$71)</c:f>
              <c:numCache>
                <c:formatCode>0%</c:formatCode>
                <c:ptCount val="2"/>
                <c:pt idx="0">
                  <c:v>-0.01</c:v>
                </c:pt>
                <c:pt idx="1">
                  <c:v>-1.7999999999999999E-2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668480"/>
        <c:axId val="99669056"/>
      </c:scatterChart>
      <c:valAx>
        <c:axId val="99668480"/>
        <c:scaling>
          <c:orientation val="minMax"/>
          <c:min val="1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altLang="ko-KR">
                    <a:latin typeface="맑은 고딕"/>
                    <a:ea typeface="맑은 고딕"/>
                  </a:rPr>
                  <a:t>λ</a:t>
                </a:r>
                <a:endParaRPr lang="ko-KR" altLang="en-US"/>
              </a:p>
            </c:rich>
          </c:tx>
          <c:layout/>
          <c:overlay val="0"/>
        </c:title>
        <c:numFmt formatCode="General" sourceLinked="1"/>
        <c:majorTickMark val="in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defRPr>
            </a:pPr>
            <a:endParaRPr lang="ko-KR"/>
          </a:p>
        </c:txPr>
        <c:crossAx val="99669056"/>
        <c:crossesAt val="-0.4"/>
        <c:crossBetween val="midCat"/>
      </c:valAx>
      <c:valAx>
        <c:axId val="99669056"/>
        <c:scaling>
          <c:orientation val="minMax"/>
          <c:max val="0.1"/>
          <c:min val="-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ko-KR"/>
                  <a:t>Mean UPT gain [%]</a:t>
                </a:r>
                <a:endParaRPr lang="ko-KR" altLang="en-US"/>
              </a:p>
            </c:rich>
          </c:tx>
          <c:layout/>
          <c:overlay val="0"/>
        </c:title>
        <c:numFmt formatCode="0%" sourceLinked="1"/>
        <c:majorTickMark val="in"/>
        <c:minorTickMark val="none"/>
        <c:tickLblPos val="nextTo"/>
        <c:crossAx val="99668480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2015-05-22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5/22/2015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Summary of 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Results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on </a:t>
            </a:r>
            <a:endParaRPr lang="en-US" altLang="ko-K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  <a:p>
            <a:pPr algn="ctr">
              <a:spcAft>
                <a:spcPts val="600"/>
              </a:spcAft>
            </a:pPr>
            <a:r>
              <a:rPr lang="en-US" altLang="ko-KR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Beamformed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CSI-RS B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ased Enhancement Schemes</a:t>
            </a:r>
          </a:p>
          <a:p>
            <a:pPr algn="ctr">
              <a:spcAft>
                <a:spcPts val="600"/>
              </a:spcAft>
            </a:pP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Agenda Item: </a:t>
            </a: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6.2.5.2.2, Document for: Discussion </a:t>
            </a:r>
            <a:r>
              <a:rPr lang="en-US" altLang="ko-K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and Decision</a:t>
            </a:r>
            <a:endParaRPr lang="ko-KR" altLang="en-US" sz="1050" b="1" dirty="0">
              <a:solidFill>
                <a:srgbClr val="A500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3352" y="1037308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Calibri" panose="020F0502020204030204" pitchFamily="34" charset="0"/>
                <a:ea typeface="HY견고딕" pitchFamily="18" charset="-127"/>
              </a:rPr>
              <a:t>R1-152888</a:t>
            </a:r>
            <a:endParaRPr lang="ko-KR" altLang="en-US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760309"/>
            <a:ext cx="3872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RAN1 </a:t>
            </a:r>
            <a:r>
              <a:rPr lang="en-GB" altLang="ko-KR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#81	</a:t>
            </a:r>
            <a:endParaRPr lang="en-GB" altLang="ko-KR" b="1" dirty="0" smtClean="0"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Fukuoka</a:t>
            </a: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, Japan, 25th - 29th May 2015</a:t>
            </a:r>
            <a:endParaRPr lang="ko-KR" altLang="ko-KR" sz="1200">
              <a:effectLst/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64TXRUs,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500m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/>
              <a:t>1 </a:t>
            </a:r>
            <a:r>
              <a:rPr lang="en-US" altLang="ko-KR" sz="1800" dirty="0" smtClean="0"/>
              <a:t>company </a:t>
            </a:r>
            <a:r>
              <a:rPr lang="en-US" altLang="ko-KR" sz="1800" dirty="0"/>
              <a:t>provided evaluation </a:t>
            </a:r>
            <a:r>
              <a:rPr lang="en-US" altLang="ko-KR" sz="1800" dirty="0" smtClean="0"/>
              <a:t>results at high RU</a:t>
            </a:r>
            <a:endParaRPr lang="en-US" altLang="ko-KR" sz="1800" dirty="0"/>
          </a:p>
        </p:txBody>
      </p:sp>
      <p:graphicFrame>
        <p:nvGraphicFramePr>
          <p:cNvPr id="10" name="차트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8366349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차트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4174986"/>
              </p:ext>
            </p:extLst>
          </p:nvPr>
        </p:nvGraphicFramePr>
        <p:xfrm>
          <a:off x="4500000" y="720000"/>
          <a:ext cx="5544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16496" y="6032321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CATT[R1-152586,R1-152587], Interdigital[R1-153251, R1-153252]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517189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Results in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ISD=200m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29523822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16TXRUs,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200m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2 </a:t>
            </a:r>
            <a:r>
              <a:rPr lang="en-US" altLang="ko-KR" sz="1800" dirty="0"/>
              <a:t>companies provided evaluation results with </a:t>
            </a:r>
            <a:r>
              <a:rPr lang="en-US" altLang="ko-KR" sz="1800" dirty="0" smtClean="0"/>
              <a:t>1 </a:t>
            </a:r>
            <a:r>
              <a:rPr lang="en-US" altLang="ko-KR" sz="1800" dirty="0"/>
              <a:t>company showing negative gains at high RU</a:t>
            </a:r>
          </a:p>
          <a:p>
            <a:r>
              <a:rPr lang="en-US" altLang="ko-KR" sz="1800" dirty="0" smtClean="0"/>
              <a:t>Mean UPT: Gains in the range of -21% ~ 3% over Cat2 for high RU, median gain -9%</a:t>
            </a:r>
          </a:p>
          <a:p>
            <a:r>
              <a:rPr lang="en-US" altLang="ko-KR" sz="1800" dirty="0" smtClean="0"/>
              <a:t>Cell edge UPT: Gains in the range of -43% ~ 12% over Cat2 for high RU, median gain -16%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6496" y="6032321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CATT[R1-152586,R1-152587], </a:t>
            </a:r>
            <a:r>
              <a:rPr lang="en-US" altLang="ko-KR" sz="1200" dirty="0">
                <a:latin typeface="Calibri" panose="020F0502020204030204" pitchFamily="34" charset="0"/>
                <a:ea typeface="HY견고딕" pitchFamily="18" charset="-127"/>
              </a:rPr>
              <a:t>Nokia[R1-153095]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7" name="차트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1513839"/>
              </p:ext>
            </p:extLst>
          </p:nvPr>
        </p:nvGraphicFramePr>
        <p:xfrm>
          <a:off x="4500000" y="720000"/>
          <a:ext cx="5148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9864382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00850633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32TXRUs,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200m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/>
              <a:t>1 </a:t>
            </a:r>
            <a:r>
              <a:rPr lang="en-US" altLang="ko-KR" sz="1800" dirty="0" smtClean="0"/>
              <a:t>company </a:t>
            </a:r>
            <a:r>
              <a:rPr lang="en-US" altLang="ko-KR" sz="1800" dirty="0"/>
              <a:t>provided evaluation results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6496" y="6032321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CATT[R1-152586,R1-152587]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5" name="차트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7297498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차트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2834307"/>
              </p:ext>
            </p:extLst>
          </p:nvPr>
        </p:nvGraphicFramePr>
        <p:xfrm>
          <a:off x="4500000" y="720000"/>
          <a:ext cx="5184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38273033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64TXRUs,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200m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1 </a:t>
            </a:r>
            <a:r>
              <a:rPr lang="en-US" altLang="ko-KR" sz="1800" dirty="0" smtClean="0"/>
              <a:t>company </a:t>
            </a:r>
            <a:r>
              <a:rPr lang="en-US" altLang="ko-KR" sz="1800" dirty="0"/>
              <a:t>provided evaluation </a:t>
            </a:r>
            <a:r>
              <a:rPr lang="en-US" altLang="ko-KR" sz="1800" dirty="0" smtClean="0"/>
              <a:t>results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6496" y="6032321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CATT[R1-152586,R1-152587]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graphicFrame>
        <p:nvGraphicFramePr>
          <p:cNvPr id="5" name="차트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0989527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차트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1416749"/>
              </p:ext>
            </p:extLst>
          </p:nvPr>
        </p:nvGraphicFramePr>
        <p:xfrm>
          <a:off x="4500000" y="720000"/>
          <a:ext cx="511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69972829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Concluding Remarks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70167946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 (1/2)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altLang="ko-KR" sz="2000" dirty="0" smtClean="0"/>
              <a:t>NP CSI-RS enhancements offer the following throughput gains:</a:t>
            </a:r>
          </a:p>
          <a:p>
            <a:pPr lvl="1">
              <a:spcBef>
                <a:spcPts val="0"/>
              </a:spcBef>
            </a:pPr>
            <a:r>
              <a:rPr lang="en-US" altLang="ko-KR" sz="1600" dirty="0"/>
              <a:t>Under </a:t>
            </a:r>
            <a:r>
              <a:rPr lang="en-US" altLang="ko-KR" sz="1600" dirty="0" err="1"/>
              <a:t>UMi</a:t>
            </a:r>
            <a:r>
              <a:rPr lang="en-US" altLang="ko-KR" sz="1600" dirty="0"/>
              <a:t> scenario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/>
              <a:t>In case of (M,N,P,Q)=(8,4,2,16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5 companies provided evaluation results with one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-34% ~ 9% over Cat2 for high RU, median gain 3%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-43%~19% over Cat2 for high RU, median gain 13</a:t>
            </a:r>
            <a:r>
              <a:rPr lang="en-US" altLang="ko-KR" sz="1400" dirty="0" smtClean="0"/>
              <a:t>%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(M,N,P,Q)=(8,4,2,32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4 companies provided evaluation results with one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-1% ~ 18% over Cat2 for high RU, median gain 7%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-2%~46% over Cat2 for high RU, median gain 22</a:t>
            </a:r>
            <a:r>
              <a:rPr lang="en-US" altLang="ko-KR" sz="1400" dirty="0" smtClean="0"/>
              <a:t>%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 smtClean="0"/>
              <a:t>In </a:t>
            </a:r>
            <a:r>
              <a:rPr lang="en-US" altLang="ko-KR" sz="1400" dirty="0"/>
              <a:t>case of </a:t>
            </a:r>
            <a:r>
              <a:rPr lang="en-US" altLang="ko-KR" sz="1400" dirty="0" smtClean="0"/>
              <a:t>(M,N,P,Q</a:t>
            </a:r>
            <a:r>
              <a:rPr lang="en-US" altLang="ko-KR" sz="1400" dirty="0"/>
              <a:t>)=(8,4,2,64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4 companies provided evaluation results with 2 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1% ~ 20% over Cat2 for high RU, median gain 10%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-1%~75% over Cat2 for high RU, median gain 41%</a:t>
            </a:r>
          </a:p>
          <a:p>
            <a:pPr lvl="3">
              <a:spcBef>
                <a:spcPts val="0"/>
              </a:spcBef>
            </a:pPr>
            <a:endParaRPr lang="en-US" altLang="ko-KR" sz="1400" dirty="0" smtClean="0"/>
          </a:p>
        </p:txBody>
      </p:sp>
    </p:spTree>
    <p:extLst>
      <p:ext uri="{BB962C8B-B14F-4D97-AF65-F5344CB8AC3E}">
        <p14:creationId xmlns:p14="http://schemas.microsoft.com/office/powerpoint/2010/main" val="2354911059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 (2/2)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altLang="ko-KR" sz="2000" dirty="0" smtClean="0"/>
              <a:t>NP CSI-RS enhancements offer the following throughput gains: (contd.)</a:t>
            </a:r>
            <a:endParaRPr lang="en-US" altLang="ko-KR" sz="1600" dirty="0" smtClean="0"/>
          </a:p>
          <a:p>
            <a:pPr lvl="1">
              <a:spcBef>
                <a:spcPts val="0"/>
              </a:spcBef>
            </a:pPr>
            <a:r>
              <a:rPr lang="en-US" altLang="ko-KR" sz="1600" dirty="0" smtClean="0"/>
              <a:t>Under </a:t>
            </a:r>
            <a:r>
              <a:rPr lang="en-US" altLang="ko-KR" sz="1600" dirty="0" err="1"/>
              <a:t>UMa</a:t>
            </a:r>
            <a:r>
              <a:rPr lang="en-US" altLang="ko-KR" sz="1600" dirty="0"/>
              <a:t> ISD </a:t>
            </a:r>
            <a:r>
              <a:rPr lang="en-US" altLang="ko-KR" sz="1600" dirty="0" smtClean="0"/>
              <a:t>200m </a:t>
            </a:r>
            <a:r>
              <a:rPr lang="en-US" altLang="ko-KR" sz="1600" dirty="0"/>
              <a:t>scenario</a:t>
            </a:r>
          </a:p>
          <a:p>
            <a:pPr lvl="2">
              <a:spcBef>
                <a:spcPts val="0"/>
              </a:spcBef>
            </a:pPr>
            <a:r>
              <a:rPr lang="en-US" altLang="ko-KR" sz="1400" dirty="0"/>
              <a:t>In case of (M,N,P,Q)=(8,4,2,16</a:t>
            </a:r>
            <a:r>
              <a:rPr lang="en-US" altLang="ko-KR" sz="1400" dirty="0" smtClean="0"/>
              <a:t>)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2 companies provided evaluation results with </a:t>
            </a:r>
            <a:r>
              <a:rPr lang="en-US" altLang="ko-KR" sz="1400" dirty="0" smtClean="0"/>
              <a:t>one </a:t>
            </a:r>
            <a:r>
              <a:rPr lang="en-US" altLang="ko-KR" sz="1400" dirty="0"/>
              <a:t>company showing negative gains at high RU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Mean UPT: Gains in the range of -21% ~ 3% over Cat2 for high RU, median gain -9%</a:t>
            </a:r>
          </a:p>
          <a:p>
            <a:pPr lvl="3">
              <a:spcBef>
                <a:spcPts val="0"/>
              </a:spcBef>
            </a:pPr>
            <a:r>
              <a:rPr lang="en-US" altLang="ko-KR" sz="1400" dirty="0"/>
              <a:t>Cell edge UPT: Gains in the range of -43% ~ 12% over Cat2 for high RU, median gain -16%</a:t>
            </a:r>
          </a:p>
          <a:p>
            <a:pPr lvl="3">
              <a:spcBef>
                <a:spcPts val="0"/>
              </a:spcBef>
            </a:pPr>
            <a:endParaRPr lang="en-US" altLang="ko-KR" sz="1400" dirty="0" smtClean="0"/>
          </a:p>
          <a:p>
            <a:pPr lvl="2">
              <a:spcBef>
                <a:spcPts val="0"/>
              </a:spcBef>
            </a:pPr>
            <a:endParaRPr lang="en-US" altLang="ko-KR" sz="1400" dirty="0" smtClean="0"/>
          </a:p>
        </p:txBody>
      </p:sp>
    </p:spTree>
    <p:extLst>
      <p:ext uri="{BB962C8B-B14F-4D97-AF65-F5344CB8AC3E}">
        <p14:creationId xmlns:p14="http://schemas.microsoft.com/office/powerpoint/2010/main" val="415350107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1800" dirty="0"/>
              <a:t>In </a:t>
            </a:r>
            <a:r>
              <a:rPr lang="en-US" altLang="ko-KR" sz="1800" dirty="0" smtClean="0"/>
              <a:t>the last </a:t>
            </a:r>
            <a:r>
              <a:rPr lang="en-US" altLang="ko-KR" sz="1800" dirty="0"/>
              <a:t>meeting, baseline schemes to evaluate enhancement schemes </a:t>
            </a:r>
            <a:r>
              <a:rPr lang="en-US" altLang="ko-KR" sz="1800" dirty="0" smtClean="0"/>
              <a:t>were agreed:</a:t>
            </a:r>
          </a:p>
          <a:p>
            <a:endParaRPr lang="en-US" altLang="ko-KR" sz="1800" dirty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r>
              <a:rPr lang="en-US" altLang="ko-KR" sz="1800" dirty="0"/>
              <a:t>In </a:t>
            </a:r>
            <a:r>
              <a:rPr lang="en-US" altLang="ko-KR" sz="1800" dirty="0" smtClean="0"/>
              <a:t>the last </a:t>
            </a:r>
            <a:r>
              <a:rPr lang="en-US" altLang="ko-KR" sz="1800" dirty="0"/>
              <a:t>meeting, </a:t>
            </a:r>
            <a:r>
              <a:rPr lang="en-US" altLang="ko-KR" sz="1800" dirty="0" smtClean="0"/>
              <a:t>an agreement on </a:t>
            </a:r>
            <a:r>
              <a:rPr lang="en-US" altLang="ko-KR" sz="1800" dirty="0"/>
              <a:t>how to capture </a:t>
            </a:r>
            <a:r>
              <a:rPr lang="en-US" altLang="ko-KR" sz="1800" dirty="0" smtClean="0"/>
              <a:t>relative performance </a:t>
            </a:r>
            <a:r>
              <a:rPr lang="en-US" altLang="ko-KR" sz="1800" dirty="0"/>
              <a:t>in the TR </a:t>
            </a:r>
            <a:r>
              <a:rPr lang="en-US" altLang="ko-KR" sz="1800" dirty="0" smtClean="0"/>
              <a:t>was made:</a:t>
            </a:r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 smtClean="0"/>
          </a:p>
          <a:p>
            <a:pPr lvl="1"/>
            <a:endParaRPr lang="en-US" altLang="ko-KR" sz="1400" dirty="0"/>
          </a:p>
          <a:p>
            <a:endParaRPr lang="en-US" altLang="ko-KR" sz="1800" dirty="0" smtClean="0"/>
          </a:p>
          <a:p>
            <a:r>
              <a:rPr lang="en-US" altLang="ko-KR" sz="1800" dirty="0" smtClean="0"/>
              <a:t>This </a:t>
            </a:r>
            <a:r>
              <a:rPr lang="en-US" altLang="ko-KR" sz="1800" dirty="0"/>
              <a:t>contribution </a:t>
            </a:r>
            <a:r>
              <a:rPr lang="en-US" altLang="ko-KR" sz="1800" dirty="0" smtClean="0"/>
              <a:t>summarizes the evaluation results submitted for RAN1#81 on </a:t>
            </a:r>
            <a:r>
              <a:rPr lang="en-US" altLang="ko-KR" sz="1800" dirty="0" err="1"/>
              <a:t>beamformed</a:t>
            </a:r>
            <a:r>
              <a:rPr lang="en-US" altLang="ko-KR" sz="1800" dirty="0"/>
              <a:t> </a:t>
            </a:r>
            <a:r>
              <a:rPr lang="en-US" altLang="ko-KR" sz="1800" dirty="0" smtClean="0"/>
              <a:t>(BF) CSI-RS </a:t>
            </a:r>
            <a:r>
              <a:rPr lang="en-US" altLang="ko-KR" sz="1800" dirty="0"/>
              <a:t>based enhancement </a:t>
            </a:r>
            <a:r>
              <a:rPr lang="en-US" altLang="ko-KR" sz="1800" dirty="0" smtClean="0"/>
              <a:t>schemes under </a:t>
            </a:r>
            <a:r>
              <a:rPr lang="en-US" altLang="ko-KR" sz="1800" dirty="0"/>
              <a:t>FTP traffic model.</a:t>
            </a:r>
          </a:p>
          <a:p>
            <a:pPr lvl="1"/>
            <a:r>
              <a:rPr lang="en-US" altLang="ko-KR" sz="1600" dirty="0"/>
              <a:t>Relative performance gain  in mean UPT and 5% UPT over baseline Cat 2</a:t>
            </a:r>
          </a:p>
          <a:p>
            <a:pPr lvl="1"/>
            <a:r>
              <a:rPr lang="en-US" altLang="ko-KR" sz="1600" dirty="0"/>
              <a:t>(M,N,P,Q)=(8,4,2,16/32/64) under </a:t>
            </a:r>
            <a:r>
              <a:rPr lang="en-US" altLang="ko-KR" sz="1600" dirty="0" err="1"/>
              <a:t>UMa</a:t>
            </a:r>
            <a:r>
              <a:rPr lang="en-US" altLang="ko-KR" sz="1600" dirty="0"/>
              <a:t> ISD 500m, </a:t>
            </a:r>
            <a:r>
              <a:rPr lang="en-US" altLang="ko-KR" sz="1600" dirty="0" err="1"/>
              <a:t>UMa</a:t>
            </a:r>
            <a:r>
              <a:rPr lang="en-US" altLang="ko-KR" sz="1600" dirty="0"/>
              <a:t> ISD 200m, and </a:t>
            </a:r>
            <a:r>
              <a:rPr lang="en-US" altLang="ko-KR" sz="1600" dirty="0" err="1"/>
              <a:t>UMi</a:t>
            </a:r>
            <a:r>
              <a:rPr lang="en-US" altLang="ko-KR" sz="1600" dirty="0"/>
              <a:t> CF=2GHz scenarios</a:t>
            </a:r>
            <a:endParaRPr lang="ko-KR" altLang="en-US" sz="1600" dirty="0"/>
          </a:p>
        </p:txBody>
      </p:sp>
      <p:sp>
        <p:nvSpPr>
          <p:cNvPr id="5" name="직사각형 4"/>
          <p:cNvSpPr/>
          <p:nvPr/>
        </p:nvSpPr>
        <p:spPr>
          <a:xfrm>
            <a:off x="992560" y="1145793"/>
            <a:ext cx="684076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sz="1200" b="1" u="sng" dirty="0">
                <a:highlight>
                  <a:srgbClr val="00FF00"/>
                </a:highlight>
                <a:latin typeface="Times New Roman"/>
                <a:ea typeface="MS Mincho"/>
              </a:rPr>
              <a:t>Agreement: </a:t>
            </a:r>
            <a:endParaRPr lang="ko-KR" altLang="ko-KR" sz="1200" dirty="0">
              <a:latin typeface="Times New Roman"/>
              <a:ea typeface="맑은 고딕"/>
            </a:endParaRPr>
          </a:p>
          <a:p>
            <a:pPr marL="342900" lvl="0" indent="-342900">
              <a:spcAft>
                <a:spcPts val="0"/>
              </a:spcAft>
              <a:buFont typeface="Times"/>
              <a:buChar char="-"/>
            </a:pPr>
            <a:r>
              <a:rPr lang="en-GB" altLang="ko-KR" sz="1200" dirty="0">
                <a:latin typeface="Times New Roman"/>
                <a:ea typeface="MS Mincho"/>
              </a:rPr>
              <a:t>For FDD:</a:t>
            </a:r>
            <a:endParaRPr lang="ko-KR" altLang="ko-KR" sz="1200" dirty="0">
              <a:latin typeface="Times New Roman"/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Courier New"/>
              <a:buChar char="o"/>
            </a:pPr>
            <a:r>
              <a:rPr lang="en-GB" altLang="ko-KR" sz="1200" dirty="0">
                <a:latin typeface="Times New Roman"/>
                <a:ea typeface="MS Mincho"/>
              </a:rPr>
              <a:t>Use Cat 2 as default baseline for enhancement schemes</a:t>
            </a:r>
            <a:endParaRPr lang="ko-KR" altLang="ko-KR" sz="1200" dirty="0">
              <a:latin typeface="Times New Roman"/>
              <a:ea typeface="맑은 고딕"/>
            </a:endParaRPr>
          </a:p>
          <a:p>
            <a:pPr marL="742950" lvl="1" indent="-285750">
              <a:spcAft>
                <a:spcPts val="0"/>
              </a:spcAft>
              <a:buFont typeface="Courier New"/>
              <a:buChar char="o"/>
            </a:pPr>
            <a:r>
              <a:rPr lang="en-GB" altLang="ko-KR" sz="1200" dirty="0">
                <a:latin typeface="Times New Roman"/>
                <a:ea typeface="MS Mincho"/>
              </a:rPr>
              <a:t>Companies can optionally also provide enhancement scheme results relative to Cat 3 </a:t>
            </a:r>
            <a:endParaRPr lang="ko-KR" altLang="ko-KR" sz="1200" dirty="0">
              <a:latin typeface="Times New Roman"/>
              <a:ea typeface="맑은 고딕"/>
            </a:endParaRPr>
          </a:p>
          <a:p>
            <a:pPr marL="342900" lvl="0" indent="-342900">
              <a:spcAft>
                <a:spcPts val="0"/>
              </a:spcAft>
              <a:buFont typeface="Times"/>
              <a:buChar char="-"/>
            </a:pPr>
            <a:r>
              <a:rPr lang="en-GB" altLang="ko-KR" sz="1200" dirty="0">
                <a:latin typeface="Times New Roman"/>
                <a:ea typeface="MS Mincho"/>
              </a:rPr>
              <a:t>For TDD, use Cat 4 as baseline. </a:t>
            </a:r>
            <a:endParaRPr lang="ko-KR" altLang="ko-KR" sz="1200" dirty="0">
              <a:latin typeface="Times New Roman"/>
              <a:ea typeface="MS Mincho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992560" y="2608019"/>
            <a:ext cx="8352928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sz="1200" b="1" u="sng" dirty="0">
                <a:highlight>
                  <a:srgbClr val="00FF00"/>
                </a:highlight>
                <a:latin typeface="Times New Roman"/>
                <a:ea typeface="MS Mincho"/>
              </a:rPr>
              <a:t>Agreement:</a:t>
            </a:r>
            <a:endParaRPr lang="ko-KR" altLang="ko-KR" sz="1200" dirty="0">
              <a:latin typeface="Times New Roman"/>
              <a:ea typeface="맑은 고딕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The following performance comparisons are captured in the TR with both absolute and relative results:</a:t>
            </a:r>
            <a:endParaRPr lang="ko-KR" altLang="ko-KR" sz="1200" dirty="0">
              <a:latin typeface="Times New Roman"/>
              <a:ea typeface="맑은 고딕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To compare between a baseline case and a standard enhancement case, simulation results of the enhancement case should be provided at the same offered traffic load corresponding to high, medium and low load cases (i.e. RU ≈ 70%,50%,20%) of the baseline case.</a:t>
            </a:r>
            <a:endParaRPr lang="ko-KR" altLang="ko-KR" sz="1200" dirty="0">
              <a:latin typeface="Times New Roman"/>
              <a:ea typeface="맑은 고딕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Comparisons should be for at least the same number of TXRUs and </a:t>
            </a:r>
            <a:r>
              <a:rPr lang="en-US" altLang="ko-KR" sz="1200" dirty="0">
                <a:highlight>
                  <a:srgbClr val="FFFF00"/>
                </a:highlight>
                <a:latin typeface="Times New Roman"/>
                <a:ea typeface="MS Mincho"/>
                <a:cs typeface="Times New Roman"/>
              </a:rPr>
              <a:t>same antenna configuration</a:t>
            </a:r>
            <a:endParaRPr lang="ko-KR" altLang="ko-KR" sz="1200" dirty="0">
              <a:latin typeface="Times New Roman"/>
              <a:ea typeface="맑은 고딕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Comparisons can also be included where </a:t>
            </a:r>
            <a:r>
              <a:rPr lang="en-US" altLang="ko-KR" sz="1200" dirty="0">
                <a:highlight>
                  <a:srgbClr val="FFFF00"/>
                </a:highlight>
                <a:latin typeface="Times New Roman"/>
                <a:ea typeface="MS Mincho"/>
                <a:cs typeface="Times New Roman"/>
              </a:rPr>
              <a:t>the antenna configuration is the same</a:t>
            </a: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 but the enhancement case has a larger number of TXRUs. </a:t>
            </a:r>
            <a:endParaRPr lang="ko-KR" altLang="ko-KR" sz="1200" dirty="0">
              <a:effectLst/>
              <a:latin typeface="Times New Roman"/>
              <a:ea typeface="맑은 고딕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76628350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Results in </a:t>
            </a:r>
            <a:r>
              <a:rPr lang="en-US" altLang="ko-KR" dirty="0" err="1" smtClean="0"/>
              <a:t>UMi</a:t>
            </a:r>
            <a:r>
              <a:rPr lang="en-US" altLang="ko-KR" dirty="0" smtClean="0"/>
              <a:t> (CF=2GHz)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93456484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16TXRUs, </a:t>
            </a:r>
            <a:r>
              <a:rPr lang="en-US" altLang="ko-KR" dirty="0" err="1" smtClean="0"/>
              <a:t>UMi</a:t>
            </a:r>
            <a:r>
              <a:rPr lang="en-US" altLang="ko-KR" dirty="0" smtClean="0"/>
              <a:t> (CF=2GHz)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5 </a:t>
            </a:r>
            <a:r>
              <a:rPr lang="en-US" altLang="ko-KR" sz="1800" dirty="0"/>
              <a:t>companies provided evaluation results with one company showing negative gains at high RU</a:t>
            </a:r>
          </a:p>
          <a:p>
            <a:r>
              <a:rPr lang="en-US" altLang="ko-KR" sz="1800" dirty="0" smtClean="0"/>
              <a:t>Mean UPT: Gains in the range of -34% ~ 9% over Cat2 for high RU, median gain 3%</a:t>
            </a:r>
          </a:p>
          <a:p>
            <a:r>
              <a:rPr lang="en-US" altLang="ko-KR" sz="1800" dirty="0" smtClean="0"/>
              <a:t>Cell edge UPT: Gains in the range of -43%~19% over Cat2 for high RU, median gain 13%</a:t>
            </a:r>
          </a:p>
        </p:txBody>
      </p:sp>
      <p:graphicFrame>
        <p:nvGraphicFramePr>
          <p:cNvPr id="5" name="차트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0361109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차트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3019303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9730" y="6021288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CATT[R1-152586,R1-152587], LG[R1-152743, R1-152749], DOCOMO[R1-153153], Nokia[R1-153095], Samsung[R1-153393, R1-153403]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529130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Phase 2 Results: </a:t>
            </a:r>
            <a:r>
              <a:rPr lang="en-US" altLang="ko-KR" dirty="0" smtClean="0"/>
              <a:t>32TXRUs, </a:t>
            </a:r>
            <a:r>
              <a:rPr lang="en-US" altLang="ko-KR" dirty="0" err="1"/>
              <a:t>UMi</a:t>
            </a:r>
            <a:r>
              <a:rPr lang="en-US" altLang="ko-KR" dirty="0"/>
              <a:t> (CF=2GHz)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4 </a:t>
            </a:r>
            <a:r>
              <a:rPr lang="en-US" altLang="ko-KR" sz="1800" dirty="0"/>
              <a:t>companies provided evaluation results with </a:t>
            </a:r>
            <a:r>
              <a:rPr lang="en-US" altLang="ko-KR" sz="1800" dirty="0" smtClean="0"/>
              <a:t>one </a:t>
            </a:r>
            <a:r>
              <a:rPr lang="en-US" altLang="ko-KR" sz="1800" dirty="0"/>
              <a:t>company showing negative gains at high RU</a:t>
            </a:r>
          </a:p>
          <a:p>
            <a:r>
              <a:rPr lang="en-US" altLang="ko-KR" sz="1800" dirty="0" smtClean="0"/>
              <a:t>Mean </a:t>
            </a:r>
            <a:r>
              <a:rPr lang="en-US" altLang="ko-KR" sz="1800" dirty="0"/>
              <a:t>UPT: Gains in the range of </a:t>
            </a:r>
            <a:r>
              <a:rPr lang="en-US" altLang="ko-KR" sz="1800" dirty="0" smtClean="0"/>
              <a:t>-1% </a:t>
            </a:r>
            <a:r>
              <a:rPr lang="en-US" altLang="ko-KR" sz="1800" dirty="0"/>
              <a:t>~ </a:t>
            </a:r>
            <a:r>
              <a:rPr lang="en-US" altLang="ko-KR" sz="1800" dirty="0" smtClean="0"/>
              <a:t>18%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7%</a:t>
            </a:r>
            <a:endParaRPr lang="en-US" altLang="ko-KR" sz="1800" dirty="0"/>
          </a:p>
          <a:p>
            <a:r>
              <a:rPr lang="en-US" altLang="ko-KR" sz="1800" dirty="0"/>
              <a:t>Cell edge UPT: Gains in the range of </a:t>
            </a:r>
            <a:r>
              <a:rPr lang="en-US" altLang="ko-KR" sz="1800" dirty="0" smtClean="0"/>
              <a:t>-</a:t>
            </a:r>
            <a:r>
              <a:rPr lang="en-US" altLang="ko-KR" sz="1800" dirty="0"/>
              <a:t>2</a:t>
            </a:r>
            <a:r>
              <a:rPr lang="en-US" altLang="ko-KR" sz="1800" dirty="0" smtClean="0"/>
              <a:t>%~46%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22%</a:t>
            </a:r>
            <a:endParaRPr lang="en-US" altLang="ko-KR" sz="1800" dirty="0"/>
          </a:p>
        </p:txBody>
      </p:sp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0652358"/>
              </p:ext>
            </p:extLst>
          </p:nvPr>
        </p:nvGraphicFramePr>
        <p:xfrm>
          <a:off x="72000" y="720000"/>
          <a:ext cx="4356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1496085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33593" y="6032321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CATT[R1-152586,R1-152587], LG[R1-152743, R1-152749], DOCOMO[R1-153153], Samsung[]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010819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Phase 2 Results: </a:t>
            </a:r>
            <a:r>
              <a:rPr lang="en-US" altLang="ko-KR" dirty="0" smtClean="0"/>
              <a:t>64TXRUs, </a:t>
            </a:r>
            <a:r>
              <a:rPr lang="en-US" altLang="ko-KR" dirty="0" err="1"/>
              <a:t>UMi</a:t>
            </a:r>
            <a:r>
              <a:rPr lang="en-US" altLang="ko-KR" dirty="0"/>
              <a:t> (CF=2GHz)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 smtClean="0"/>
              <a:t>4 </a:t>
            </a:r>
            <a:r>
              <a:rPr lang="en-US" altLang="ko-KR" sz="1800" dirty="0"/>
              <a:t>companies provided evaluation results with </a:t>
            </a:r>
            <a:r>
              <a:rPr lang="en-US" altLang="ko-KR" sz="1800" dirty="0" smtClean="0"/>
              <a:t>2 </a:t>
            </a:r>
            <a:r>
              <a:rPr lang="en-US" altLang="ko-KR" sz="1800" dirty="0"/>
              <a:t>company showing negative gains at high RU</a:t>
            </a:r>
          </a:p>
          <a:p>
            <a:r>
              <a:rPr lang="en-US" altLang="ko-KR" sz="1800" dirty="0" smtClean="0"/>
              <a:t>Mean </a:t>
            </a:r>
            <a:r>
              <a:rPr lang="en-US" altLang="ko-KR" sz="1800" dirty="0"/>
              <a:t>UPT: Gains in the range of </a:t>
            </a:r>
            <a:r>
              <a:rPr lang="en-US" altLang="ko-KR" sz="1800" dirty="0" smtClean="0"/>
              <a:t>1% </a:t>
            </a:r>
            <a:r>
              <a:rPr lang="en-US" altLang="ko-KR" sz="1800" dirty="0"/>
              <a:t>~ </a:t>
            </a:r>
            <a:r>
              <a:rPr lang="en-US" altLang="ko-KR" sz="1800" dirty="0" smtClean="0"/>
              <a:t>20%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10%</a:t>
            </a:r>
            <a:endParaRPr lang="en-US" altLang="ko-KR" sz="1800" dirty="0"/>
          </a:p>
          <a:p>
            <a:r>
              <a:rPr lang="en-US" altLang="ko-KR" sz="1800" dirty="0"/>
              <a:t>Cell edge UPT: Gains in the range of </a:t>
            </a:r>
            <a:r>
              <a:rPr lang="en-US" altLang="ko-KR" sz="1800" dirty="0" smtClean="0"/>
              <a:t>-1%~75% </a:t>
            </a:r>
            <a:r>
              <a:rPr lang="en-US" altLang="ko-KR" sz="1800" dirty="0"/>
              <a:t>over Cat2 for high RU, median gain </a:t>
            </a:r>
            <a:r>
              <a:rPr lang="en-US" altLang="ko-KR" sz="1800" dirty="0" smtClean="0"/>
              <a:t>41%</a:t>
            </a:r>
            <a:endParaRPr lang="en-US" altLang="ko-KR" sz="1800" dirty="0"/>
          </a:p>
        </p:txBody>
      </p:sp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7352611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3909676"/>
              </p:ext>
            </p:extLst>
          </p:nvPr>
        </p:nvGraphicFramePr>
        <p:xfrm>
          <a:off x="4500000" y="720000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16496" y="6032321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CATT[R1-152586,R1-152587], LG[R1-152743, R1-152749], ZTE[R1-152976, R1-152981], Interdigital[R1-153251, R1-153252]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010819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Results in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ISD=500m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14474173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16TXRUs,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500m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/>
              <a:t>1 </a:t>
            </a:r>
            <a:r>
              <a:rPr lang="en-US" altLang="ko-KR" sz="1800" dirty="0" smtClean="0"/>
              <a:t>company </a:t>
            </a:r>
            <a:r>
              <a:rPr lang="en-US" altLang="ko-KR" sz="1800" dirty="0"/>
              <a:t>provided evaluation results</a:t>
            </a:r>
          </a:p>
        </p:txBody>
      </p:sp>
      <p:graphicFrame>
        <p:nvGraphicFramePr>
          <p:cNvPr id="8" name="차트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6690122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0253975"/>
              </p:ext>
            </p:extLst>
          </p:nvPr>
        </p:nvGraphicFramePr>
        <p:xfrm>
          <a:off x="4500000" y="720000"/>
          <a:ext cx="5148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16496" y="6032321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CATT[R1-152586,R1-152587]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8266953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Phase 2 Results: 32TXRUs, </a:t>
            </a:r>
            <a:r>
              <a:rPr lang="en-US" altLang="ko-KR" dirty="0" err="1" smtClean="0"/>
              <a:t>UMa</a:t>
            </a:r>
            <a:r>
              <a:rPr lang="en-US" altLang="ko-KR" dirty="0" smtClean="0"/>
              <a:t> ISD 500m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4742572"/>
            <a:ext cx="9505056" cy="1782052"/>
          </a:xfrm>
        </p:spPr>
        <p:txBody>
          <a:bodyPr/>
          <a:lstStyle/>
          <a:p>
            <a:r>
              <a:rPr lang="en-US" altLang="ko-KR" sz="1800" dirty="0"/>
              <a:t>1 </a:t>
            </a:r>
            <a:r>
              <a:rPr lang="en-US" altLang="ko-KR" sz="1800" dirty="0" smtClean="0"/>
              <a:t>company </a:t>
            </a:r>
            <a:r>
              <a:rPr lang="en-US" altLang="ko-KR" sz="1800" dirty="0"/>
              <a:t>provided evaluation results</a:t>
            </a:r>
          </a:p>
        </p:txBody>
      </p:sp>
      <p:graphicFrame>
        <p:nvGraphicFramePr>
          <p:cNvPr id="10" name="차트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9890448"/>
              </p:ext>
            </p:extLst>
          </p:nvPr>
        </p:nvGraphicFramePr>
        <p:xfrm>
          <a:off x="72000" y="720000"/>
          <a:ext cx="439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차트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0779570"/>
              </p:ext>
            </p:extLst>
          </p:nvPr>
        </p:nvGraphicFramePr>
        <p:xfrm>
          <a:off x="4500000" y="720000"/>
          <a:ext cx="5112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16496" y="6032321"/>
            <a:ext cx="8856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Calibri" panose="020F0502020204030204" pitchFamily="34" charset="0"/>
                <a:ea typeface="HY견고딕" pitchFamily="18" charset="-127"/>
              </a:rPr>
              <a:t>*Note: CATT[R1-152586,R1-152587]</a:t>
            </a:r>
            <a:endParaRPr lang="ko-KR" altLang="en-US" sz="1200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26142439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6D65E4F-B796-48EA-912B-80164599CC00}">
  <ds:schemaRefs>
    <ds:schemaRef ds:uri="http://schemas.microsoft.com/office/2006/documentManagement/types"/>
    <ds:schemaRef ds:uri="http://purl.org/dc/elements/1.1/"/>
    <ds:schemaRef ds:uri="http://purl.org/dc/dcmitype/"/>
    <ds:schemaRef ds:uri="http://www.w3.org/XML/1998/namespace"/>
    <ds:schemaRef ds:uri="http://schemas.microsoft.com/office/2006/metadata/properties"/>
    <ds:schemaRef ds:uri="http://purl.org/dc/terms/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37193</TotalTime>
  <Words>1144</Words>
  <Application>Microsoft Office PowerPoint</Application>
  <PresentationFormat>A4 용지(210x297mm)</PresentationFormat>
  <Paragraphs>130</Paragraphs>
  <Slides>17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3_Office 테마</vt:lpstr>
      <vt:lpstr>PowerPoint 프레젠테이션</vt:lpstr>
      <vt:lpstr>Introduction</vt:lpstr>
      <vt:lpstr>Results in UMi (CF=2GHz)</vt:lpstr>
      <vt:lpstr>Phase 2 Results: 16TXRUs, UMi (CF=2GHz)</vt:lpstr>
      <vt:lpstr>Phase 2 Results: 32TXRUs, UMi (CF=2GHz)</vt:lpstr>
      <vt:lpstr>Phase 2 Results: 64TXRUs, UMi (CF=2GHz)</vt:lpstr>
      <vt:lpstr>Results in UMa ISD=500m</vt:lpstr>
      <vt:lpstr>Phase 2 Results: 16TXRUs, UMa ISD 500m</vt:lpstr>
      <vt:lpstr>Phase 2 Results: 32TXRUs, UMa ISD 500m</vt:lpstr>
      <vt:lpstr>Phase 2 Results: 64TXRUs, UMa ISD 500m</vt:lpstr>
      <vt:lpstr>Results in UMa ISD=200m</vt:lpstr>
      <vt:lpstr>Phase 2 Results: 16TXRUs, UMa ISD 200m</vt:lpstr>
      <vt:lpstr>Phase 2 Results: 32TXRUs, UMa ISD 200m</vt:lpstr>
      <vt:lpstr>Phase 2 Results: 64TXRUs, UMa ISD 200m</vt:lpstr>
      <vt:lpstr>Concluding Remarks</vt:lpstr>
      <vt:lpstr>Conclusion (1/2)</vt:lpstr>
      <vt:lpstr>Conclusion (2/2)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노훈동/삼성전자</cp:lastModifiedBy>
  <cp:revision>1241</cp:revision>
  <dcterms:created xsi:type="dcterms:W3CDTF">2011-04-07T04:52:51Z</dcterms:created>
  <dcterms:modified xsi:type="dcterms:W3CDTF">2015-05-22T05:29:55Z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