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8"/>
  </p:handoutMasterIdLst>
  <p:sldIdLst>
    <p:sldId id="256" r:id="rId2"/>
    <p:sldId id="259" r:id="rId3"/>
    <p:sldId id="260" r:id="rId4"/>
    <p:sldId id="261" r:id="rId5"/>
    <p:sldId id="257" r:id="rId6"/>
    <p:sldId id="26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2014/11/18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6.wmf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Proposals on SRS power allocation</a:t>
            </a:r>
            <a:br>
              <a:rPr lang="en-US" altLang="ja-JP" dirty="0" smtClean="0"/>
            </a:br>
            <a:r>
              <a:rPr lang="en-US" altLang="ja-JP" dirty="0" smtClean="0"/>
              <a:t>in dual connectivity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err="1" smtClean="0"/>
              <a:t>InterDigital</a:t>
            </a:r>
            <a:r>
              <a:rPr lang="en-US" altLang="ja-JP" dirty="0" smtClean="0"/>
              <a:t>, Alcatel-Lucent, Alcatel-Lucent Shanghai Bell, LG</a:t>
            </a:r>
            <a:r>
              <a:rPr lang="en-US" altLang="ja-JP" smtClean="0"/>
              <a:t>, Samsung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R1-145333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982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November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6.2.2.1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7" y="548680"/>
            <a:ext cx="8651304" cy="630932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 smtClean="0"/>
              <a:t>SRS power allocation in PCM1</a:t>
            </a:r>
          </a:p>
          <a:p>
            <a:pPr lvl="1">
              <a:spcAft>
                <a:spcPts val="600"/>
              </a:spcAft>
            </a:pPr>
            <a:r>
              <a:rPr lang="en-US" altLang="ja-JP" sz="1800" dirty="0" smtClean="0"/>
              <a:t>(For all options)</a:t>
            </a:r>
          </a:p>
          <a:p>
            <a:pPr lvl="2">
              <a:spcAft>
                <a:spcPts val="600"/>
              </a:spcAft>
            </a:pPr>
            <a:r>
              <a:rPr lang="en-US" altLang="ja-JP" sz="1400" dirty="0" smtClean="0"/>
              <a:t>SRS </a:t>
            </a:r>
            <a:r>
              <a:rPr lang="en-US" altLang="ja-JP" sz="1400" dirty="0"/>
              <a:t>can </a:t>
            </a:r>
            <a:r>
              <a:rPr lang="en-US" altLang="ja-JP" sz="1400" dirty="0" smtClean="0"/>
              <a:t>only take </a:t>
            </a:r>
            <a:r>
              <a:rPr lang="en-US" altLang="ja-JP" sz="1400" dirty="0"/>
              <a:t>power not used by PUCCH/PUSCH in last SC-FDMA </a:t>
            </a:r>
            <a:r>
              <a:rPr lang="en-US" altLang="ja-JP" sz="1400" dirty="0" smtClean="0"/>
              <a:t>symbol</a:t>
            </a:r>
            <a:endParaRPr lang="en-US" sz="1400" dirty="0" smtClean="0"/>
          </a:p>
          <a:p>
            <a:pPr lvl="1">
              <a:spcAft>
                <a:spcPts val="600"/>
              </a:spcAft>
            </a:pPr>
            <a:r>
              <a:rPr lang="en-US" sz="1800" dirty="0"/>
              <a:t>Option B1 (“option 1” in R1-145190)</a:t>
            </a:r>
          </a:p>
          <a:p>
            <a:pPr lvl="2">
              <a:spcAft>
                <a:spcPts val="600"/>
              </a:spcAft>
            </a:pPr>
            <a:r>
              <a:rPr lang="en-US" sz="1400" dirty="0"/>
              <a:t>Maximum power of CG in last symbol containing SRS is at least the guaranteed power</a:t>
            </a:r>
          </a:p>
          <a:p>
            <a:pPr lvl="2">
              <a:spcAft>
                <a:spcPts val="600"/>
              </a:spcAft>
            </a:pPr>
            <a:r>
              <a:rPr lang="en-US" altLang="ja-JP" sz="1400" dirty="0"/>
              <a:t>Same power allocation principle as for PUCCH/PUSCH is used for SRS in last symbol, but power allocation between CG’s may be different in last symbol</a:t>
            </a:r>
          </a:p>
          <a:p>
            <a:pPr lvl="2">
              <a:spcAft>
                <a:spcPts val="600"/>
              </a:spcAft>
            </a:pPr>
            <a:r>
              <a:rPr lang="en-US" altLang="ja-JP" sz="1400" dirty="0"/>
              <a:t>SRS has least priority in remaining power, with tie-break to MCG (already agreed)</a:t>
            </a:r>
          </a:p>
          <a:p>
            <a:pPr lvl="1">
              <a:spcAft>
                <a:spcPts val="600"/>
              </a:spcAft>
            </a:pPr>
            <a:r>
              <a:rPr lang="en-US" sz="1800" dirty="0" smtClean="0"/>
              <a:t>Option A1 (“option 2” in R1-145190)</a:t>
            </a:r>
          </a:p>
          <a:p>
            <a:pPr lvl="2">
              <a:spcAft>
                <a:spcPts val="600"/>
              </a:spcAft>
            </a:pPr>
            <a:r>
              <a:rPr lang="en-US" sz="1400" dirty="0" smtClean="0"/>
              <a:t>Maximum power of CG in last symbol containing SRS is at least the </a:t>
            </a:r>
            <a:r>
              <a:rPr lang="en-US" sz="1400" dirty="0"/>
              <a:t>g</a:t>
            </a:r>
            <a:r>
              <a:rPr lang="en-US" sz="1400" dirty="0" smtClean="0"/>
              <a:t>uaranteed power</a:t>
            </a:r>
          </a:p>
          <a:p>
            <a:pPr lvl="2">
              <a:spcAft>
                <a:spcPts val="600"/>
              </a:spcAft>
            </a:pPr>
            <a:r>
              <a:rPr lang="en-US" sz="1400" dirty="0" smtClean="0"/>
              <a:t>Power allocation between CG is the same in last symbol containing SRS than in earlier symbols containing only PUCCH/PUSCH</a:t>
            </a:r>
          </a:p>
          <a:p>
            <a:pPr lvl="2">
              <a:spcAft>
                <a:spcPts val="600"/>
              </a:spcAft>
            </a:pPr>
            <a:r>
              <a:rPr lang="en-US" sz="1400" dirty="0" smtClean="0"/>
              <a:t>Dynamic power sharing is not supported for SRS, i.e. SRS may be scaled even if </a:t>
            </a:r>
            <a:r>
              <a:rPr lang="en-US" sz="1400" dirty="0" err="1" smtClean="0"/>
              <a:t>Pcmax</a:t>
            </a:r>
            <a:r>
              <a:rPr lang="en-US" sz="1400" dirty="0" smtClean="0"/>
              <a:t> would not be exceeded</a:t>
            </a:r>
          </a:p>
          <a:p>
            <a:pPr lvl="1">
              <a:spcAft>
                <a:spcPts val="600"/>
              </a:spcAft>
            </a:pPr>
            <a:r>
              <a:rPr lang="en-US" altLang="ja-JP" sz="1800" dirty="0" smtClean="0"/>
              <a:t>Option C1</a:t>
            </a:r>
          </a:p>
          <a:p>
            <a:pPr lvl="2">
              <a:spcAft>
                <a:spcPts val="600"/>
              </a:spcAft>
            </a:pPr>
            <a:r>
              <a:rPr lang="en-US" altLang="ja-JP" sz="1400" dirty="0" smtClean="0"/>
              <a:t>SRS has lower priority than PUCCH/PUSCH even for the guaranteed power</a:t>
            </a:r>
          </a:p>
          <a:p>
            <a:pPr lvl="2">
              <a:spcAft>
                <a:spcPts val="600"/>
              </a:spcAft>
            </a:pPr>
            <a:r>
              <a:rPr lang="en-US" altLang="ja-JP" sz="1400" dirty="0" smtClean="0"/>
              <a:t>Power allocation of PUCCH/PUSCH may be such that no power is available to SRS</a:t>
            </a:r>
          </a:p>
          <a:p>
            <a:pPr lvl="2">
              <a:spcAft>
                <a:spcPts val="600"/>
              </a:spcAft>
            </a:pPr>
            <a:r>
              <a:rPr lang="en-US" altLang="ja-JP" sz="1400" dirty="0" smtClean="0"/>
              <a:t>SRS of MCG has higher priority than SRS of SCG</a:t>
            </a:r>
          </a:p>
          <a:p>
            <a:pPr lvl="1">
              <a:spcAft>
                <a:spcPts val="600"/>
              </a:spcAft>
            </a:pPr>
            <a:endParaRPr lang="en-US" altLang="ja-JP" sz="2000" dirty="0" smtClean="0"/>
          </a:p>
          <a:p>
            <a:pPr lvl="1">
              <a:spcAft>
                <a:spcPts val="600"/>
              </a:spcAft>
            </a:pPr>
            <a:endParaRPr lang="en-US" sz="2000" dirty="0"/>
          </a:p>
          <a:p>
            <a:pPr lvl="2">
              <a:spcAft>
                <a:spcPts val="600"/>
              </a:spcAft>
            </a:pPr>
            <a:endParaRPr lang="en-US" sz="1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323527" y="55081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7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7" y="674813"/>
            <a:ext cx="8651304" cy="5994547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 smtClean="0"/>
              <a:t>SRS power allocation in PCM2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Option A2 (“Option 1” in R1-145190)</a:t>
            </a:r>
          </a:p>
          <a:p>
            <a:pPr lvl="2">
              <a:spcAft>
                <a:spcPts val="600"/>
              </a:spcAft>
            </a:pPr>
            <a:r>
              <a:rPr lang="en-US" sz="1600" dirty="0" smtClean="0"/>
              <a:t>SRS power in a CG is limited by the allocated powers for PUCCH/PUSCH in the same CG</a:t>
            </a:r>
          </a:p>
          <a:p>
            <a:pPr lvl="3">
              <a:spcAft>
                <a:spcPts val="600"/>
              </a:spcAft>
            </a:pPr>
            <a:r>
              <a:rPr lang="en-US" sz="1400" dirty="0" smtClean="0"/>
              <a:t>FFS if SRS can have at least the guaranteed power</a:t>
            </a:r>
          </a:p>
          <a:p>
            <a:pPr lvl="2">
              <a:spcAft>
                <a:spcPts val="600"/>
              </a:spcAft>
            </a:pPr>
            <a:r>
              <a:rPr lang="en-US" sz="1600" dirty="0" smtClean="0"/>
              <a:t>SRS has lower priority than the other CG’s overlapping PUCCH/PUSCH transmission</a:t>
            </a:r>
          </a:p>
          <a:p>
            <a:pPr lvl="2">
              <a:spcAft>
                <a:spcPts val="600"/>
              </a:spcAft>
            </a:pPr>
            <a:r>
              <a:rPr lang="en-US" sz="1600" dirty="0" smtClean="0"/>
              <a:t>SRS power is computed at 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boundary</a:t>
            </a:r>
          </a:p>
          <a:p>
            <a:pPr lvl="1">
              <a:spcAft>
                <a:spcPts val="600"/>
              </a:spcAft>
            </a:pPr>
            <a:r>
              <a:rPr lang="en-US" altLang="ja-JP" sz="2000" dirty="0"/>
              <a:t>Option C2 (“Option 2” in R1-145190)</a:t>
            </a:r>
          </a:p>
          <a:p>
            <a:pPr lvl="2">
              <a:spcAft>
                <a:spcPts val="600"/>
              </a:spcAft>
            </a:pPr>
            <a:r>
              <a:rPr lang="en-US" altLang="ja-JP" sz="1600" dirty="0"/>
              <a:t>SRS power in a CG can take all the remaining </a:t>
            </a:r>
            <a:r>
              <a:rPr lang="en-US" altLang="ja-JP" sz="1600" dirty="0" smtClean="0"/>
              <a:t>power (not taken by other CG at </a:t>
            </a:r>
            <a:r>
              <a:rPr lang="en-US" altLang="ja-JP" sz="1600" dirty="0" err="1" smtClean="0"/>
              <a:t>subframe</a:t>
            </a:r>
            <a:r>
              <a:rPr lang="en-US" altLang="ja-JP" sz="1600" dirty="0" smtClean="0"/>
              <a:t> boundary)</a:t>
            </a:r>
            <a:endParaRPr lang="en-US" altLang="ja-JP" sz="1600" dirty="0"/>
          </a:p>
          <a:p>
            <a:pPr lvl="2">
              <a:spcAft>
                <a:spcPts val="600"/>
              </a:spcAft>
            </a:pPr>
            <a:r>
              <a:rPr lang="en-US" altLang="ja-JP" sz="1600" dirty="0"/>
              <a:t>SRS has higher priority than the other CG’s overlapping PUCCH/PUSCH transmission</a:t>
            </a:r>
          </a:p>
          <a:p>
            <a:pPr lvl="2">
              <a:spcAft>
                <a:spcPts val="600"/>
              </a:spcAft>
            </a:pPr>
            <a:r>
              <a:rPr lang="en-US" sz="1600" dirty="0"/>
              <a:t>SRS power is computed at </a:t>
            </a:r>
            <a:r>
              <a:rPr lang="en-US" sz="1600" dirty="0" err="1"/>
              <a:t>subframe</a:t>
            </a:r>
            <a:r>
              <a:rPr lang="en-US" sz="1600" dirty="0"/>
              <a:t> boundary</a:t>
            </a:r>
            <a:endParaRPr lang="en-US" altLang="ja-JP" sz="1600" dirty="0"/>
          </a:p>
          <a:p>
            <a:pPr lvl="1">
              <a:spcAft>
                <a:spcPts val="600"/>
              </a:spcAft>
            </a:pPr>
            <a:r>
              <a:rPr lang="en-US" sz="2000" dirty="0" smtClean="0"/>
              <a:t>Option B2 (“Option 3” in R1-145190)</a:t>
            </a:r>
          </a:p>
          <a:p>
            <a:pPr lvl="2">
              <a:spcAft>
                <a:spcPts val="600"/>
              </a:spcAft>
            </a:pPr>
            <a:r>
              <a:rPr lang="en-US" altLang="ja-JP" sz="1600" dirty="0" smtClean="0"/>
              <a:t>SRS power in a CG is limited by the power allocated to the other CG in </a:t>
            </a:r>
            <a:r>
              <a:rPr lang="en-US" altLang="ja-JP" sz="1600" dirty="0" err="1" smtClean="0"/>
              <a:t>subframe</a:t>
            </a:r>
            <a:r>
              <a:rPr lang="en-US" altLang="ja-JP" sz="1600" dirty="0" smtClean="0"/>
              <a:t> overlapping with SRS</a:t>
            </a:r>
          </a:p>
          <a:p>
            <a:pPr lvl="2">
              <a:spcAft>
                <a:spcPts val="600"/>
              </a:spcAft>
            </a:pPr>
            <a:r>
              <a:rPr lang="en-US" altLang="ja-JP" sz="1600" dirty="0" smtClean="0"/>
              <a:t>SRS </a:t>
            </a:r>
            <a:r>
              <a:rPr lang="en-US" altLang="ja-JP" sz="1600" dirty="0" smtClean="0"/>
              <a:t>power is computed at last SC-FDMA symbol</a:t>
            </a:r>
            <a:r>
              <a:rPr lang="en-US" sz="1600" dirty="0"/>
              <a:t> after power allocation for PUCCH/PUSCH transmissions (of any CG) started earlier is performed</a:t>
            </a:r>
            <a:endParaRPr lang="en-US" altLang="ja-JP" sz="1600" dirty="0" smtClean="0"/>
          </a:p>
          <a:p>
            <a:pPr lvl="2">
              <a:spcAft>
                <a:spcPts val="600"/>
              </a:spcAft>
            </a:pPr>
            <a:endParaRPr lang="en-US" altLang="ja-JP" sz="1600" dirty="0" smtClean="0"/>
          </a:p>
          <a:p>
            <a:pPr lvl="1">
              <a:spcAft>
                <a:spcPts val="600"/>
              </a:spcAft>
            </a:pPr>
            <a:endParaRPr lang="en-US" altLang="ja-JP" sz="2000" dirty="0" smtClean="0"/>
          </a:p>
          <a:p>
            <a:pPr lvl="1">
              <a:spcAft>
                <a:spcPts val="600"/>
              </a:spcAft>
            </a:pPr>
            <a:endParaRPr lang="en-US" sz="2000" dirty="0"/>
          </a:p>
          <a:p>
            <a:pPr lvl="2">
              <a:spcAft>
                <a:spcPts val="600"/>
              </a:spcAft>
            </a:pPr>
            <a:endParaRPr lang="en-US" sz="1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323527" y="55081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28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836711"/>
            <a:ext cx="8651304" cy="547992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 smtClean="0"/>
              <a:t>In </a:t>
            </a:r>
            <a:r>
              <a:rPr lang="en-US" altLang="ja-JP" sz="2400" dirty="0" smtClean="0"/>
              <a:t>PCM1, dynamic power sharing is supported for SRS</a:t>
            </a:r>
          </a:p>
          <a:p>
            <a:pPr lvl="1">
              <a:spcAft>
                <a:spcPts val="600"/>
              </a:spcAft>
            </a:pPr>
            <a:r>
              <a:rPr lang="en-US" sz="2000" dirty="0" smtClean="0"/>
              <a:t>Guaranteed power (</a:t>
            </a:r>
            <a:r>
              <a:rPr lang="en-US" sz="2000" dirty="0" err="1" smtClean="0"/>
              <a:t>P_MeNB</a:t>
            </a:r>
            <a:r>
              <a:rPr lang="en-US" sz="2000" dirty="0" smtClean="0"/>
              <a:t>/</a:t>
            </a:r>
            <a:r>
              <a:rPr lang="en-US" sz="2000" dirty="0" err="1" smtClean="0"/>
              <a:t>P_SeNB</a:t>
            </a:r>
            <a:r>
              <a:rPr lang="en-US" sz="2000" dirty="0" smtClean="0"/>
              <a:t>) is applicable to SRS</a:t>
            </a:r>
          </a:p>
          <a:p>
            <a:pPr lvl="1">
              <a:spcAft>
                <a:spcPts val="600"/>
              </a:spcAft>
            </a:pPr>
            <a:r>
              <a:rPr lang="en-US" altLang="ja-JP" sz="2000" dirty="0"/>
              <a:t>Same power allocation principle as for PUCCH/PUSCH is used for SRS in last </a:t>
            </a:r>
            <a:r>
              <a:rPr lang="en-US" altLang="ja-JP" sz="2000" dirty="0" smtClean="0"/>
              <a:t>symbol but power </a:t>
            </a:r>
            <a:r>
              <a:rPr lang="en-US" altLang="ja-JP" sz="2000" dirty="0"/>
              <a:t>allocation between CG’s may be different in last </a:t>
            </a:r>
            <a:r>
              <a:rPr lang="en-US" altLang="ja-JP" sz="2000" dirty="0" smtClean="0"/>
              <a:t>symbol</a:t>
            </a:r>
            <a:r>
              <a:rPr lang="en-US" sz="2000" dirty="0"/>
              <a:t> (</a:t>
            </a:r>
            <a:r>
              <a:rPr lang="en-US" sz="2000" dirty="0">
                <a:solidFill>
                  <a:srgbClr val="FF0000"/>
                </a:solidFill>
              </a:rPr>
              <a:t>option B1</a:t>
            </a:r>
            <a:r>
              <a:rPr lang="en-US" sz="2000" dirty="0"/>
              <a:t>)</a:t>
            </a:r>
            <a:endParaRPr lang="en-US" sz="2000" dirty="0" smtClean="0"/>
          </a:p>
          <a:p>
            <a:pPr>
              <a:spcAft>
                <a:spcPts val="600"/>
              </a:spcAft>
            </a:pPr>
            <a:r>
              <a:rPr lang="en-US" altLang="ja-JP" sz="2400" dirty="0" smtClean="0"/>
              <a:t>In PCM2, </a:t>
            </a:r>
            <a:r>
              <a:rPr lang="en-US" altLang="ja-JP" sz="2400" dirty="0"/>
              <a:t>SRS </a:t>
            </a:r>
            <a:r>
              <a:rPr lang="en-US" altLang="ja-JP" sz="2400" dirty="0" smtClean="0"/>
              <a:t>has lower priority than the other CG’s PUCCH/PUSCH </a:t>
            </a:r>
            <a:r>
              <a:rPr lang="en-US" altLang="ja-JP" sz="2400" dirty="0" smtClean="0"/>
              <a:t>transmission starting earlier than SRS</a:t>
            </a:r>
            <a:endParaRPr lang="en-US" altLang="ja-JP" sz="2000" dirty="0" smtClean="0"/>
          </a:p>
          <a:p>
            <a:pPr lvl="1">
              <a:spcAft>
                <a:spcPts val="600"/>
              </a:spcAft>
            </a:pPr>
            <a:r>
              <a:rPr lang="en-US" altLang="ja-JP" sz="2000" dirty="0"/>
              <a:t>SRS power in a CG is limited by the power allocated to the other CG in </a:t>
            </a:r>
            <a:r>
              <a:rPr lang="en-US" altLang="ja-JP" sz="2000" dirty="0" err="1"/>
              <a:t>subframe</a:t>
            </a:r>
            <a:r>
              <a:rPr lang="en-US" altLang="ja-JP" sz="2000" dirty="0"/>
              <a:t> overlapping with </a:t>
            </a:r>
            <a:r>
              <a:rPr lang="en-US" altLang="ja-JP" sz="2000" dirty="0" smtClean="0"/>
              <a:t>SRS </a:t>
            </a:r>
            <a:r>
              <a:rPr lang="en-US" altLang="ja-JP" sz="2000" dirty="0" smtClean="0"/>
              <a:t>and starting earlier </a:t>
            </a:r>
            <a:r>
              <a:rPr lang="en-US" altLang="ja-JP" sz="2000" dirty="0" smtClean="0"/>
              <a:t>(</a:t>
            </a:r>
            <a:r>
              <a:rPr lang="en-US" altLang="ja-JP" sz="2000" dirty="0" smtClean="0">
                <a:solidFill>
                  <a:srgbClr val="FF0000"/>
                </a:solidFill>
              </a:rPr>
              <a:t>option </a:t>
            </a:r>
            <a:r>
              <a:rPr lang="en-US" altLang="ja-JP" sz="2000" dirty="0" smtClean="0">
                <a:solidFill>
                  <a:srgbClr val="FF0000"/>
                </a:solidFill>
              </a:rPr>
              <a:t>B2</a:t>
            </a:r>
            <a:r>
              <a:rPr lang="en-US" altLang="ja-JP" sz="2000" dirty="0" smtClean="0"/>
              <a:t>)</a:t>
            </a:r>
            <a:endParaRPr lang="en-US" altLang="ja-JP" sz="2000" dirty="0"/>
          </a:p>
          <a:p>
            <a:pPr>
              <a:spcAft>
                <a:spcPts val="600"/>
              </a:spcAft>
            </a:pPr>
            <a:endParaRPr lang="en-US" altLang="ja-JP" sz="2400" dirty="0" smtClean="0"/>
          </a:p>
          <a:p>
            <a:pPr lvl="1">
              <a:spcAft>
                <a:spcPts val="600"/>
              </a:spcAft>
            </a:pPr>
            <a:endParaRPr lang="en-US" sz="2000" dirty="0"/>
          </a:p>
          <a:p>
            <a:pPr lvl="2">
              <a:spcAft>
                <a:spcPts val="600"/>
              </a:spcAft>
            </a:pPr>
            <a:endParaRPr lang="en-US" sz="1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323527" y="550812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9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(For information only) </a:t>
            </a:r>
            <a:r>
              <a:rPr kumimoji="1" lang="en-US" altLang="ja-JP" sz="2400" dirty="0" smtClean="0"/>
              <a:t>– </a:t>
            </a:r>
            <a:r>
              <a:rPr kumimoji="1" lang="en-US" altLang="ja-JP" sz="2400" dirty="0" smtClean="0"/>
              <a:t>expected specification </a:t>
            </a:r>
            <a:r>
              <a:rPr kumimoji="1" lang="en-US" altLang="ja-JP" sz="2400" dirty="0" smtClean="0"/>
              <a:t>impact (PCM1)</a:t>
            </a:r>
            <a:endParaRPr kumimoji="1" lang="ja-JP" altLang="en-US" sz="2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836711"/>
            <a:ext cx="8651304" cy="568863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 smtClean="0"/>
              <a:t>Option A1</a:t>
            </a:r>
          </a:p>
          <a:p>
            <a:pPr>
              <a:spcAft>
                <a:spcPts val="600"/>
              </a:spcAft>
            </a:pPr>
            <a:endParaRPr lang="en-US" altLang="ja-JP" sz="1800" dirty="0" smtClean="0"/>
          </a:p>
          <a:p>
            <a:pPr>
              <a:spcAft>
                <a:spcPts val="600"/>
              </a:spcAft>
            </a:pPr>
            <a:endParaRPr lang="en-US" altLang="ja-JP" sz="1800" dirty="0" smtClean="0"/>
          </a:p>
          <a:p>
            <a:pPr marL="0" indent="0">
              <a:spcAft>
                <a:spcPts val="600"/>
              </a:spcAft>
              <a:buNone/>
            </a:pPr>
            <a:endParaRPr lang="en-US" altLang="ja-JP" sz="1400" dirty="0" smtClean="0"/>
          </a:p>
          <a:p>
            <a:pPr>
              <a:spcAft>
                <a:spcPts val="600"/>
              </a:spcAft>
            </a:pPr>
            <a:endParaRPr lang="en-US" altLang="ja-JP" sz="2400" dirty="0" smtClean="0"/>
          </a:p>
          <a:p>
            <a:pPr>
              <a:spcAft>
                <a:spcPts val="600"/>
              </a:spcAft>
            </a:pPr>
            <a:r>
              <a:rPr lang="en-US" altLang="ja-JP" sz="2400" dirty="0" smtClean="0"/>
              <a:t>Option B1</a:t>
            </a:r>
          </a:p>
          <a:p>
            <a:pPr>
              <a:spcAft>
                <a:spcPts val="600"/>
              </a:spcAft>
            </a:pPr>
            <a:endParaRPr lang="en-US" altLang="ja-JP" sz="2400" dirty="0" smtClean="0"/>
          </a:p>
          <a:p>
            <a:pPr>
              <a:spcAft>
                <a:spcPts val="600"/>
              </a:spcAft>
            </a:pPr>
            <a:endParaRPr lang="en-US" altLang="ja-JP" sz="2400" dirty="0" smtClean="0"/>
          </a:p>
          <a:p>
            <a:pPr>
              <a:spcAft>
                <a:spcPts val="600"/>
              </a:spcAft>
            </a:pPr>
            <a:endParaRPr lang="en-US" altLang="ja-JP" sz="2400" dirty="0"/>
          </a:p>
          <a:p>
            <a:pPr>
              <a:spcAft>
                <a:spcPts val="600"/>
              </a:spcAft>
            </a:pPr>
            <a:endParaRPr lang="en-US" altLang="ja-JP" sz="1200" dirty="0" smtClean="0"/>
          </a:p>
          <a:p>
            <a:pPr>
              <a:spcAft>
                <a:spcPts val="600"/>
              </a:spcAft>
            </a:pPr>
            <a:r>
              <a:rPr lang="en-US" altLang="ja-JP" sz="2400" dirty="0" smtClean="0"/>
              <a:t>Option C1</a:t>
            </a:r>
          </a:p>
          <a:p>
            <a:pPr>
              <a:spcAft>
                <a:spcPts val="600"/>
              </a:spcAft>
            </a:pPr>
            <a:endParaRPr lang="en-US" altLang="ja-JP" sz="2400" dirty="0" smtClean="0"/>
          </a:p>
          <a:p>
            <a:pPr marL="457200" lvl="1" indent="0">
              <a:spcAft>
                <a:spcPts val="600"/>
              </a:spcAft>
              <a:buNone/>
            </a:pPr>
            <a:endParaRPr lang="en-US" altLang="ja-JP" sz="2000" dirty="0" smtClean="0"/>
          </a:p>
          <a:p>
            <a:pPr lvl="1">
              <a:spcAft>
                <a:spcPts val="600"/>
              </a:spcAft>
            </a:pPr>
            <a:endParaRPr lang="en-US" sz="2000" dirty="0"/>
          </a:p>
          <a:p>
            <a:pPr lvl="2">
              <a:spcAft>
                <a:spcPts val="600"/>
              </a:spcAft>
            </a:pPr>
            <a:endParaRPr lang="en-US" sz="1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661961"/>
              </p:ext>
            </p:extLst>
          </p:nvPr>
        </p:nvGraphicFramePr>
        <p:xfrm>
          <a:off x="395534" y="3312796"/>
          <a:ext cx="8496946" cy="764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" name="Equation" r:id="rId3" imgW="5397500" imgH="482600" progId="Equation.3">
                  <p:embed/>
                </p:oleObj>
              </mc:Choice>
              <mc:Fallback>
                <p:oleObj name="Equation" r:id="rId3" imgW="5397500" imgH="4826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4" y="3312796"/>
                        <a:ext cx="8496946" cy="7642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061822"/>
              </p:ext>
            </p:extLst>
          </p:nvPr>
        </p:nvGraphicFramePr>
        <p:xfrm>
          <a:off x="395536" y="4077072"/>
          <a:ext cx="6120679" cy="686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" name="Equation" r:id="rId5" imgW="4076700" imgH="457200" progId="Equation.3">
                  <p:embed/>
                </p:oleObj>
              </mc:Choice>
              <mc:Fallback>
                <p:oleObj name="Equation" r:id="rId5" imgW="4076700" imgH="457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4077072"/>
                        <a:ext cx="6120679" cy="6864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366839"/>
              </p:ext>
            </p:extLst>
          </p:nvPr>
        </p:nvGraphicFramePr>
        <p:xfrm>
          <a:off x="395536" y="1268760"/>
          <a:ext cx="4566642" cy="665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" name="Equation" r:id="rId7" imgW="2946400" imgH="431800" progId="Equation.3">
                  <p:embed/>
                </p:oleObj>
              </mc:Choice>
              <mc:Fallback>
                <p:oleObj name="Equation" r:id="rId7" imgW="2946400" imgH="43180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268760"/>
                        <a:ext cx="4566642" cy="6650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45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47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636493"/>
              </p:ext>
            </p:extLst>
          </p:nvPr>
        </p:nvGraphicFramePr>
        <p:xfrm>
          <a:off x="395536" y="1844824"/>
          <a:ext cx="4340833" cy="657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" name="Equation" r:id="rId9" imgW="2832100" imgH="431800" progId="Equation.3">
                  <p:embed/>
                </p:oleObj>
              </mc:Choice>
              <mc:Fallback>
                <p:oleObj name="Equation" r:id="rId9" imgW="2832100" imgH="43180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844824"/>
                        <a:ext cx="4340833" cy="6577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48"/>
          <p:cNvSpPr>
            <a:spLocks noChangeArrowheads="1"/>
          </p:cNvSpPr>
          <p:nvPr/>
        </p:nvSpPr>
        <p:spPr bwMode="auto">
          <a:xfrm>
            <a:off x="152400" y="581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140507"/>
              </p:ext>
            </p:extLst>
          </p:nvPr>
        </p:nvGraphicFramePr>
        <p:xfrm>
          <a:off x="395534" y="5743029"/>
          <a:ext cx="39195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" name="Equation" r:id="rId11" imgW="2489040" imgH="266400" progId="Equation.3">
                  <p:embed/>
                </p:oleObj>
              </mc:Choice>
              <mc:Fallback>
                <p:oleObj name="Equation" r:id="rId11" imgW="248904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4" y="5743029"/>
                        <a:ext cx="3919537" cy="4222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757496"/>
              </p:ext>
            </p:extLst>
          </p:nvPr>
        </p:nvGraphicFramePr>
        <p:xfrm>
          <a:off x="404889" y="6054937"/>
          <a:ext cx="6120679" cy="686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" name="Equation" r:id="rId13" imgW="4076700" imgH="457200" progId="Equation.3">
                  <p:embed/>
                </p:oleObj>
              </mc:Choice>
              <mc:Fallback>
                <p:oleObj name="Equation" r:id="rId13" imgW="40767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89" y="6054937"/>
                        <a:ext cx="6120679" cy="6864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294084"/>
              </p:ext>
            </p:extLst>
          </p:nvPr>
        </p:nvGraphicFramePr>
        <p:xfrm>
          <a:off x="404889" y="4724641"/>
          <a:ext cx="4957044" cy="720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" name="Equation" r:id="rId14" imgW="3276360" imgH="482400" progId="Equation.3">
                  <p:embed/>
                </p:oleObj>
              </mc:Choice>
              <mc:Fallback>
                <p:oleObj name="Equation" r:id="rId14" imgW="3276360" imgH="48240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89" y="4724641"/>
                        <a:ext cx="4957044" cy="7205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361933" y="4931876"/>
            <a:ext cx="3431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PCM1 power allocation (5.1.4.1)</a:t>
            </a:r>
            <a:endParaRPr lang="en-US" dirty="0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998289"/>
              </p:ext>
            </p:extLst>
          </p:nvPr>
        </p:nvGraphicFramePr>
        <p:xfrm>
          <a:off x="404889" y="2420385"/>
          <a:ext cx="4957044" cy="720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" name="Equation" r:id="rId16" imgW="3276360" imgH="482400" progId="Equation.3">
                  <p:embed/>
                </p:oleObj>
              </mc:Choice>
              <mc:Fallback>
                <p:oleObj name="Equation" r:id="rId16" imgW="3276360" imgH="482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89" y="2420385"/>
                        <a:ext cx="4957044" cy="7205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371286" y="2533373"/>
            <a:ext cx="3431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PCM1 power allocation (5.1.4.1)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85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2771800" y="3977232"/>
            <a:ext cx="4896544" cy="5759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898176"/>
              </p:ext>
            </p:extLst>
          </p:nvPr>
        </p:nvGraphicFramePr>
        <p:xfrm>
          <a:off x="315913" y="3933055"/>
          <a:ext cx="7568455" cy="225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Equation" r:id="rId3" imgW="5435280" imgH="1625400" progId="Equation.3">
                  <p:embed/>
                </p:oleObj>
              </mc:Choice>
              <mc:Fallback>
                <p:oleObj name="Equation" r:id="rId3" imgW="5435280" imgH="16254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933055"/>
                        <a:ext cx="7568455" cy="22595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Autofit/>
          </a:bodyPr>
          <a:lstStyle/>
          <a:p>
            <a:r>
              <a:rPr lang="en-US" altLang="ja-JP" sz="2400" dirty="0"/>
              <a:t>(For information only) – expected specification impact (</a:t>
            </a:r>
            <a:r>
              <a:rPr lang="en-US" altLang="ja-JP" sz="2400" dirty="0" smtClean="0"/>
              <a:t>PCM2)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836711"/>
            <a:ext cx="8651304" cy="568863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400" dirty="0" smtClean="0"/>
              <a:t>Option A2</a:t>
            </a:r>
          </a:p>
          <a:p>
            <a:pPr>
              <a:spcAft>
                <a:spcPts val="600"/>
              </a:spcAft>
            </a:pPr>
            <a:endParaRPr lang="en-US" altLang="ja-JP" sz="1800" dirty="0" smtClean="0"/>
          </a:p>
          <a:p>
            <a:pPr>
              <a:spcAft>
                <a:spcPts val="600"/>
              </a:spcAft>
            </a:pPr>
            <a:r>
              <a:rPr lang="en-US" altLang="ja-JP" sz="2400" dirty="0" smtClean="0"/>
              <a:t>Option B2</a:t>
            </a:r>
          </a:p>
          <a:p>
            <a:pPr marL="0" indent="0">
              <a:spcAft>
                <a:spcPts val="600"/>
              </a:spcAft>
              <a:buNone/>
            </a:pPr>
            <a:endParaRPr lang="en-US" altLang="ja-JP" sz="2000" dirty="0" smtClean="0"/>
          </a:p>
          <a:p>
            <a:pPr>
              <a:spcAft>
                <a:spcPts val="600"/>
              </a:spcAft>
            </a:pPr>
            <a:r>
              <a:rPr lang="en-US" altLang="ja-JP" sz="2400" dirty="0" smtClean="0"/>
              <a:t>Option C2</a:t>
            </a:r>
          </a:p>
          <a:p>
            <a:pPr>
              <a:spcAft>
                <a:spcPts val="600"/>
              </a:spcAft>
            </a:pPr>
            <a:endParaRPr lang="en-US" altLang="ja-JP" sz="2400" dirty="0" smtClean="0"/>
          </a:p>
          <a:p>
            <a:pPr marL="457200" lvl="1" indent="0">
              <a:spcAft>
                <a:spcPts val="600"/>
              </a:spcAft>
              <a:buNone/>
            </a:pPr>
            <a:endParaRPr lang="en-US" altLang="ja-JP" sz="2000" dirty="0" smtClean="0"/>
          </a:p>
          <a:p>
            <a:pPr lvl="1">
              <a:spcAft>
                <a:spcPts val="600"/>
              </a:spcAft>
            </a:pPr>
            <a:endParaRPr lang="en-US" sz="2000" dirty="0"/>
          </a:p>
          <a:p>
            <a:pPr lvl="2">
              <a:spcAft>
                <a:spcPts val="600"/>
              </a:spcAft>
            </a:pPr>
            <a:endParaRPr lang="en-US" sz="18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485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45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Rectangle 47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48"/>
          <p:cNvSpPr>
            <a:spLocks noChangeArrowheads="1"/>
          </p:cNvSpPr>
          <p:nvPr/>
        </p:nvSpPr>
        <p:spPr bwMode="auto">
          <a:xfrm>
            <a:off x="152400" y="581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5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276131" y="6223721"/>
            <a:ext cx="5129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Modified formula in PCM2 power allocation (5.1.4.2)</a:t>
            </a:r>
            <a:endParaRPr lang="en-US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04800" y="304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934761"/>
              </p:ext>
            </p:extLst>
          </p:nvPr>
        </p:nvGraphicFramePr>
        <p:xfrm>
          <a:off x="322665" y="1196752"/>
          <a:ext cx="6337567" cy="692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Equation" r:id="rId5" imgW="3924300" imgH="431800" progId="Equation.3">
                  <p:embed/>
                </p:oleObj>
              </mc:Choice>
              <mc:Fallback>
                <p:oleObj name="Equation" r:id="rId5" imgW="3924300" imgH="431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665" y="1196752"/>
                        <a:ext cx="6337567" cy="692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04800" y="733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758493"/>
              </p:ext>
            </p:extLst>
          </p:nvPr>
        </p:nvGraphicFramePr>
        <p:xfrm>
          <a:off x="328790" y="2204864"/>
          <a:ext cx="5069989" cy="436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Equation" r:id="rId7" imgW="3098800" imgH="266700" progId="Equation.3">
                  <p:embed/>
                </p:oleObj>
              </mc:Choice>
              <mc:Fallback>
                <p:oleObj name="Equation" r:id="rId7" imgW="3098800" imgH="2667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790" y="2204864"/>
                        <a:ext cx="5069989" cy="4367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266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930041"/>
              </p:ext>
            </p:extLst>
          </p:nvPr>
        </p:nvGraphicFramePr>
        <p:xfrm>
          <a:off x="332645" y="3212976"/>
          <a:ext cx="6697772" cy="641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4" name="Equation" r:id="rId9" imgW="4076700" imgH="393700" progId="Equation.3">
                  <p:embed/>
                </p:oleObj>
              </mc:Choice>
              <mc:Fallback>
                <p:oleObj name="Equation" r:id="rId9" imgW="4076700" imgH="393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645" y="3212976"/>
                        <a:ext cx="6697772" cy="6416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540</Words>
  <Application>Microsoft Office PowerPoint</Application>
  <PresentationFormat>On-screen Show (4:3)</PresentationFormat>
  <Paragraphs>71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Office ​​テーマ</vt:lpstr>
      <vt:lpstr>Equation</vt:lpstr>
      <vt:lpstr>Proposals on SRS power allocation in dual connectivity</vt:lpstr>
      <vt:lpstr>Background</vt:lpstr>
      <vt:lpstr>Background</vt:lpstr>
      <vt:lpstr>Proposal</vt:lpstr>
      <vt:lpstr>(For information only) – expected specification impact (PCM1)</vt:lpstr>
      <vt:lpstr>(For information only) – expected specification impact (PCM2)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handling PRACH in dual connectivity</dc:title>
  <dc:creator>Kevin.Lin@nec.com.au</dc:creator>
  <cp:lastModifiedBy>Marinier, Paul</cp:lastModifiedBy>
  <cp:revision>130</cp:revision>
  <dcterms:created xsi:type="dcterms:W3CDTF">2013-10-07T09:46:35Z</dcterms:created>
  <dcterms:modified xsi:type="dcterms:W3CDTF">2014-11-19T02:37:50Z</dcterms:modified>
</cp:coreProperties>
</file>